
<file path=[Content_Types].xml><?xml version="1.0" encoding="utf-8"?>
<Types xmlns="http://schemas.openxmlformats.org/package/2006/content-types">
  <Default Extension="png" ContentType="image/png"/>
  <Default Extension="bin" ContentType="application/vnd.ms-office.activeX"/>
  <Default Extension="jpeg" ContentType="image/jpeg"/>
  <Default Extension="xls" ContentType="application/vnd.ms-excel"/>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3" r:id="rId2"/>
    <p:sldMasterId id="2147484664" r:id="rId3"/>
  </p:sldMasterIdLst>
  <p:notesMasterIdLst>
    <p:notesMasterId r:id="rId146"/>
  </p:notesMasterIdLst>
  <p:handoutMasterIdLst>
    <p:handoutMasterId r:id="rId147"/>
  </p:handoutMasterIdLst>
  <p:sldIdLst>
    <p:sldId id="495" r:id="rId4"/>
    <p:sldId id="574" r:id="rId5"/>
    <p:sldId id="586" r:id="rId6"/>
    <p:sldId id="570" r:id="rId7"/>
    <p:sldId id="587" r:id="rId8"/>
    <p:sldId id="484" r:id="rId9"/>
    <p:sldId id="598" r:id="rId10"/>
    <p:sldId id="553" r:id="rId11"/>
    <p:sldId id="546" r:id="rId12"/>
    <p:sldId id="536" r:id="rId13"/>
    <p:sldId id="560" r:id="rId14"/>
    <p:sldId id="604" r:id="rId15"/>
    <p:sldId id="583" r:id="rId16"/>
    <p:sldId id="605" r:id="rId17"/>
    <p:sldId id="599" r:id="rId18"/>
    <p:sldId id="603" r:id="rId19"/>
    <p:sldId id="602" r:id="rId20"/>
    <p:sldId id="592" r:id="rId21"/>
    <p:sldId id="594" r:id="rId22"/>
    <p:sldId id="550" r:id="rId23"/>
    <p:sldId id="589" r:id="rId24"/>
    <p:sldId id="494" r:id="rId25"/>
    <p:sldId id="578" r:id="rId26"/>
    <p:sldId id="503" r:id="rId27"/>
    <p:sldId id="505" r:id="rId28"/>
    <p:sldId id="561" r:id="rId29"/>
    <p:sldId id="547" r:id="rId30"/>
    <p:sldId id="552" r:id="rId31"/>
    <p:sldId id="510" r:id="rId32"/>
    <p:sldId id="511" r:id="rId33"/>
    <p:sldId id="512" r:id="rId34"/>
    <p:sldId id="513" r:id="rId35"/>
    <p:sldId id="514" r:id="rId36"/>
    <p:sldId id="515" r:id="rId37"/>
    <p:sldId id="549" r:id="rId38"/>
    <p:sldId id="516" r:id="rId39"/>
    <p:sldId id="585" r:id="rId40"/>
    <p:sldId id="601" r:id="rId41"/>
    <p:sldId id="497" r:id="rId42"/>
    <p:sldId id="577" r:id="rId43"/>
    <p:sldId id="537" r:id="rId44"/>
    <p:sldId id="517" r:id="rId45"/>
    <p:sldId id="591" r:id="rId46"/>
    <p:sldId id="568" r:id="rId47"/>
    <p:sldId id="569" r:id="rId48"/>
    <p:sldId id="580" r:id="rId49"/>
    <p:sldId id="581" r:id="rId50"/>
    <p:sldId id="582" r:id="rId51"/>
    <p:sldId id="573" r:id="rId52"/>
    <p:sldId id="566" r:id="rId53"/>
    <p:sldId id="555" r:id="rId54"/>
    <p:sldId id="556" r:id="rId55"/>
    <p:sldId id="557" r:id="rId56"/>
    <p:sldId id="567" r:id="rId57"/>
    <p:sldId id="518" r:id="rId58"/>
    <p:sldId id="565" r:id="rId59"/>
    <p:sldId id="564" r:id="rId60"/>
    <p:sldId id="538" r:id="rId61"/>
    <p:sldId id="541" r:id="rId62"/>
    <p:sldId id="542" r:id="rId63"/>
    <p:sldId id="543" r:id="rId64"/>
    <p:sldId id="540" r:id="rId65"/>
    <p:sldId id="544" r:id="rId66"/>
    <p:sldId id="545" r:id="rId67"/>
    <p:sldId id="595" r:id="rId68"/>
    <p:sldId id="596" r:id="rId69"/>
    <p:sldId id="597" r:id="rId70"/>
    <p:sldId id="539" r:id="rId71"/>
    <p:sldId id="500" r:id="rId72"/>
    <p:sldId id="501" r:id="rId73"/>
    <p:sldId id="610" r:id="rId74"/>
    <p:sldId id="611" r:id="rId75"/>
    <p:sldId id="612" r:id="rId76"/>
    <p:sldId id="613" r:id="rId77"/>
    <p:sldId id="607" r:id="rId78"/>
    <p:sldId id="608" r:id="rId79"/>
    <p:sldId id="609" r:id="rId80"/>
    <p:sldId id="502" r:id="rId81"/>
    <p:sldId id="491" r:id="rId82"/>
    <p:sldId id="506" r:id="rId83"/>
    <p:sldId id="507" r:id="rId84"/>
    <p:sldId id="504" r:id="rId85"/>
    <p:sldId id="508" r:id="rId86"/>
    <p:sldId id="519" r:id="rId87"/>
    <p:sldId id="520" r:id="rId88"/>
    <p:sldId id="524" r:id="rId89"/>
    <p:sldId id="525" r:id="rId90"/>
    <p:sldId id="526" r:id="rId91"/>
    <p:sldId id="527" r:id="rId92"/>
    <p:sldId id="528" r:id="rId93"/>
    <p:sldId id="529" r:id="rId94"/>
    <p:sldId id="258" r:id="rId95"/>
    <p:sldId id="423" r:id="rId96"/>
    <p:sldId id="261" r:id="rId97"/>
    <p:sldId id="304" r:id="rId98"/>
    <p:sldId id="264" r:id="rId99"/>
    <p:sldId id="404" r:id="rId100"/>
    <p:sldId id="273" r:id="rId101"/>
    <p:sldId id="313" r:id="rId102"/>
    <p:sldId id="351" r:id="rId103"/>
    <p:sldId id="352" r:id="rId104"/>
    <p:sldId id="393" r:id="rId105"/>
    <p:sldId id="387" r:id="rId106"/>
    <p:sldId id="388" r:id="rId107"/>
    <p:sldId id="389" r:id="rId108"/>
    <p:sldId id="394" r:id="rId109"/>
    <p:sldId id="390" r:id="rId110"/>
    <p:sldId id="391" r:id="rId111"/>
    <p:sldId id="356" r:id="rId112"/>
    <p:sldId id="357" r:id="rId113"/>
    <p:sldId id="305" r:id="rId114"/>
    <p:sldId id="309" r:id="rId115"/>
    <p:sldId id="359" r:id="rId116"/>
    <p:sldId id="483" r:id="rId117"/>
    <p:sldId id="360" r:id="rId118"/>
    <p:sldId id="374" r:id="rId119"/>
    <p:sldId id="398" r:id="rId120"/>
    <p:sldId id="399" r:id="rId121"/>
    <p:sldId id="400" r:id="rId122"/>
    <p:sldId id="401" r:id="rId123"/>
    <p:sldId id="402" r:id="rId124"/>
    <p:sldId id="375" r:id="rId125"/>
    <p:sldId id="434" r:id="rId126"/>
    <p:sldId id="435" r:id="rId127"/>
    <p:sldId id="376" r:id="rId128"/>
    <p:sldId id="377" r:id="rId129"/>
    <p:sldId id="436" r:id="rId130"/>
    <p:sldId id="380" r:id="rId131"/>
    <p:sldId id="381" r:id="rId132"/>
    <p:sldId id="382" r:id="rId133"/>
    <p:sldId id="383" r:id="rId134"/>
    <p:sldId id="371" r:id="rId135"/>
    <p:sldId id="283" r:id="rId136"/>
    <p:sldId id="284" r:id="rId137"/>
    <p:sldId id="285" r:id="rId138"/>
    <p:sldId id="286" r:id="rId139"/>
    <p:sldId id="287" r:id="rId140"/>
    <p:sldId id="403" r:id="rId141"/>
    <p:sldId id="322" r:id="rId142"/>
    <p:sldId id="323" r:id="rId143"/>
    <p:sldId id="324" r:id="rId144"/>
    <p:sldId id="325" r:id="rId145"/>
  </p:sldIdLst>
  <p:sldSz cx="9144000" cy="6858000" type="screen4x3"/>
  <p:notesSz cx="6858000" cy="9737725"/>
  <p:defaultTextStyle>
    <a:defPPr>
      <a:defRPr lang="it-IT"/>
    </a:defPPr>
    <a:lvl1pPr algn="l" rtl="0" fontAlgn="base">
      <a:spcBef>
        <a:spcPct val="0"/>
      </a:spcBef>
      <a:spcAft>
        <a:spcPct val="0"/>
      </a:spcAft>
      <a:defRPr sz="1000" kern="1200">
        <a:solidFill>
          <a:schemeClr val="tx2"/>
        </a:solidFill>
        <a:latin typeface="Garamond" pitchFamily="18" charset="0"/>
        <a:ea typeface="+mn-ea"/>
        <a:cs typeface="+mn-cs"/>
      </a:defRPr>
    </a:lvl1pPr>
    <a:lvl2pPr marL="457200" algn="l" rtl="0" fontAlgn="base">
      <a:spcBef>
        <a:spcPct val="0"/>
      </a:spcBef>
      <a:spcAft>
        <a:spcPct val="0"/>
      </a:spcAft>
      <a:defRPr sz="1000" kern="1200">
        <a:solidFill>
          <a:schemeClr val="tx2"/>
        </a:solidFill>
        <a:latin typeface="Garamond" pitchFamily="18" charset="0"/>
        <a:ea typeface="+mn-ea"/>
        <a:cs typeface="+mn-cs"/>
      </a:defRPr>
    </a:lvl2pPr>
    <a:lvl3pPr marL="914400" algn="l" rtl="0" fontAlgn="base">
      <a:spcBef>
        <a:spcPct val="0"/>
      </a:spcBef>
      <a:spcAft>
        <a:spcPct val="0"/>
      </a:spcAft>
      <a:defRPr sz="1000" kern="1200">
        <a:solidFill>
          <a:schemeClr val="tx2"/>
        </a:solidFill>
        <a:latin typeface="Garamond" pitchFamily="18" charset="0"/>
        <a:ea typeface="+mn-ea"/>
        <a:cs typeface="+mn-cs"/>
      </a:defRPr>
    </a:lvl3pPr>
    <a:lvl4pPr marL="1371600" algn="l" rtl="0" fontAlgn="base">
      <a:spcBef>
        <a:spcPct val="0"/>
      </a:spcBef>
      <a:spcAft>
        <a:spcPct val="0"/>
      </a:spcAft>
      <a:defRPr sz="1000" kern="1200">
        <a:solidFill>
          <a:schemeClr val="tx2"/>
        </a:solidFill>
        <a:latin typeface="Garamond" pitchFamily="18" charset="0"/>
        <a:ea typeface="+mn-ea"/>
        <a:cs typeface="+mn-cs"/>
      </a:defRPr>
    </a:lvl4pPr>
    <a:lvl5pPr marL="1828800" algn="l" rtl="0" fontAlgn="base">
      <a:spcBef>
        <a:spcPct val="0"/>
      </a:spcBef>
      <a:spcAft>
        <a:spcPct val="0"/>
      </a:spcAft>
      <a:defRPr sz="1000" kern="1200">
        <a:solidFill>
          <a:schemeClr val="tx2"/>
        </a:solidFill>
        <a:latin typeface="Garamond" pitchFamily="18" charset="0"/>
        <a:ea typeface="+mn-ea"/>
        <a:cs typeface="+mn-cs"/>
      </a:defRPr>
    </a:lvl5pPr>
    <a:lvl6pPr marL="2286000" algn="l" defTabSz="914400" rtl="0" eaLnBrk="1" latinLnBrk="0" hangingPunct="1">
      <a:defRPr sz="1000" kern="1200">
        <a:solidFill>
          <a:schemeClr val="tx2"/>
        </a:solidFill>
        <a:latin typeface="Garamond" pitchFamily="18" charset="0"/>
        <a:ea typeface="+mn-ea"/>
        <a:cs typeface="+mn-cs"/>
      </a:defRPr>
    </a:lvl6pPr>
    <a:lvl7pPr marL="2743200" algn="l" defTabSz="914400" rtl="0" eaLnBrk="1" latinLnBrk="0" hangingPunct="1">
      <a:defRPr sz="1000" kern="1200">
        <a:solidFill>
          <a:schemeClr val="tx2"/>
        </a:solidFill>
        <a:latin typeface="Garamond" pitchFamily="18" charset="0"/>
        <a:ea typeface="+mn-ea"/>
        <a:cs typeface="+mn-cs"/>
      </a:defRPr>
    </a:lvl7pPr>
    <a:lvl8pPr marL="3200400" algn="l" defTabSz="914400" rtl="0" eaLnBrk="1" latinLnBrk="0" hangingPunct="1">
      <a:defRPr sz="1000" kern="1200">
        <a:solidFill>
          <a:schemeClr val="tx2"/>
        </a:solidFill>
        <a:latin typeface="Garamond" pitchFamily="18" charset="0"/>
        <a:ea typeface="+mn-ea"/>
        <a:cs typeface="+mn-cs"/>
      </a:defRPr>
    </a:lvl8pPr>
    <a:lvl9pPr marL="3657600" algn="l" defTabSz="914400" rtl="0" eaLnBrk="1" latinLnBrk="0" hangingPunct="1">
      <a:defRPr sz="1000" kern="1200">
        <a:solidFill>
          <a:schemeClr val="tx2"/>
        </a:solidFill>
        <a:latin typeface="Garamond"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008000"/>
    <a:srgbClr val="CC0000"/>
    <a:srgbClr val="001866"/>
    <a:srgbClr val="00FF99"/>
    <a:srgbClr val="66FF66"/>
    <a:srgbClr val="CCEC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1819" autoAdjust="0"/>
  </p:normalViewPr>
  <p:slideViewPr>
    <p:cSldViewPr>
      <p:cViewPr>
        <p:scale>
          <a:sx n="91" d="100"/>
          <a:sy n="91" d="100"/>
        </p:scale>
        <p:origin x="-564" y="-300"/>
      </p:cViewPr>
      <p:guideLst>
        <p:guide orient="horz" pos="2160"/>
        <p:guide pos="2880"/>
      </p:guideLst>
    </p:cSldViewPr>
  </p:slideViewPr>
  <p:outlineViewPr>
    <p:cViewPr>
      <p:scale>
        <a:sx n="33" d="100"/>
        <a:sy n="33" d="100"/>
      </p:scale>
      <p:origin x="66"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9" d="100"/>
          <a:sy n="49" d="100"/>
        </p:scale>
        <p:origin x="-1344" y="-90"/>
      </p:cViewPr>
      <p:guideLst>
        <p:guide orient="horz" pos="3067"/>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viewProps" Target="viewProps.xml"/><Relationship Id="rId5" Type="http://schemas.openxmlformats.org/officeDocument/2006/relationships/slide" Target="slides/slide2.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theme" Target="theme/theme1.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E0BCEF-2CB4-40CC-87AB-E3CEE20D98B1}" type="doc">
      <dgm:prSet loTypeId="urn:microsoft.com/office/officeart/2005/8/layout/target3" loCatId="relationship" qsTypeId="urn:microsoft.com/office/officeart/2005/8/quickstyle/simple1" qsCatId="simple" csTypeId="urn:microsoft.com/office/officeart/2005/8/colors/colorful2" csCatId="colorful" phldr="1"/>
      <dgm:spPr/>
      <dgm:t>
        <a:bodyPr/>
        <a:lstStyle/>
        <a:p>
          <a:endParaRPr lang="it-IT"/>
        </a:p>
      </dgm:t>
    </dgm:pt>
    <dgm:pt modelId="{914294F2-18E2-4B3F-963F-48563829C7CE}">
      <dgm:prSet/>
      <dgm:spPr/>
      <dgm:t>
        <a:bodyPr/>
        <a:lstStyle/>
        <a:p>
          <a:pPr rtl="0"/>
          <a:r>
            <a:rPr lang="it-IT" dirty="0" smtClean="0">
              <a:latin typeface="Calibri" pitchFamily="34" charset="0"/>
            </a:rPr>
            <a:t>Marketing  (Strategico, Operativo) Relazionale:  analizza caratteristiche ed esigenze espresse dalla domanda</a:t>
          </a:r>
          <a:endParaRPr lang="it-IT" dirty="0">
            <a:latin typeface="Calibri" pitchFamily="34" charset="0"/>
          </a:endParaRPr>
        </a:p>
      </dgm:t>
    </dgm:pt>
    <dgm:pt modelId="{72E9DEDC-74AE-4C31-936C-D3233F8B9AD9}" type="parTrans" cxnId="{13CF6007-2A76-487E-A17A-690868204844}">
      <dgm:prSet/>
      <dgm:spPr/>
      <dgm:t>
        <a:bodyPr/>
        <a:lstStyle/>
        <a:p>
          <a:endParaRPr lang="it-IT"/>
        </a:p>
      </dgm:t>
    </dgm:pt>
    <dgm:pt modelId="{46572557-EF34-43C1-BC88-3E4FBF98F1B0}" type="sibTrans" cxnId="{13CF6007-2A76-487E-A17A-690868204844}">
      <dgm:prSet/>
      <dgm:spPr/>
      <dgm:t>
        <a:bodyPr/>
        <a:lstStyle/>
        <a:p>
          <a:endParaRPr lang="it-IT"/>
        </a:p>
      </dgm:t>
    </dgm:pt>
    <dgm:pt modelId="{E88BB06F-8791-4B47-AAE0-00E130FDAAE6}">
      <dgm:prSet/>
      <dgm:spPr/>
      <dgm:t>
        <a:bodyPr/>
        <a:lstStyle/>
        <a:p>
          <a:pPr rtl="0"/>
          <a:r>
            <a:rPr lang="it-IT" b="0" dirty="0" smtClean="0">
              <a:latin typeface="Calibri" pitchFamily="34" charset="0"/>
            </a:rPr>
            <a:t>CRM: strategia di relazioni, offerta di prodotti e servizi, processi, tecniche e strumenti IT per la gestione  personalizzata della clientela</a:t>
          </a:r>
          <a:endParaRPr lang="it-IT" b="0" dirty="0">
            <a:latin typeface="Calibri" pitchFamily="34" charset="0"/>
          </a:endParaRPr>
        </a:p>
      </dgm:t>
    </dgm:pt>
    <dgm:pt modelId="{9E84E337-894B-44FE-917F-1B9EC6C0F19B}" type="parTrans" cxnId="{1E357B55-6E42-4FC2-B858-6AAEFA294B93}">
      <dgm:prSet/>
      <dgm:spPr/>
      <dgm:t>
        <a:bodyPr/>
        <a:lstStyle/>
        <a:p>
          <a:endParaRPr lang="it-IT"/>
        </a:p>
      </dgm:t>
    </dgm:pt>
    <dgm:pt modelId="{05DC4F0A-19E5-41DE-BCC4-B37E28B27B06}" type="sibTrans" cxnId="{1E357B55-6E42-4FC2-B858-6AAEFA294B93}">
      <dgm:prSet/>
      <dgm:spPr/>
      <dgm:t>
        <a:bodyPr/>
        <a:lstStyle/>
        <a:p>
          <a:endParaRPr lang="it-IT"/>
        </a:p>
      </dgm:t>
    </dgm:pt>
    <dgm:pt modelId="{4A516B22-5F57-49C9-A86B-54D06C3E0525}">
      <dgm:prSet/>
      <dgm:spPr/>
      <dgm:t>
        <a:bodyPr/>
        <a:lstStyle/>
        <a:p>
          <a:pPr rtl="0"/>
          <a:r>
            <a:rPr lang="it-IT" dirty="0" smtClean="0">
              <a:latin typeface="Calibri" pitchFamily="34" charset="0"/>
            </a:rPr>
            <a:t>CRM (</a:t>
          </a:r>
          <a:r>
            <a:rPr lang="it-IT" dirty="0" err="1" smtClean="0">
              <a:latin typeface="Calibri" pitchFamily="34" charset="0"/>
            </a:rPr>
            <a:t>Achitettuta</a:t>
          </a:r>
          <a:r>
            <a:rPr lang="it-IT" dirty="0" smtClean="0">
              <a:latin typeface="Calibri" pitchFamily="34" charset="0"/>
            </a:rPr>
            <a:t> tecnologica): suite software per tracciare clienti e </a:t>
          </a:r>
          <a:r>
            <a:rPr lang="it-IT" dirty="0" err="1" smtClean="0">
              <a:latin typeface="Calibri" pitchFamily="34" charset="0"/>
            </a:rPr>
            <a:t>prospect</a:t>
          </a:r>
          <a:r>
            <a:rPr lang="it-IT" dirty="0" smtClean="0">
              <a:latin typeface="Calibri" pitchFamily="34" charset="0"/>
            </a:rPr>
            <a:t> (</a:t>
          </a:r>
          <a:r>
            <a:rPr lang="it-IT" dirty="0" err="1" smtClean="0">
              <a:latin typeface="Calibri" pitchFamily="34" charset="0"/>
            </a:rPr>
            <a:t>lead</a:t>
          </a:r>
          <a:r>
            <a:rPr lang="it-IT" dirty="0" smtClean="0">
              <a:latin typeface="Calibri" pitchFamily="34" charset="0"/>
            </a:rPr>
            <a:t>), campagne di marketing e attività post vendita. </a:t>
          </a:r>
        </a:p>
      </dgm:t>
    </dgm:pt>
    <dgm:pt modelId="{F9F22C98-3213-40E7-80F8-40127F48CC57}" type="parTrans" cxnId="{43445C6F-37A0-454B-A397-6E16A46A1685}">
      <dgm:prSet/>
      <dgm:spPr/>
      <dgm:t>
        <a:bodyPr/>
        <a:lstStyle/>
        <a:p>
          <a:endParaRPr lang="it-IT"/>
        </a:p>
      </dgm:t>
    </dgm:pt>
    <dgm:pt modelId="{ACB4D27E-DA58-4361-B525-25CAD27850A4}" type="sibTrans" cxnId="{43445C6F-37A0-454B-A397-6E16A46A1685}">
      <dgm:prSet/>
      <dgm:spPr/>
      <dgm:t>
        <a:bodyPr/>
        <a:lstStyle/>
        <a:p>
          <a:endParaRPr lang="it-IT"/>
        </a:p>
      </dgm:t>
    </dgm:pt>
    <dgm:pt modelId="{D27F7310-B81C-4CAD-A03F-EF5F65E55B48}">
      <dgm:prSet/>
      <dgm:spPr/>
      <dgm:t>
        <a:bodyPr/>
        <a:lstStyle/>
        <a:p>
          <a:r>
            <a:rPr lang="it-IT" dirty="0" smtClean="0">
              <a:latin typeface="Calibri" pitchFamily="34" charset="0"/>
            </a:rPr>
            <a:t>CRM Operativo – Collaborativo (raccolta multicanale dati di </a:t>
          </a:r>
          <a:r>
            <a:rPr lang="it-IT" dirty="0" err="1" smtClean="0">
              <a:latin typeface="Calibri" pitchFamily="34" charset="0"/>
            </a:rPr>
            <a:t>front</a:t>
          </a:r>
          <a:r>
            <a:rPr lang="it-IT" dirty="0" smtClean="0">
              <a:latin typeface="Calibri" pitchFamily="34" charset="0"/>
            </a:rPr>
            <a:t> e back end). SI parallelo</a:t>
          </a:r>
          <a:endParaRPr lang="it-IT" dirty="0">
            <a:latin typeface="Calibri" pitchFamily="34" charset="0"/>
          </a:endParaRPr>
        </a:p>
      </dgm:t>
    </dgm:pt>
    <dgm:pt modelId="{5B927850-6E02-42CF-AD7D-D5330CBE4FA4}" type="parTrans" cxnId="{46991F77-F0F6-4CA8-92EE-57222453DAD6}">
      <dgm:prSet/>
      <dgm:spPr/>
      <dgm:t>
        <a:bodyPr/>
        <a:lstStyle/>
        <a:p>
          <a:endParaRPr lang="it-IT"/>
        </a:p>
      </dgm:t>
    </dgm:pt>
    <dgm:pt modelId="{08AB429D-3508-4B96-BF2A-424F2CD9023B}" type="sibTrans" cxnId="{46991F77-F0F6-4CA8-92EE-57222453DAD6}">
      <dgm:prSet/>
      <dgm:spPr/>
      <dgm:t>
        <a:bodyPr/>
        <a:lstStyle/>
        <a:p>
          <a:endParaRPr lang="it-IT"/>
        </a:p>
      </dgm:t>
    </dgm:pt>
    <dgm:pt modelId="{9200C3E0-14DA-4FED-9E49-CD18CE31F46F}" type="pres">
      <dgm:prSet presAssocID="{7CE0BCEF-2CB4-40CC-87AB-E3CEE20D98B1}" presName="Name0" presStyleCnt="0">
        <dgm:presLayoutVars>
          <dgm:chMax val="7"/>
          <dgm:dir/>
          <dgm:animLvl val="lvl"/>
          <dgm:resizeHandles val="exact"/>
        </dgm:presLayoutVars>
      </dgm:prSet>
      <dgm:spPr/>
      <dgm:t>
        <a:bodyPr/>
        <a:lstStyle/>
        <a:p>
          <a:endParaRPr lang="it-IT"/>
        </a:p>
      </dgm:t>
    </dgm:pt>
    <dgm:pt modelId="{90CFED86-A225-48E5-B878-D9E0C4C2938F}" type="pres">
      <dgm:prSet presAssocID="{914294F2-18E2-4B3F-963F-48563829C7CE}" presName="circle1" presStyleLbl="node1" presStyleIdx="0" presStyleCnt="4"/>
      <dgm:spPr/>
    </dgm:pt>
    <dgm:pt modelId="{2F0EF57E-A007-470F-9A22-56C2ED61F9CF}" type="pres">
      <dgm:prSet presAssocID="{914294F2-18E2-4B3F-963F-48563829C7CE}" presName="space" presStyleCnt="0"/>
      <dgm:spPr/>
    </dgm:pt>
    <dgm:pt modelId="{AF8AADF5-7FF0-4753-B87F-3CEFD7C8399B}" type="pres">
      <dgm:prSet presAssocID="{914294F2-18E2-4B3F-963F-48563829C7CE}" presName="rect1" presStyleLbl="alignAcc1" presStyleIdx="0" presStyleCnt="4"/>
      <dgm:spPr/>
      <dgm:t>
        <a:bodyPr/>
        <a:lstStyle/>
        <a:p>
          <a:endParaRPr lang="it-IT"/>
        </a:p>
      </dgm:t>
    </dgm:pt>
    <dgm:pt modelId="{C8E16F34-6BBA-44C9-A9C4-467C0DBB29AC}" type="pres">
      <dgm:prSet presAssocID="{E88BB06F-8791-4B47-AAE0-00E130FDAAE6}" presName="vertSpace2" presStyleLbl="node1" presStyleIdx="0" presStyleCnt="4"/>
      <dgm:spPr/>
    </dgm:pt>
    <dgm:pt modelId="{2A9B23EA-650E-48F4-B023-A758C7E76937}" type="pres">
      <dgm:prSet presAssocID="{E88BB06F-8791-4B47-AAE0-00E130FDAAE6}" presName="circle2" presStyleLbl="node1" presStyleIdx="1" presStyleCnt="4"/>
      <dgm:spPr/>
    </dgm:pt>
    <dgm:pt modelId="{38242FEF-68BA-4BCE-9FF1-25A5AB44E159}" type="pres">
      <dgm:prSet presAssocID="{E88BB06F-8791-4B47-AAE0-00E130FDAAE6}" presName="rect2" presStyleLbl="alignAcc1" presStyleIdx="1" presStyleCnt="4"/>
      <dgm:spPr/>
      <dgm:t>
        <a:bodyPr/>
        <a:lstStyle/>
        <a:p>
          <a:endParaRPr lang="it-IT"/>
        </a:p>
      </dgm:t>
    </dgm:pt>
    <dgm:pt modelId="{6B2333F9-34C2-46B6-805D-DA79BCE81EEE}" type="pres">
      <dgm:prSet presAssocID="{4A516B22-5F57-49C9-A86B-54D06C3E0525}" presName="vertSpace3" presStyleLbl="node1" presStyleIdx="1" presStyleCnt="4"/>
      <dgm:spPr/>
    </dgm:pt>
    <dgm:pt modelId="{B0AD5963-A5DF-4CEA-95C9-57AF2D434DEF}" type="pres">
      <dgm:prSet presAssocID="{4A516B22-5F57-49C9-A86B-54D06C3E0525}" presName="circle3" presStyleLbl="node1" presStyleIdx="2" presStyleCnt="4"/>
      <dgm:spPr/>
    </dgm:pt>
    <dgm:pt modelId="{28C2570E-334B-488B-8A9B-4A54F5A0327E}" type="pres">
      <dgm:prSet presAssocID="{4A516B22-5F57-49C9-A86B-54D06C3E0525}" presName="rect3" presStyleLbl="alignAcc1" presStyleIdx="2" presStyleCnt="4"/>
      <dgm:spPr/>
      <dgm:t>
        <a:bodyPr/>
        <a:lstStyle/>
        <a:p>
          <a:endParaRPr lang="it-IT"/>
        </a:p>
      </dgm:t>
    </dgm:pt>
    <dgm:pt modelId="{2E926232-19B3-4F8D-85C4-C537EF0ECBB0}" type="pres">
      <dgm:prSet presAssocID="{D27F7310-B81C-4CAD-A03F-EF5F65E55B48}" presName="vertSpace4" presStyleLbl="node1" presStyleIdx="2" presStyleCnt="4"/>
      <dgm:spPr/>
    </dgm:pt>
    <dgm:pt modelId="{B28F30BE-0BF6-4E3D-869A-6E38152FD86E}" type="pres">
      <dgm:prSet presAssocID="{D27F7310-B81C-4CAD-A03F-EF5F65E55B48}" presName="circle4" presStyleLbl="node1" presStyleIdx="3" presStyleCnt="4"/>
      <dgm:spPr/>
    </dgm:pt>
    <dgm:pt modelId="{887F6161-BBA3-48C8-96B5-C6E7F367EB26}" type="pres">
      <dgm:prSet presAssocID="{D27F7310-B81C-4CAD-A03F-EF5F65E55B48}" presName="rect4" presStyleLbl="alignAcc1" presStyleIdx="3" presStyleCnt="4"/>
      <dgm:spPr/>
      <dgm:t>
        <a:bodyPr/>
        <a:lstStyle/>
        <a:p>
          <a:endParaRPr lang="it-IT"/>
        </a:p>
      </dgm:t>
    </dgm:pt>
    <dgm:pt modelId="{9B4FC5BF-A4E1-462A-8165-177E3D41A38E}" type="pres">
      <dgm:prSet presAssocID="{914294F2-18E2-4B3F-963F-48563829C7CE}" presName="rect1ParTxNoCh" presStyleLbl="alignAcc1" presStyleIdx="3" presStyleCnt="4">
        <dgm:presLayoutVars>
          <dgm:chMax val="1"/>
          <dgm:bulletEnabled val="1"/>
        </dgm:presLayoutVars>
      </dgm:prSet>
      <dgm:spPr/>
      <dgm:t>
        <a:bodyPr/>
        <a:lstStyle/>
        <a:p>
          <a:endParaRPr lang="it-IT"/>
        </a:p>
      </dgm:t>
    </dgm:pt>
    <dgm:pt modelId="{94BE6BDD-9E42-4A31-84ED-FB2586EC9938}" type="pres">
      <dgm:prSet presAssocID="{E88BB06F-8791-4B47-AAE0-00E130FDAAE6}" presName="rect2ParTxNoCh" presStyleLbl="alignAcc1" presStyleIdx="3" presStyleCnt="4">
        <dgm:presLayoutVars>
          <dgm:chMax val="1"/>
          <dgm:bulletEnabled val="1"/>
        </dgm:presLayoutVars>
      </dgm:prSet>
      <dgm:spPr/>
      <dgm:t>
        <a:bodyPr/>
        <a:lstStyle/>
        <a:p>
          <a:endParaRPr lang="it-IT"/>
        </a:p>
      </dgm:t>
    </dgm:pt>
    <dgm:pt modelId="{7FC4CECC-DF63-4C7E-99A7-066195B25C05}" type="pres">
      <dgm:prSet presAssocID="{4A516B22-5F57-49C9-A86B-54D06C3E0525}" presName="rect3ParTxNoCh" presStyleLbl="alignAcc1" presStyleIdx="3" presStyleCnt="4">
        <dgm:presLayoutVars>
          <dgm:chMax val="1"/>
          <dgm:bulletEnabled val="1"/>
        </dgm:presLayoutVars>
      </dgm:prSet>
      <dgm:spPr/>
      <dgm:t>
        <a:bodyPr/>
        <a:lstStyle/>
        <a:p>
          <a:endParaRPr lang="it-IT"/>
        </a:p>
      </dgm:t>
    </dgm:pt>
    <dgm:pt modelId="{3A7B64B9-B599-46E4-BF40-0404367C4EAD}" type="pres">
      <dgm:prSet presAssocID="{D27F7310-B81C-4CAD-A03F-EF5F65E55B48}" presName="rect4ParTxNoCh" presStyleLbl="alignAcc1" presStyleIdx="3" presStyleCnt="4">
        <dgm:presLayoutVars>
          <dgm:chMax val="1"/>
          <dgm:bulletEnabled val="1"/>
        </dgm:presLayoutVars>
      </dgm:prSet>
      <dgm:spPr/>
      <dgm:t>
        <a:bodyPr/>
        <a:lstStyle/>
        <a:p>
          <a:endParaRPr lang="it-IT"/>
        </a:p>
      </dgm:t>
    </dgm:pt>
  </dgm:ptLst>
  <dgm:cxnLst>
    <dgm:cxn modelId="{19D7103C-99EF-4B23-8B20-5CEF3986C176}" type="presOf" srcId="{914294F2-18E2-4B3F-963F-48563829C7CE}" destId="{AF8AADF5-7FF0-4753-B87F-3CEFD7C8399B}" srcOrd="0" destOrd="0" presId="urn:microsoft.com/office/officeart/2005/8/layout/target3"/>
    <dgm:cxn modelId="{46EF216B-F826-42ED-AD5B-5E1FEA7AEC7F}" type="presOf" srcId="{E88BB06F-8791-4B47-AAE0-00E130FDAAE6}" destId="{38242FEF-68BA-4BCE-9FF1-25A5AB44E159}" srcOrd="0" destOrd="0" presId="urn:microsoft.com/office/officeart/2005/8/layout/target3"/>
    <dgm:cxn modelId="{43445C6F-37A0-454B-A397-6E16A46A1685}" srcId="{7CE0BCEF-2CB4-40CC-87AB-E3CEE20D98B1}" destId="{4A516B22-5F57-49C9-A86B-54D06C3E0525}" srcOrd="2" destOrd="0" parTransId="{F9F22C98-3213-40E7-80F8-40127F48CC57}" sibTransId="{ACB4D27E-DA58-4361-B525-25CAD27850A4}"/>
    <dgm:cxn modelId="{05CE4BC2-5AA5-45AC-A11A-D181F9986CE5}" type="presOf" srcId="{914294F2-18E2-4B3F-963F-48563829C7CE}" destId="{9B4FC5BF-A4E1-462A-8165-177E3D41A38E}" srcOrd="1" destOrd="0" presId="urn:microsoft.com/office/officeart/2005/8/layout/target3"/>
    <dgm:cxn modelId="{64BDD0D9-2E51-476B-9310-C3B0351C8D54}" type="presOf" srcId="{E88BB06F-8791-4B47-AAE0-00E130FDAAE6}" destId="{94BE6BDD-9E42-4A31-84ED-FB2586EC9938}" srcOrd="1" destOrd="0" presId="urn:microsoft.com/office/officeart/2005/8/layout/target3"/>
    <dgm:cxn modelId="{13CF6007-2A76-487E-A17A-690868204844}" srcId="{7CE0BCEF-2CB4-40CC-87AB-E3CEE20D98B1}" destId="{914294F2-18E2-4B3F-963F-48563829C7CE}" srcOrd="0" destOrd="0" parTransId="{72E9DEDC-74AE-4C31-936C-D3233F8B9AD9}" sibTransId="{46572557-EF34-43C1-BC88-3E4FBF98F1B0}"/>
    <dgm:cxn modelId="{78939D12-E040-4645-B12D-A4C9F8861CF2}" type="presOf" srcId="{D27F7310-B81C-4CAD-A03F-EF5F65E55B48}" destId="{887F6161-BBA3-48C8-96B5-C6E7F367EB26}" srcOrd="0" destOrd="0" presId="urn:microsoft.com/office/officeart/2005/8/layout/target3"/>
    <dgm:cxn modelId="{46991F77-F0F6-4CA8-92EE-57222453DAD6}" srcId="{7CE0BCEF-2CB4-40CC-87AB-E3CEE20D98B1}" destId="{D27F7310-B81C-4CAD-A03F-EF5F65E55B48}" srcOrd="3" destOrd="0" parTransId="{5B927850-6E02-42CF-AD7D-D5330CBE4FA4}" sibTransId="{08AB429D-3508-4B96-BF2A-424F2CD9023B}"/>
    <dgm:cxn modelId="{B0DAC4B3-0289-4FFD-8B37-A9B764C4A296}" type="presOf" srcId="{7CE0BCEF-2CB4-40CC-87AB-E3CEE20D98B1}" destId="{9200C3E0-14DA-4FED-9E49-CD18CE31F46F}" srcOrd="0" destOrd="0" presId="urn:microsoft.com/office/officeart/2005/8/layout/target3"/>
    <dgm:cxn modelId="{1E357B55-6E42-4FC2-B858-6AAEFA294B93}" srcId="{7CE0BCEF-2CB4-40CC-87AB-E3CEE20D98B1}" destId="{E88BB06F-8791-4B47-AAE0-00E130FDAAE6}" srcOrd="1" destOrd="0" parTransId="{9E84E337-894B-44FE-917F-1B9EC6C0F19B}" sibTransId="{05DC4F0A-19E5-41DE-BCC4-B37E28B27B06}"/>
    <dgm:cxn modelId="{8180906A-41D7-4BFA-98B4-D9ED37409E2B}" type="presOf" srcId="{4A516B22-5F57-49C9-A86B-54D06C3E0525}" destId="{28C2570E-334B-488B-8A9B-4A54F5A0327E}" srcOrd="0" destOrd="0" presId="urn:microsoft.com/office/officeart/2005/8/layout/target3"/>
    <dgm:cxn modelId="{66ED218A-2C79-4C01-82BF-679374BFA2D0}" type="presOf" srcId="{D27F7310-B81C-4CAD-A03F-EF5F65E55B48}" destId="{3A7B64B9-B599-46E4-BF40-0404367C4EAD}" srcOrd="1" destOrd="0" presId="urn:microsoft.com/office/officeart/2005/8/layout/target3"/>
    <dgm:cxn modelId="{27080979-D196-4524-8F84-2FD5DA32FD3C}" type="presOf" srcId="{4A516B22-5F57-49C9-A86B-54D06C3E0525}" destId="{7FC4CECC-DF63-4C7E-99A7-066195B25C05}" srcOrd="1" destOrd="0" presId="urn:microsoft.com/office/officeart/2005/8/layout/target3"/>
    <dgm:cxn modelId="{1059D38E-4934-4066-AAD9-5B5E52B13D1A}" type="presParOf" srcId="{9200C3E0-14DA-4FED-9E49-CD18CE31F46F}" destId="{90CFED86-A225-48E5-B878-D9E0C4C2938F}" srcOrd="0" destOrd="0" presId="urn:microsoft.com/office/officeart/2005/8/layout/target3"/>
    <dgm:cxn modelId="{CEEB26CA-43BE-4826-B74D-6D12CDE10DD6}" type="presParOf" srcId="{9200C3E0-14DA-4FED-9E49-CD18CE31F46F}" destId="{2F0EF57E-A007-470F-9A22-56C2ED61F9CF}" srcOrd="1" destOrd="0" presId="urn:microsoft.com/office/officeart/2005/8/layout/target3"/>
    <dgm:cxn modelId="{66621493-14EE-492E-9212-8C34FF0D5502}" type="presParOf" srcId="{9200C3E0-14DA-4FED-9E49-CD18CE31F46F}" destId="{AF8AADF5-7FF0-4753-B87F-3CEFD7C8399B}" srcOrd="2" destOrd="0" presId="urn:microsoft.com/office/officeart/2005/8/layout/target3"/>
    <dgm:cxn modelId="{BB8E4512-F337-4C62-BCB8-7F16DF46B003}" type="presParOf" srcId="{9200C3E0-14DA-4FED-9E49-CD18CE31F46F}" destId="{C8E16F34-6BBA-44C9-A9C4-467C0DBB29AC}" srcOrd="3" destOrd="0" presId="urn:microsoft.com/office/officeart/2005/8/layout/target3"/>
    <dgm:cxn modelId="{717EA7DC-D978-4B54-8ADE-A04AF72A9DF3}" type="presParOf" srcId="{9200C3E0-14DA-4FED-9E49-CD18CE31F46F}" destId="{2A9B23EA-650E-48F4-B023-A758C7E76937}" srcOrd="4" destOrd="0" presId="urn:microsoft.com/office/officeart/2005/8/layout/target3"/>
    <dgm:cxn modelId="{5365D97C-88B6-44CC-88E2-1C968061C3EC}" type="presParOf" srcId="{9200C3E0-14DA-4FED-9E49-CD18CE31F46F}" destId="{38242FEF-68BA-4BCE-9FF1-25A5AB44E159}" srcOrd="5" destOrd="0" presId="urn:microsoft.com/office/officeart/2005/8/layout/target3"/>
    <dgm:cxn modelId="{14CE13C3-7329-43E9-B297-BCE3F2871C06}" type="presParOf" srcId="{9200C3E0-14DA-4FED-9E49-CD18CE31F46F}" destId="{6B2333F9-34C2-46B6-805D-DA79BCE81EEE}" srcOrd="6" destOrd="0" presId="urn:microsoft.com/office/officeart/2005/8/layout/target3"/>
    <dgm:cxn modelId="{B7D530CE-E4F0-4AED-B3C9-7FF260027B95}" type="presParOf" srcId="{9200C3E0-14DA-4FED-9E49-CD18CE31F46F}" destId="{B0AD5963-A5DF-4CEA-95C9-57AF2D434DEF}" srcOrd="7" destOrd="0" presId="urn:microsoft.com/office/officeart/2005/8/layout/target3"/>
    <dgm:cxn modelId="{13FC7DAF-F5AF-4915-9024-CFE55B94EC67}" type="presParOf" srcId="{9200C3E0-14DA-4FED-9E49-CD18CE31F46F}" destId="{28C2570E-334B-488B-8A9B-4A54F5A0327E}" srcOrd="8" destOrd="0" presId="urn:microsoft.com/office/officeart/2005/8/layout/target3"/>
    <dgm:cxn modelId="{71A5F81A-9478-402A-83D6-E88255973494}" type="presParOf" srcId="{9200C3E0-14DA-4FED-9E49-CD18CE31F46F}" destId="{2E926232-19B3-4F8D-85C4-C537EF0ECBB0}" srcOrd="9" destOrd="0" presId="urn:microsoft.com/office/officeart/2005/8/layout/target3"/>
    <dgm:cxn modelId="{C0D79DA4-4D5D-4DBB-87D7-E0ED66C68F5B}" type="presParOf" srcId="{9200C3E0-14DA-4FED-9E49-CD18CE31F46F}" destId="{B28F30BE-0BF6-4E3D-869A-6E38152FD86E}" srcOrd="10" destOrd="0" presId="urn:microsoft.com/office/officeart/2005/8/layout/target3"/>
    <dgm:cxn modelId="{47E21B54-68BB-4A13-AC46-2129F2CFA710}" type="presParOf" srcId="{9200C3E0-14DA-4FED-9E49-CD18CE31F46F}" destId="{887F6161-BBA3-48C8-96B5-C6E7F367EB26}" srcOrd="11" destOrd="0" presId="urn:microsoft.com/office/officeart/2005/8/layout/target3"/>
    <dgm:cxn modelId="{8DAF2EC6-2861-45B8-A736-3F0AD75454B4}" type="presParOf" srcId="{9200C3E0-14DA-4FED-9E49-CD18CE31F46F}" destId="{9B4FC5BF-A4E1-462A-8165-177E3D41A38E}" srcOrd="12" destOrd="0" presId="urn:microsoft.com/office/officeart/2005/8/layout/target3"/>
    <dgm:cxn modelId="{2B9CCB96-D304-4898-A387-536420E22F4B}" type="presParOf" srcId="{9200C3E0-14DA-4FED-9E49-CD18CE31F46F}" destId="{94BE6BDD-9E42-4A31-84ED-FB2586EC9938}" srcOrd="13" destOrd="0" presId="urn:microsoft.com/office/officeart/2005/8/layout/target3"/>
    <dgm:cxn modelId="{E2F2239C-9E52-4D25-A550-7565D51CDBF9}" type="presParOf" srcId="{9200C3E0-14DA-4FED-9E49-CD18CE31F46F}" destId="{7FC4CECC-DF63-4C7E-99A7-066195B25C05}" srcOrd="14" destOrd="0" presId="urn:microsoft.com/office/officeart/2005/8/layout/target3"/>
    <dgm:cxn modelId="{F5A77739-30B9-4CF3-88E1-C1AA9453623E}" type="presParOf" srcId="{9200C3E0-14DA-4FED-9E49-CD18CE31F46F}" destId="{3A7B64B9-B599-46E4-BF40-0404367C4EAD}" srcOrd="15"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429D50-2AA3-4250-8E4B-74454F14B477}" type="doc">
      <dgm:prSet loTypeId="urn:microsoft.com/office/officeart/2005/8/layout/pyramid1" loCatId="pyramid" qsTypeId="urn:microsoft.com/office/officeart/2005/8/quickstyle/simple1" qsCatId="simple" csTypeId="urn:microsoft.com/office/officeart/2005/8/colors/accent1_2" csCatId="accent1" phldr="1"/>
      <dgm:spPr/>
    </dgm:pt>
    <dgm:pt modelId="{CD49E7E5-7FDC-4494-A248-3AFCFAA9912D}">
      <dgm:prSet phldrT="[Testo]" custT="1">
        <dgm:style>
          <a:lnRef idx="0">
            <a:schemeClr val="accent3"/>
          </a:lnRef>
          <a:fillRef idx="3">
            <a:schemeClr val="accent3"/>
          </a:fillRef>
          <a:effectRef idx="3">
            <a:schemeClr val="accent3"/>
          </a:effectRef>
          <a:fontRef idx="minor">
            <a:schemeClr val="lt1"/>
          </a:fontRef>
        </dgm:style>
      </dgm:prSet>
      <dgm:spPr/>
      <dgm:t>
        <a:bodyPr/>
        <a:lstStyle/>
        <a:p>
          <a:r>
            <a:rPr lang="it-IT" sz="1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Conoscenza</a:t>
          </a:r>
          <a:endParaRPr lang="it-IT" sz="1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dgm:t>
    </dgm:pt>
    <dgm:pt modelId="{81A91DF5-CCA2-4B16-97A1-2A35EE577FF8}" type="parTrans" cxnId="{11578472-BA97-4A43-A61D-A3AEACAFDA02}">
      <dgm:prSet/>
      <dgm:spPr/>
      <dgm:t>
        <a:bodyPr/>
        <a:lstStyle/>
        <a:p>
          <a:endParaRPr lang="it-IT" sz="16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dgm:t>
    </dgm:pt>
    <dgm:pt modelId="{FB327CF6-C093-436F-806C-65B7AB294844}" type="sibTrans" cxnId="{11578472-BA97-4A43-A61D-A3AEACAFDA02}">
      <dgm:prSet/>
      <dgm:spPr/>
      <dgm:t>
        <a:bodyPr/>
        <a:lstStyle/>
        <a:p>
          <a:endParaRPr lang="it-IT" sz="16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dgm:t>
    </dgm:pt>
    <dgm:pt modelId="{85EF9D2F-C6DF-4603-9273-97E63104BB70}">
      <dgm:prSet phldrT="[Testo]" custT="1">
        <dgm:style>
          <a:lnRef idx="0">
            <a:schemeClr val="accent5"/>
          </a:lnRef>
          <a:fillRef idx="3">
            <a:schemeClr val="accent5"/>
          </a:fillRef>
          <a:effectRef idx="3">
            <a:schemeClr val="accent5"/>
          </a:effectRef>
          <a:fontRef idx="minor">
            <a:schemeClr val="lt1"/>
          </a:fontRef>
        </dgm:style>
      </dgm:prSet>
      <dgm:spPr/>
      <dgm:t>
        <a:bodyPr/>
        <a:lstStyle/>
        <a:p>
          <a:r>
            <a:rPr lang="it-IT" sz="1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Informazioni</a:t>
          </a:r>
          <a:endParaRPr lang="it-IT" sz="1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dgm:t>
    </dgm:pt>
    <dgm:pt modelId="{F7BE33B2-5C4A-4753-A7A8-CFBD11F91D6E}" type="parTrans" cxnId="{EAB952BE-8FE3-4D3A-8BF9-FEC7F63E18D4}">
      <dgm:prSet/>
      <dgm:spPr/>
      <dgm:t>
        <a:bodyPr/>
        <a:lstStyle/>
        <a:p>
          <a:endParaRPr lang="it-IT" sz="16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dgm:t>
    </dgm:pt>
    <dgm:pt modelId="{632623F2-51FF-46BC-AC61-91FD2C2EB1E9}" type="sibTrans" cxnId="{EAB952BE-8FE3-4D3A-8BF9-FEC7F63E18D4}">
      <dgm:prSet/>
      <dgm:spPr/>
      <dgm:t>
        <a:bodyPr/>
        <a:lstStyle/>
        <a:p>
          <a:endParaRPr lang="it-IT" sz="16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dgm:t>
    </dgm:pt>
    <dgm:pt modelId="{A1EFBF9E-FFCD-49C3-98EE-638C1EB66656}">
      <dgm:prSet phldrT="[Testo]" custT="1">
        <dgm:style>
          <a:lnRef idx="0">
            <a:schemeClr val="accent1"/>
          </a:lnRef>
          <a:fillRef idx="3">
            <a:schemeClr val="accent1"/>
          </a:fillRef>
          <a:effectRef idx="3">
            <a:schemeClr val="accent1"/>
          </a:effectRef>
          <a:fontRef idx="minor">
            <a:schemeClr val="lt1"/>
          </a:fontRef>
        </dgm:style>
      </dgm:prSet>
      <dgm:spPr/>
      <dgm:t>
        <a:bodyPr/>
        <a:lstStyle/>
        <a:p>
          <a:r>
            <a:rPr lang="it-IT" sz="1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Dati </a:t>
          </a:r>
          <a:endParaRPr lang="it-IT" sz="1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dgm:t>
    </dgm:pt>
    <dgm:pt modelId="{ECF74921-40DF-4A7E-8398-7A7E55650924}" type="parTrans" cxnId="{9CF379C5-FE67-46D6-84E4-12D9D10B2C50}">
      <dgm:prSet/>
      <dgm:spPr/>
      <dgm:t>
        <a:bodyPr/>
        <a:lstStyle/>
        <a:p>
          <a:endParaRPr lang="it-IT" sz="16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dgm:t>
    </dgm:pt>
    <dgm:pt modelId="{1141C4B2-330A-45A3-806B-58DF798E5294}" type="sibTrans" cxnId="{9CF379C5-FE67-46D6-84E4-12D9D10B2C50}">
      <dgm:prSet/>
      <dgm:spPr/>
      <dgm:t>
        <a:bodyPr/>
        <a:lstStyle/>
        <a:p>
          <a:endParaRPr lang="it-IT" sz="16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dgm:t>
    </dgm:pt>
    <dgm:pt modelId="{8E005E09-19CF-47E0-897B-8EAFEB726F96}" type="pres">
      <dgm:prSet presAssocID="{37429D50-2AA3-4250-8E4B-74454F14B477}" presName="Name0" presStyleCnt="0">
        <dgm:presLayoutVars>
          <dgm:dir/>
          <dgm:animLvl val="lvl"/>
          <dgm:resizeHandles val="exact"/>
        </dgm:presLayoutVars>
      </dgm:prSet>
      <dgm:spPr/>
    </dgm:pt>
    <dgm:pt modelId="{D509AF43-F286-474D-A96F-50E09723A80D}" type="pres">
      <dgm:prSet presAssocID="{CD49E7E5-7FDC-4494-A248-3AFCFAA9912D}" presName="Name8" presStyleCnt="0"/>
      <dgm:spPr/>
    </dgm:pt>
    <dgm:pt modelId="{3C9F6419-1C24-4275-B3B2-CD2B713BA421}" type="pres">
      <dgm:prSet presAssocID="{CD49E7E5-7FDC-4494-A248-3AFCFAA9912D}" presName="level" presStyleLbl="node1" presStyleIdx="0" presStyleCnt="3">
        <dgm:presLayoutVars>
          <dgm:chMax val="1"/>
          <dgm:bulletEnabled val="1"/>
        </dgm:presLayoutVars>
      </dgm:prSet>
      <dgm:spPr/>
      <dgm:t>
        <a:bodyPr/>
        <a:lstStyle/>
        <a:p>
          <a:endParaRPr lang="it-IT"/>
        </a:p>
      </dgm:t>
    </dgm:pt>
    <dgm:pt modelId="{4349A973-9D49-4E6A-BD33-BB431D4977A3}" type="pres">
      <dgm:prSet presAssocID="{CD49E7E5-7FDC-4494-A248-3AFCFAA9912D}" presName="levelTx" presStyleLbl="revTx" presStyleIdx="0" presStyleCnt="0">
        <dgm:presLayoutVars>
          <dgm:chMax val="1"/>
          <dgm:bulletEnabled val="1"/>
        </dgm:presLayoutVars>
      </dgm:prSet>
      <dgm:spPr/>
      <dgm:t>
        <a:bodyPr/>
        <a:lstStyle/>
        <a:p>
          <a:endParaRPr lang="it-IT"/>
        </a:p>
      </dgm:t>
    </dgm:pt>
    <dgm:pt modelId="{D241E331-F8DE-4AB7-86E9-1DC7632DD785}" type="pres">
      <dgm:prSet presAssocID="{85EF9D2F-C6DF-4603-9273-97E63104BB70}" presName="Name8" presStyleCnt="0"/>
      <dgm:spPr/>
    </dgm:pt>
    <dgm:pt modelId="{1C4AA3CF-855D-4D69-B043-EED8CE2EB143}" type="pres">
      <dgm:prSet presAssocID="{85EF9D2F-C6DF-4603-9273-97E63104BB70}" presName="level" presStyleLbl="node1" presStyleIdx="1" presStyleCnt="3">
        <dgm:presLayoutVars>
          <dgm:chMax val="1"/>
          <dgm:bulletEnabled val="1"/>
        </dgm:presLayoutVars>
      </dgm:prSet>
      <dgm:spPr/>
      <dgm:t>
        <a:bodyPr/>
        <a:lstStyle/>
        <a:p>
          <a:endParaRPr lang="it-IT"/>
        </a:p>
      </dgm:t>
    </dgm:pt>
    <dgm:pt modelId="{2AB38993-6ACF-4149-B6A7-57B0F68036FA}" type="pres">
      <dgm:prSet presAssocID="{85EF9D2F-C6DF-4603-9273-97E63104BB70}" presName="levelTx" presStyleLbl="revTx" presStyleIdx="0" presStyleCnt="0">
        <dgm:presLayoutVars>
          <dgm:chMax val="1"/>
          <dgm:bulletEnabled val="1"/>
        </dgm:presLayoutVars>
      </dgm:prSet>
      <dgm:spPr/>
      <dgm:t>
        <a:bodyPr/>
        <a:lstStyle/>
        <a:p>
          <a:endParaRPr lang="it-IT"/>
        </a:p>
      </dgm:t>
    </dgm:pt>
    <dgm:pt modelId="{1446F56F-5920-4F8C-9BC1-052E8C323D49}" type="pres">
      <dgm:prSet presAssocID="{A1EFBF9E-FFCD-49C3-98EE-638C1EB66656}" presName="Name8" presStyleCnt="0"/>
      <dgm:spPr/>
    </dgm:pt>
    <dgm:pt modelId="{58F7AFF4-99CB-4CB3-96B5-7DDE01EE5936}" type="pres">
      <dgm:prSet presAssocID="{A1EFBF9E-FFCD-49C3-98EE-638C1EB66656}" presName="level" presStyleLbl="node1" presStyleIdx="2" presStyleCnt="3">
        <dgm:presLayoutVars>
          <dgm:chMax val="1"/>
          <dgm:bulletEnabled val="1"/>
        </dgm:presLayoutVars>
      </dgm:prSet>
      <dgm:spPr/>
      <dgm:t>
        <a:bodyPr/>
        <a:lstStyle/>
        <a:p>
          <a:endParaRPr lang="it-IT"/>
        </a:p>
      </dgm:t>
    </dgm:pt>
    <dgm:pt modelId="{5E601368-190A-4A65-BC88-7C8B22DFF78B}" type="pres">
      <dgm:prSet presAssocID="{A1EFBF9E-FFCD-49C3-98EE-638C1EB66656}" presName="levelTx" presStyleLbl="revTx" presStyleIdx="0" presStyleCnt="0">
        <dgm:presLayoutVars>
          <dgm:chMax val="1"/>
          <dgm:bulletEnabled val="1"/>
        </dgm:presLayoutVars>
      </dgm:prSet>
      <dgm:spPr/>
      <dgm:t>
        <a:bodyPr/>
        <a:lstStyle/>
        <a:p>
          <a:endParaRPr lang="it-IT"/>
        </a:p>
      </dgm:t>
    </dgm:pt>
  </dgm:ptLst>
  <dgm:cxnLst>
    <dgm:cxn modelId="{47432058-EB40-4741-9A1E-491EC10FCBC7}" type="presOf" srcId="{CD49E7E5-7FDC-4494-A248-3AFCFAA9912D}" destId="{3C9F6419-1C24-4275-B3B2-CD2B713BA421}" srcOrd="0" destOrd="0" presId="urn:microsoft.com/office/officeart/2005/8/layout/pyramid1"/>
    <dgm:cxn modelId="{48B9D952-B797-47AA-AFE4-FDC3F80403D7}" type="presOf" srcId="{A1EFBF9E-FFCD-49C3-98EE-638C1EB66656}" destId="{58F7AFF4-99CB-4CB3-96B5-7DDE01EE5936}" srcOrd="0" destOrd="0" presId="urn:microsoft.com/office/officeart/2005/8/layout/pyramid1"/>
    <dgm:cxn modelId="{7DC46C15-9D4F-47BE-BE53-5A95B4A39585}" type="presOf" srcId="{85EF9D2F-C6DF-4603-9273-97E63104BB70}" destId="{2AB38993-6ACF-4149-B6A7-57B0F68036FA}" srcOrd="1" destOrd="0" presId="urn:microsoft.com/office/officeart/2005/8/layout/pyramid1"/>
    <dgm:cxn modelId="{9C23E231-6231-4550-9990-F1BAA59F1009}" type="presOf" srcId="{A1EFBF9E-FFCD-49C3-98EE-638C1EB66656}" destId="{5E601368-190A-4A65-BC88-7C8B22DFF78B}" srcOrd="1" destOrd="0" presId="urn:microsoft.com/office/officeart/2005/8/layout/pyramid1"/>
    <dgm:cxn modelId="{D36C093B-A327-4AC5-9F35-B4D282997787}" type="presOf" srcId="{37429D50-2AA3-4250-8E4B-74454F14B477}" destId="{8E005E09-19CF-47E0-897B-8EAFEB726F96}" srcOrd="0" destOrd="0" presId="urn:microsoft.com/office/officeart/2005/8/layout/pyramid1"/>
    <dgm:cxn modelId="{732915B0-D526-463C-BE2A-737DC68868FA}" type="presOf" srcId="{CD49E7E5-7FDC-4494-A248-3AFCFAA9912D}" destId="{4349A973-9D49-4E6A-BD33-BB431D4977A3}" srcOrd="1" destOrd="0" presId="urn:microsoft.com/office/officeart/2005/8/layout/pyramid1"/>
    <dgm:cxn modelId="{64C06A5F-4037-43F9-A5E0-A058351C4824}" type="presOf" srcId="{85EF9D2F-C6DF-4603-9273-97E63104BB70}" destId="{1C4AA3CF-855D-4D69-B043-EED8CE2EB143}" srcOrd="0" destOrd="0" presId="urn:microsoft.com/office/officeart/2005/8/layout/pyramid1"/>
    <dgm:cxn modelId="{EAB952BE-8FE3-4D3A-8BF9-FEC7F63E18D4}" srcId="{37429D50-2AA3-4250-8E4B-74454F14B477}" destId="{85EF9D2F-C6DF-4603-9273-97E63104BB70}" srcOrd="1" destOrd="0" parTransId="{F7BE33B2-5C4A-4753-A7A8-CFBD11F91D6E}" sibTransId="{632623F2-51FF-46BC-AC61-91FD2C2EB1E9}"/>
    <dgm:cxn modelId="{9CF379C5-FE67-46D6-84E4-12D9D10B2C50}" srcId="{37429D50-2AA3-4250-8E4B-74454F14B477}" destId="{A1EFBF9E-FFCD-49C3-98EE-638C1EB66656}" srcOrd="2" destOrd="0" parTransId="{ECF74921-40DF-4A7E-8398-7A7E55650924}" sibTransId="{1141C4B2-330A-45A3-806B-58DF798E5294}"/>
    <dgm:cxn modelId="{11578472-BA97-4A43-A61D-A3AEACAFDA02}" srcId="{37429D50-2AA3-4250-8E4B-74454F14B477}" destId="{CD49E7E5-7FDC-4494-A248-3AFCFAA9912D}" srcOrd="0" destOrd="0" parTransId="{81A91DF5-CCA2-4B16-97A1-2A35EE577FF8}" sibTransId="{FB327CF6-C093-436F-806C-65B7AB294844}"/>
    <dgm:cxn modelId="{D4D04EC8-194A-40D0-B4CB-91471BB495EB}" type="presParOf" srcId="{8E005E09-19CF-47E0-897B-8EAFEB726F96}" destId="{D509AF43-F286-474D-A96F-50E09723A80D}" srcOrd="0" destOrd="0" presId="urn:microsoft.com/office/officeart/2005/8/layout/pyramid1"/>
    <dgm:cxn modelId="{6B20DAF6-C587-4D8F-A611-C6040F352507}" type="presParOf" srcId="{D509AF43-F286-474D-A96F-50E09723A80D}" destId="{3C9F6419-1C24-4275-B3B2-CD2B713BA421}" srcOrd="0" destOrd="0" presId="urn:microsoft.com/office/officeart/2005/8/layout/pyramid1"/>
    <dgm:cxn modelId="{DC626DDA-B4FB-4E86-B08D-9517B6D06B9B}" type="presParOf" srcId="{D509AF43-F286-474D-A96F-50E09723A80D}" destId="{4349A973-9D49-4E6A-BD33-BB431D4977A3}" srcOrd="1" destOrd="0" presId="urn:microsoft.com/office/officeart/2005/8/layout/pyramid1"/>
    <dgm:cxn modelId="{65B034F7-CE22-4867-9A41-3CFFC78C379C}" type="presParOf" srcId="{8E005E09-19CF-47E0-897B-8EAFEB726F96}" destId="{D241E331-F8DE-4AB7-86E9-1DC7632DD785}" srcOrd="1" destOrd="0" presId="urn:microsoft.com/office/officeart/2005/8/layout/pyramid1"/>
    <dgm:cxn modelId="{64C6FC08-2A5F-4B6F-AB00-5AE277BD2180}" type="presParOf" srcId="{D241E331-F8DE-4AB7-86E9-1DC7632DD785}" destId="{1C4AA3CF-855D-4D69-B043-EED8CE2EB143}" srcOrd="0" destOrd="0" presId="urn:microsoft.com/office/officeart/2005/8/layout/pyramid1"/>
    <dgm:cxn modelId="{6F177735-F08E-4A1E-8B8C-E23D546F2F03}" type="presParOf" srcId="{D241E331-F8DE-4AB7-86E9-1DC7632DD785}" destId="{2AB38993-6ACF-4149-B6A7-57B0F68036FA}" srcOrd="1" destOrd="0" presId="urn:microsoft.com/office/officeart/2005/8/layout/pyramid1"/>
    <dgm:cxn modelId="{7EB9277B-039D-4C4B-AF0B-C6150D47EC46}" type="presParOf" srcId="{8E005E09-19CF-47E0-897B-8EAFEB726F96}" destId="{1446F56F-5920-4F8C-9BC1-052E8C323D49}" srcOrd="2" destOrd="0" presId="urn:microsoft.com/office/officeart/2005/8/layout/pyramid1"/>
    <dgm:cxn modelId="{9A474563-3ABF-4764-AA21-11178588AE85}" type="presParOf" srcId="{1446F56F-5920-4F8C-9BC1-052E8C323D49}" destId="{58F7AFF4-99CB-4CB3-96B5-7DDE01EE5936}" srcOrd="0" destOrd="0" presId="urn:microsoft.com/office/officeart/2005/8/layout/pyramid1"/>
    <dgm:cxn modelId="{4FF765C5-513E-457D-8199-B979243FFCDD}" type="presParOf" srcId="{1446F56F-5920-4F8C-9BC1-052E8C323D49}" destId="{5E601368-190A-4A65-BC88-7C8B22DFF78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DED693-07D7-4F03-AB07-2FC0946C93B4}" type="doc">
      <dgm:prSet loTypeId="urn:microsoft.com/office/officeart/2005/8/layout/cycle2" loCatId="cycle" qsTypeId="urn:microsoft.com/office/officeart/2005/8/quickstyle/3d3" qsCatId="3D" csTypeId="urn:microsoft.com/office/officeart/2005/8/colors/accent6_2" csCatId="accent6" phldr="1"/>
      <dgm:spPr/>
      <dgm:t>
        <a:bodyPr/>
        <a:lstStyle/>
        <a:p>
          <a:endParaRPr lang="it-IT"/>
        </a:p>
      </dgm:t>
    </dgm:pt>
    <dgm:pt modelId="{8DCD7F5C-1963-4334-B1BF-717AE660B3FE}">
      <dgm:prSet phldrT="[Testo]"/>
      <dgm:spPr/>
      <dgm:t>
        <a:bodyPr/>
        <a:lstStyle/>
        <a:p>
          <a:r>
            <a:rPr lang="it-IT" dirty="0" smtClean="0"/>
            <a:t>Social network</a:t>
          </a:r>
          <a:endParaRPr lang="it-IT" dirty="0"/>
        </a:p>
      </dgm:t>
    </dgm:pt>
    <dgm:pt modelId="{EE26BD4F-F1AF-42EB-A700-A561378048BD}" type="parTrans" cxnId="{A695974B-34D5-4854-955A-262F3047BF33}">
      <dgm:prSet/>
      <dgm:spPr/>
      <dgm:t>
        <a:bodyPr/>
        <a:lstStyle/>
        <a:p>
          <a:endParaRPr lang="it-IT"/>
        </a:p>
      </dgm:t>
    </dgm:pt>
    <dgm:pt modelId="{86904F1A-7827-4D4F-95D5-01E202F1FAFE}" type="sibTrans" cxnId="{A695974B-34D5-4854-955A-262F3047BF33}">
      <dgm:prSet/>
      <dgm:spPr/>
      <dgm:t>
        <a:bodyPr/>
        <a:lstStyle/>
        <a:p>
          <a:endParaRPr lang="it-IT"/>
        </a:p>
      </dgm:t>
    </dgm:pt>
    <dgm:pt modelId="{A682F19F-86B0-4213-A955-438CA16A1036}">
      <dgm:prSet phldrT="[Testo]"/>
      <dgm:spPr/>
      <dgm:t>
        <a:bodyPr/>
        <a:lstStyle/>
        <a:p>
          <a:r>
            <a:rPr lang="it-IT" dirty="0" smtClean="0"/>
            <a:t>Blog</a:t>
          </a:r>
          <a:endParaRPr lang="it-IT" dirty="0"/>
        </a:p>
      </dgm:t>
    </dgm:pt>
    <dgm:pt modelId="{98342B07-EC2F-478B-BE09-506C47167408}" type="parTrans" cxnId="{C9797AC7-7819-4AC1-9665-9CE49BC4E5B0}">
      <dgm:prSet/>
      <dgm:spPr/>
      <dgm:t>
        <a:bodyPr/>
        <a:lstStyle/>
        <a:p>
          <a:endParaRPr lang="it-IT"/>
        </a:p>
      </dgm:t>
    </dgm:pt>
    <dgm:pt modelId="{8A848AF9-F6C8-4028-90B3-AE14B234D4E2}" type="sibTrans" cxnId="{C9797AC7-7819-4AC1-9665-9CE49BC4E5B0}">
      <dgm:prSet/>
      <dgm:spPr/>
      <dgm:t>
        <a:bodyPr/>
        <a:lstStyle/>
        <a:p>
          <a:endParaRPr lang="it-IT"/>
        </a:p>
      </dgm:t>
    </dgm:pt>
    <dgm:pt modelId="{1A53FB2F-CD04-4297-A515-658DD1AD525B}">
      <dgm:prSet phldrT="[Testo]"/>
      <dgm:spPr/>
      <dgm:t>
        <a:bodyPr/>
        <a:lstStyle/>
        <a:p>
          <a:r>
            <a:rPr lang="it-IT" dirty="0" err="1" smtClean="0"/>
            <a:t>Sharing</a:t>
          </a:r>
          <a:r>
            <a:rPr lang="it-IT" dirty="0" smtClean="0"/>
            <a:t> audio e video</a:t>
          </a:r>
          <a:endParaRPr lang="it-IT" dirty="0"/>
        </a:p>
      </dgm:t>
    </dgm:pt>
    <dgm:pt modelId="{C83201BC-531A-41CF-83A3-E02750CE947A}" type="parTrans" cxnId="{406B7A4E-492F-4C09-B07E-AF22F008F893}">
      <dgm:prSet/>
      <dgm:spPr/>
      <dgm:t>
        <a:bodyPr/>
        <a:lstStyle/>
        <a:p>
          <a:endParaRPr lang="it-IT"/>
        </a:p>
      </dgm:t>
    </dgm:pt>
    <dgm:pt modelId="{96BD49CB-DF31-444C-8569-859B3438C2D4}" type="sibTrans" cxnId="{406B7A4E-492F-4C09-B07E-AF22F008F893}">
      <dgm:prSet/>
      <dgm:spPr/>
      <dgm:t>
        <a:bodyPr/>
        <a:lstStyle/>
        <a:p>
          <a:endParaRPr lang="it-IT"/>
        </a:p>
      </dgm:t>
    </dgm:pt>
    <dgm:pt modelId="{5BDC10E8-301F-465C-B85E-FA9ED68F3269}">
      <dgm:prSet phldrT="[Testo]"/>
      <dgm:spPr/>
      <dgm:t>
        <a:bodyPr/>
        <a:lstStyle/>
        <a:p>
          <a:r>
            <a:rPr lang="it-IT" dirty="0" smtClean="0"/>
            <a:t>Social </a:t>
          </a:r>
          <a:r>
            <a:rPr lang="it-IT" dirty="0" err="1" smtClean="0"/>
            <a:t>bookmarking</a:t>
          </a:r>
          <a:endParaRPr lang="it-IT" dirty="0"/>
        </a:p>
      </dgm:t>
    </dgm:pt>
    <dgm:pt modelId="{00D8B1B9-C068-4EE0-A70E-D720390B6201}" type="parTrans" cxnId="{39514C62-C346-4AED-A0F3-73324AF46CEE}">
      <dgm:prSet/>
      <dgm:spPr/>
      <dgm:t>
        <a:bodyPr/>
        <a:lstStyle/>
        <a:p>
          <a:endParaRPr lang="it-IT"/>
        </a:p>
      </dgm:t>
    </dgm:pt>
    <dgm:pt modelId="{3CE0AE9C-43C0-483B-A398-F478B0EE4391}" type="sibTrans" cxnId="{39514C62-C346-4AED-A0F3-73324AF46CEE}">
      <dgm:prSet/>
      <dgm:spPr/>
      <dgm:t>
        <a:bodyPr/>
        <a:lstStyle/>
        <a:p>
          <a:endParaRPr lang="it-IT"/>
        </a:p>
      </dgm:t>
    </dgm:pt>
    <dgm:pt modelId="{7CCFE879-D5D9-4479-923F-2E1B758B1B81}">
      <dgm:prSet phldrT="[Testo]"/>
      <dgm:spPr/>
      <dgm:t>
        <a:bodyPr/>
        <a:lstStyle/>
        <a:p>
          <a:r>
            <a:rPr lang="it-IT" dirty="0" smtClean="0"/>
            <a:t>Forum</a:t>
          </a:r>
          <a:endParaRPr lang="it-IT" dirty="0"/>
        </a:p>
      </dgm:t>
    </dgm:pt>
    <dgm:pt modelId="{B561AC4C-A1E8-4683-ADD9-E3F84C18B0FF}" type="parTrans" cxnId="{5CCBB5F5-1436-4A82-99AB-E80540716437}">
      <dgm:prSet/>
      <dgm:spPr/>
      <dgm:t>
        <a:bodyPr/>
        <a:lstStyle/>
        <a:p>
          <a:endParaRPr lang="it-IT"/>
        </a:p>
      </dgm:t>
    </dgm:pt>
    <dgm:pt modelId="{0D5D22EE-92E1-40DF-824E-08AE71CF6035}" type="sibTrans" cxnId="{5CCBB5F5-1436-4A82-99AB-E80540716437}">
      <dgm:prSet/>
      <dgm:spPr/>
      <dgm:t>
        <a:bodyPr/>
        <a:lstStyle/>
        <a:p>
          <a:endParaRPr lang="it-IT"/>
        </a:p>
      </dgm:t>
    </dgm:pt>
    <dgm:pt modelId="{BF3F3812-4111-48BA-A3E5-6DF2F7F38964}" type="pres">
      <dgm:prSet presAssocID="{6BDED693-07D7-4F03-AB07-2FC0946C93B4}" presName="cycle" presStyleCnt="0">
        <dgm:presLayoutVars>
          <dgm:dir/>
          <dgm:resizeHandles val="exact"/>
        </dgm:presLayoutVars>
      </dgm:prSet>
      <dgm:spPr/>
      <dgm:t>
        <a:bodyPr/>
        <a:lstStyle/>
        <a:p>
          <a:endParaRPr lang="it-IT"/>
        </a:p>
      </dgm:t>
    </dgm:pt>
    <dgm:pt modelId="{172D921E-122C-4216-BCBC-E4DB5C933621}" type="pres">
      <dgm:prSet presAssocID="{8DCD7F5C-1963-4334-B1BF-717AE660B3FE}" presName="node" presStyleLbl="node1" presStyleIdx="0" presStyleCnt="5" custScaleX="68811" custScaleY="64344">
        <dgm:presLayoutVars>
          <dgm:bulletEnabled val="1"/>
        </dgm:presLayoutVars>
      </dgm:prSet>
      <dgm:spPr/>
      <dgm:t>
        <a:bodyPr/>
        <a:lstStyle/>
        <a:p>
          <a:endParaRPr lang="it-IT"/>
        </a:p>
      </dgm:t>
    </dgm:pt>
    <dgm:pt modelId="{42CEDCE2-E01C-4E60-9AD2-9D15109AD86C}" type="pres">
      <dgm:prSet presAssocID="{86904F1A-7827-4D4F-95D5-01E202F1FAFE}" presName="sibTrans" presStyleLbl="sibTrans2D1" presStyleIdx="0" presStyleCnt="5"/>
      <dgm:spPr/>
      <dgm:t>
        <a:bodyPr/>
        <a:lstStyle/>
        <a:p>
          <a:endParaRPr lang="it-IT"/>
        </a:p>
      </dgm:t>
    </dgm:pt>
    <dgm:pt modelId="{A460DB17-535B-4DBC-AD20-46A9F2BC6A3F}" type="pres">
      <dgm:prSet presAssocID="{86904F1A-7827-4D4F-95D5-01E202F1FAFE}" presName="connectorText" presStyleLbl="sibTrans2D1" presStyleIdx="0" presStyleCnt="5"/>
      <dgm:spPr/>
      <dgm:t>
        <a:bodyPr/>
        <a:lstStyle/>
        <a:p>
          <a:endParaRPr lang="it-IT"/>
        </a:p>
      </dgm:t>
    </dgm:pt>
    <dgm:pt modelId="{B9419CD4-A9D8-49A2-8A86-8F3AFC76113C}" type="pres">
      <dgm:prSet presAssocID="{A682F19F-86B0-4213-A955-438CA16A1036}" presName="node" presStyleLbl="node1" presStyleIdx="1" presStyleCnt="5" custScaleX="68811" custScaleY="64344">
        <dgm:presLayoutVars>
          <dgm:bulletEnabled val="1"/>
        </dgm:presLayoutVars>
      </dgm:prSet>
      <dgm:spPr/>
      <dgm:t>
        <a:bodyPr/>
        <a:lstStyle/>
        <a:p>
          <a:endParaRPr lang="it-IT"/>
        </a:p>
      </dgm:t>
    </dgm:pt>
    <dgm:pt modelId="{F586F568-D53E-43B1-8141-0C5A77A14D45}" type="pres">
      <dgm:prSet presAssocID="{8A848AF9-F6C8-4028-90B3-AE14B234D4E2}" presName="sibTrans" presStyleLbl="sibTrans2D1" presStyleIdx="1" presStyleCnt="5"/>
      <dgm:spPr/>
      <dgm:t>
        <a:bodyPr/>
        <a:lstStyle/>
        <a:p>
          <a:endParaRPr lang="it-IT"/>
        </a:p>
      </dgm:t>
    </dgm:pt>
    <dgm:pt modelId="{F8E4DC8E-00BC-44DB-86A9-C8B42AE73090}" type="pres">
      <dgm:prSet presAssocID="{8A848AF9-F6C8-4028-90B3-AE14B234D4E2}" presName="connectorText" presStyleLbl="sibTrans2D1" presStyleIdx="1" presStyleCnt="5"/>
      <dgm:spPr/>
      <dgm:t>
        <a:bodyPr/>
        <a:lstStyle/>
        <a:p>
          <a:endParaRPr lang="it-IT"/>
        </a:p>
      </dgm:t>
    </dgm:pt>
    <dgm:pt modelId="{ECDDA6F7-6CAA-431E-B65B-0989542913D8}" type="pres">
      <dgm:prSet presAssocID="{1A53FB2F-CD04-4297-A515-658DD1AD525B}" presName="node" presStyleLbl="node1" presStyleIdx="2" presStyleCnt="5" custScaleX="68811" custScaleY="64344">
        <dgm:presLayoutVars>
          <dgm:bulletEnabled val="1"/>
        </dgm:presLayoutVars>
      </dgm:prSet>
      <dgm:spPr/>
      <dgm:t>
        <a:bodyPr/>
        <a:lstStyle/>
        <a:p>
          <a:endParaRPr lang="it-IT"/>
        </a:p>
      </dgm:t>
    </dgm:pt>
    <dgm:pt modelId="{71FA5D37-D219-484E-A7B5-AA4C7C7DE2AF}" type="pres">
      <dgm:prSet presAssocID="{96BD49CB-DF31-444C-8569-859B3438C2D4}" presName="sibTrans" presStyleLbl="sibTrans2D1" presStyleIdx="2" presStyleCnt="5"/>
      <dgm:spPr/>
      <dgm:t>
        <a:bodyPr/>
        <a:lstStyle/>
        <a:p>
          <a:endParaRPr lang="it-IT"/>
        </a:p>
      </dgm:t>
    </dgm:pt>
    <dgm:pt modelId="{9EB78E19-9DB3-4D39-93E8-4E75E9BAF5EC}" type="pres">
      <dgm:prSet presAssocID="{96BD49CB-DF31-444C-8569-859B3438C2D4}" presName="connectorText" presStyleLbl="sibTrans2D1" presStyleIdx="2" presStyleCnt="5"/>
      <dgm:spPr/>
      <dgm:t>
        <a:bodyPr/>
        <a:lstStyle/>
        <a:p>
          <a:endParaRPr lang="it-IT"/>
        </a:p>
      </dgm:t>
    </dgm:pt>
    <dgm:pt modelId="{AA03624B-CC42-4198-8DAA-974B84B717F7}" type="pres">
      <dgm:prSet presAssocID="{5BDC10E8-301F-465C-B85E-FA9ED68F3269}" presName="node" presStyleLbl="node1" presStyleIdx="3" presStyleCnt="5" custScaleX="68811" custScaleY="64344">
        <dgm:presLayoutVars>
          <dgm:bulletEnabled val="1"/>
        </dgm:presLayoutVars>
      </dgm:prSet>
      <dgm:spPr/>
      <dgm:t>
        <a:bodyPr/>
        <a:lstStyle/>
        <a:p>
          <a:endParaRPr lang="it-IT"/>
        </a:p>
      </dgm:t>
    </dgm:pt>
    <dgm:pt modelId="{4F7C5299-2FE7-4C80-96CC-4ECAA26BA9D6}" type="pres">
      <dgm:prSet presAssocID="{3CE0AE9C-43C0-483B-A398-F478B0EE4391}" presName="sibTrans" presStyleLbl="sibTrans2D1" presStyleIdx="3" presStyleCnt="5"/>
      <dgm:spPr/>
      <dgm:t>
        <a:bodyPr/>
        <a:lstStyle/>
        <a:p>
          <a:endParaRPr lang="it-IT"/>
        </a:p>
      </dgm:t>
    </dgm:pt>
    <dgm:pt modelId="{1319B091-9430-4D74-B244-2FC5E5792A6A}" type="pres">
      <dgm:prSet presAssocID="{3CE0AE9C-43C0-483B-A398-F478B0EE4391}" presName="connectorText" presStyleLbl="sibTrans2D1" presStyleIdx="3" presStyleCnt="5"/>
      <dgm:spPr/>
      <dgm:t>
        <a:bodyPr/>
        <a:lstStyle/>
        <a:p>
          <a:endParaRPr lang="it-IT"/>
        </a:p>
      </dgm:t>
    </dgm:pt>
    <dgm:pt modelId="{E1685C19-4D13-4101-B703-19B514470462}" type="pres">
      <dgm:prSet presAssocID="{7CCFE879-D5D9-4479-923F-2E1B758B1B81}" presName="node" presStyleLbl="node1" presStyleIdx="4" presStyleCnt="5" custScaleX="68811" custScaleY="64344">
        <dgm:presLayoutVars>
          <dgm:bulletEnabled val="1"/>
        </dgm:presLayoutVars>
      </dgm:prSet>
      <dgm:spPr/>
      <dgm:t>
        <a:bodyPr/>
        <a:lstStyle/>
        <a:p>
          <a:endParaRPr lang="it-IT"/>
        </a:p>
      </dgm:t>
    </dgm:pt>
    <dgm:pt modelId="{0591B6F1-BEA4-4DC8-95B3-646A2B34F9C3}" type="pres">
      <dgm:prSet presAssocID="{0D5D22EE-92E1-40DF-824E-08AE71CF6035}" presName="sibTrans" presStyleLbl="sibTrans2D1" presStyleIdx="4" presStyleCnt="5"/>
      <dgm:spPr/>
      <dgm:t>
        <a:bodyPr/>
        <a:lstStyle/>
        <a:p>
          <a:endParaRPr lang="it-IT"/>
        </a:p>
      </dgm:t>
    </dgm:pt>
    <dgm:pt modelId="{D4CAB34D-3476-4114-B9E7-E60A4D68240E}" type="pres">
      <dgm:prSet presAssocID="{0D5D22EE-92E1-40DF-824E-08AE71CF6035}" presName="connectorText" presStyleLbl="sibTrans2D1" presStyleIdx="4" presStyleCnt="5"/>
      <dgm:spPr/>
      <dgm:t>
        <a:bodyPr/>
        <a:lstStyle/>
        <a:p>
          <a:endParaRPr lang="it-IT"/>
        </a:p>
      </dgm:t>
    </dgm:pt>
  </dgm:ptLst>
  <dgm:cxnLst>
    <dgm:cxn modelId="{5CCBB5F5-1436-4A82-99AB-E80540716437}" srcId="{6BDED693-07D7-4F03-AB07-2FC0946C93B4}" destId="{7CCFE879-D5D9-4479-923F-2E1B758B1B81}" srcOrd="4" destOrd="0" parTransId="{B561AC4C-A1E8-4683-ADD9-E3F84C18B0FF}" sibTransId="{0D5D22EE-92E1-40DF-824E-08AE71CF6035}"/>
    <dgm:cxn modelId="{406B7A4E-492F-4C09-B07E-AF22F008F893}" srcId="{6BDED693-07D7-4F03-AB07-2FC0946C93B4}" destId="{1A53FB2F-CD04-4297-A515-658DD1AD525B}" srcOrd="2" destOrd="0" parTransId="{C83201BC-531A-41CF-83A3-E02750CE947A}" sibTransId="{96BD49CB-DF31-444C-8569-859B3438C2D4}"/>
    <dgm:cxn modelId="{C4154CB6-6AA0-4E0E-B15F-4B73D862EA57}" type="presOf" srcId="{8A848AF9-F6C8-4028-90B3-AE14B234D4E2}" destId="{F586F568-D53E-43B1-8141-0C5A77A14D45}" srcOrd="0" destOrd="0" presId="urn:microsoft.com/office/officeart/2005/8/layout/cycle2"/>
    <dgm:cxn modelId="{7251C75B-1EDA-47C3-8292-9DA397DCA264}" type="presOf" srcId="{6BDED693-07D7-4F03-AB07-2FC0946C93B4}" destId="{BF3F3812-4111-48BA-A3E5-6DF2F7F38964}" srcOrd="0" destOrd="0" presId="urn:microsoft.com/office/officeart/2005/8/layout/cycle2"/>
    <dgm:cxn modelId="{137AEC68-79DE-419E-AE52-F1F7923E0CA2}" type="presOf" srcId="{96BD49CB-DF31-444C-8569-859B3438C2D4}" destId="{9EB78E19-9DB3-4D39-93E8-4E75E9BAF5EC}" srcOrd="1" destOrd="0" presId="urn:microsoft.com/office/officeart/2005/8/layout/cycle2"/>
    <dgm:cxn modelId="{07CF6EBF-282E-4A11-8523-F401201EC130}" type="presOf" srcId="{96BD49CB-DF31-444C-8569-859B3438C2D4}" destId="{71FA5D37-D219-484E-A7B5-AA4C7C7DE2AF}" srcOrd="0" destOrd="0" presId="urn:microsoft.com/office/officeart/2005/8/layout/cycle2"/>
    <dgm:cxn modelId="{FA54E622-863B-4E3F-A09A-BDD34360CD81}" type="presOf" srcId="{8DCD7F5C-1963-4334-B1BF-717AE660B3FE}" destId="{172D921E-122C-4216-BCBC-E4DB5C933621}" srcOrd="0" destOrd="0" presId="urn:microsoft.com/office/officeart/2005/8/layout/cycle2"/>
    <dgm:cxn modelId="{52A24F61-4759-4FD7-9E11-1F85BE334ED3}" type="presOf" srcId="{0D5D22EE-92E1-40DF-824E-08AE71CF6035}" destId="{0591B6F1-BEA4-4DC8-95B3-646A2B34F9C3}" srcOrd="0" destOrd="0" presId="urn:microsoft.com/office/officeart/2005/8/layout/cycle2"/>
    <dgm:cxn modelId="{8AD2E914-B92C-4C41-9196-87680BDD593C}" type="presOf" srcId="{3CE0AE9C-43C0-483B-A398-F478B0EE4391}" destId="{4F7C5299-2FE7-4C80-96CC-4ECAA26BA9D6}" srcOrd="0" destOrd="0" presId="urn:microsoft.com/office/officeart/2005/8/layout/cycle2"/>
    <dgm:cxn modelId="{8D443451-CAC8-4476-B602-17D1F8E3FE40}" type="presOf" srcId="{3CE0AE9C-43C0-483B-A398-F478B0EE4391}" destId="{1319B091-9430-4D74-B244-2FC5E5792A6A}" srcOrd="1" destOrd="0" presId="urn:microsoft.com/office/officeart/2005/8/layout/cycle2"/>
    <dgm:cxn modelId="{EECE1778-EC3D-4E55-919D-9B4C026A802F}" type="presOf" srcId="{5BDC10E8-301F-465C-B85E-FA9ED68F3269}" destId="{AA03624B-CC42-4198-8DAA-974B84B717F7}" srcOrd="0" destOrd="0" presId="urn:microsoft.com/office/officeart/2005/8/layout/cycle2"/>
    <dgm:cxn modelId="{A5AEFBFA-1558-4E51-94C4-5BC07D624A88}" type="presOf" srcId="{7CCFE879-D5D9-4479-923F-2E1B758B1B81}" destId="{E1685C19-4D13-4101-B703-19B514470462}" srcOrd="0" destOrd="0" presId="urn:microsoft.com/office/officeart/2005/8/layout/cycle2"/>
    <dgm:cxn modelId="{39514C62-C346-4AED-A0F3-73324AF46CEE}" srcId="{6BDED693-07D7-4F03-AB07-2FC0946C93B4}" destId="{5BDC10E8-301F-465C-B85E-FA9ED68F3269}" srcOrd="3" destOrd="0" parTransId="{00D8B1B9-C068-4EE0-A70E-D720390B6201}" sibTransId="{3CE0AE9C-43C0-483B-A398-F478B0EE4391}"/>
    <dgm:cxn modelId="{A695974B-34D5-4854-955A-262F3047BF33}" srcId="{6BDED693-07D7-4F03-AB07-2FC0946C93B4}" destId="{8DCD7F5C-1963-4334-B1BF-717AE660B3FE}" srcOrd="0" destOrd="0" parTransId="{EE26BD4F-F1AF-42EB-A700-A561378048BD}" sibTransId="{86904F1A-7827-4D4F-95D5-01E202F1FAFE}"/>
    <dgm:cxn modelId="{5527D5CE-91FB-4857-86A7-536577F8D76B}" type="presOf" srcId="{8A848AF9-F6C8-4028-90B3-AE14B234D4E2}" destId="{F8E4DC8E-00BC-44DB-86A9-C8B42AE73090}" srcOrd="1" destOrd="0" presId="urn:microsoft.com/office/officeart/2005/8/layout/cycle2"/>
    <dgm:cxn modelId="{35F1B2EB-2307-4702-9969-946D29772505}" type="presOf" srcId="{86904F1A-7827-4D4F-95D5-01E202F1FAFE}" destId="{42CEDCE2-E01C-4E60-9AD2-9D15109AD86C}" srcOrd="0" destOrd="0" presId="urn:microsoft.com/office/officeart/2005/8/layout/cycle2"/>
    <dgm:cxn modelId="{C9797AC7-7819-4AC1-9665-9CE49BC4E5B0}" srcId="{6BDED693-07D7-4F03-AB07-2FC0946C93B4}" destId="{A682F19F-86B0-4213-A955-438CA16A1036}" srcOrd="1" destOrd="0" parTransId="{98342B07-EC2F-478B-BE09-506C47167408}" sibTransId="{8A848AF9-F6C8-4028-90B3-AE14B234D4E2}"/>
    <dgm:cxn modelId="{699F39B5-59B7-4139-854E-206AA2A6D62F}" type="presOf" srcId="{A682F19F-86B0-4213-A955-438CA16A1036}" destId="{B9419CD4-A9D8-49A2-8A86-8F3AFC76113C}" srcOrd="0" destOrd="0" presId="urn:microsoft.com/office/officeart/2005/8/layout/cycle2"/>
    <dgm:cxn modelId="{9BDB7D33-F282-41EF-9733-EDC82004BD82}" type="presOf" srcId="{86904F1A-7827-4D4F-95D5-01E202F1FAFE}" destId="{A460DB17-535B-4DBC-AD20-46A9F2BC6A3F}" srcOrd="1" destOrd="0" presId="urn:microsoft.com/office/officeart/2005/8/layout/cycle2"/>
    <dgm:cxn modelId="{8573F1DF-058D-4E27-9694-8365F282B806}" type="presOf" srcId="{1A53FB2F-CD04-4297-A515-658DD1AD525B}" destId="{ECDDA6F7-6CAA-431E-B65B-0989542913D8}" srcOrd="0" destOrd="0" presId="urn:microsoft.com/office/officeart/2005/8/layout/cycle2"/>
    <dgm:cxn modelId="{A7CC2F60-A056-478C-A733-E0AE55F6FF45}" type="presOf" srcId="{0D5D22EE-92E1-40DF-824E-08AE71CF6035}" destId="{D4CAB34D-3476-4114-B9E7-E60A4D68240E}" srcOrd="1" destOrd="0" presId="urn:microsoft.com/office/officeart/2005/8/layout/cycle2"/>
    <dgm:cxn modelId="{5C4ECE51-79D1-4C16-A012-88382796DC8B}" type="presParOf" srcId="{BF3F3812-4111-48BA-A3E5-6DF2F7F38964}" destId="{172D921E-122C-4216-BCBC-E4DB5C933621}" srcOrd="0" destOrd="0" presId="urn:microsoft.com/office/officeart/2005/8/layout/cycle2"/>
    <dgm:cxn modelId="{CC221401-9E98-4E91-A437-1ACC6547B96F}" type="presParOf" srcId="{BF3F3812-4111-48BA-A3E5-6DF2F7F38964}" destId="{42CEDCE2-E01C-4E60-9AD2-9D15109AD86C}" srcOrd="1" destOrd="0" presId="urn:microsoft.com/office/officeart/2005/8/layout/cycle2"/>
    <dgm:cxn modelId="{02028D47-A8F8-476D-9679-8CFD1DE15147}" type="presParOf" srcId="{42CEDCE2-E01C-4E60-9AD2-9D15109AD86C}" destId="{A460DB17-535B-4DBC-AD20-46A9F2BC6A3F}" srcOrd="0" destOrd="0" presId="urn:microsoft.com/office/officeart/2005/8/layout/cycle2"/>
    <dgm:cxn modelId="{DCEB49FC-F525-458F-966E-E9EAE7A8E6F3}" type="presParOf" srcId="{BF3F3812-4111-48BA-A3E5-6DF2F7F38964}" destId="{B9419CD4-A9D8-49A2-8A86-8F3AFC76113C}" srcOrd="2" destOrd="0" presId="urn:microsoft.com/office/officeart/2005/8/layout/cycle2"/>
    <dgm:cxn modelId="{75D31BB0-866D-4AAE-AE61-71F6A54E3535}" type="presParOf" srcId="{BF3F3812-4111-48BA-A3E5-6DF2F7F38964}" destId="{F586F568-D53E-43B1-8141-0C5A77A14D45}" srcOrd="3" destOrd="0" presId="urn:microsoft.com/office/officeart/2005/8/layout/cycle2"/>
    <dgm:cxn modelId="{44798059-45DD-4227-A2EA-75063891A6CC}" type="presParOf" srcId="{F586F568-D53E-43B1-8141-0C5A77A14D45}" destId="{F8E4DC8E-00BC-44DB-86A9-C8B42AE73090}" srcOrd="0" destOrd="0" presId="urn:microsoft.com/office/officeart/2005/8/layout/cycle2"/>
    <dgm:cxn modelId="{C79253BA-38C6-439B-A2A8-1DAD7FD0932B}" type="presParOf" srcId="{BF3F3812-4111-48BA-A3E5-6DF2F7F38964}" destId="{ECDDA6F7-6CAA-431E-B65B-0989542913D8}" srcOrd="4" destOrd="0" presId="urn:microsoft.com/office/officeart/2005/8/layout/cycle2"/>
    <dgm:cxn modelId="{D15F368B-BA13-4F27-AA96-C57828CD57B5}" type="presParOf" srcId="{BF3F3812-4111-48BA-A3E5-6DF2F7F38964}" destId="{71FA5D37-D219-484E-A7B5-AA4C7C7DE2AF}" srcOrd="5" destOrd="0" presId="urn:microsoft.com/office/officeart/2005/8/layout/cycle2"/>
    <dgm:cxn modelId="{B723E2E2-F2BB-433E-89F1-DBCC70CAEFF6}" type="presParOf" srcId="{71FA5D37-D219-484E-A7B5-AA4C7C7DE2AF}" destId="{9EB78E19-9DB3-4D39-93E8-4E75E9BAF5EC}" srcOrd="0" destOrd="0" presId="urn:microsoft.com/office/officeart/2005/8/layout/cycle2"/>
    <dgm:cxn modelId="{E1D32A31-2755-4031-AE2C-08F0CAF10E41}" type="presParOf" srcId="{BF3F3812-4111-48BA-A3E5-6DF2F7F38964}" destId="{AA03624B-CC42-4198-8DAA-974B84B717F7}" srcOrd="6" destOrd="0" presId="urn:microsoft.com/office/officeart/2005/8/layout/cycle2"/>
    <dgm:cxn modelId="{D48C6265-F54D-4D5D-94F8-3A05CD6C2F39}" type="presParOf" srcId="{BF3F3812-4111-48BA-A3E5-6DF2F7F38964}" destId="{4F7C5299-2FE7-4C80-96CC-4ECAA26BA9D6}" srcOrd="7" destOrd="0" presId="urn:microsoft.com/office/officeart/2005/8/layout/cycle2"/>
    <dgm:cxn modelId="{B93E9C51-1D9B-4612-B9CB-2D99F15FCF85}" type="presParOf" srcId="{4F7C5299-2FE7-4C80-96CC-4ECAA26BA9D6}" destId="{1319B091-9430-4D74-B244-2FC5E5792A6A}" srcOrd="0" destOrd="0" presId="urn:microsoft.com/office/officeart/2005/8/layout/cycle2"/>
    <dgm:cxn modelId="{2B45B956-2F84-4C34-AF03-D13FB0C33E18}" type="presParOf" srcId="{BF3F3812-4111-48BA-A3E5-6DF2F7F38964}" destId="{E1685C19-4D13-4101-B703-19B514470462}" srcOrd="8" destOrd="0" presId="urn:microsoft.com/office/officeart/2005/8/layout/cycle2"/>
    <dgm:cxn modelId="{264A85F4-DC1B-48CE-929C-C3738F02C508}" type="presParOf" srcId="{BF3F3812-4111-48BA-A3E5-6DF2F7F38964}" destId="{0591B6F1-BEA4-4DC8-95B3-646A2B34F9C3}" srcOrd="9" destOrd="0" presId="urn:microsoft.com/office/officeart/2005/8/layout/cycle2"/>
    <dgm:cxn modelId="{C626EAC3-68FA-4AF3-A43F-C3671F45E28F}" type="presParOf" srcId="{0591B6F1-BEA4-4DC8-95B3-646A2B34F9C3}" destId="{D4CAB34D-3476-4114-B9E7-E60A4D68240E}" srcOrd="0" destOrd="0" presId="urn:microsoft.com/office/officeart/2005/8/layout/cycle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DED693-07D7-4F03-AB07-2FC0946C93B4}" type="doc">
      <dgm:prSet loTypeId="urn:microsoft.com/office/officeart/2005/8/layout/cycle2" loCatId="cycle" qsTypeId="urn:microsoft.com/office/officeart/2005/8/quickstyle/3d3" qsCatId="3D" csTypeId="urn:microsoft.com/office/officeart/2005/8/colors/accent0_3" csCatId="mainScheme" phldr="1"/>
      <dgm:spPr/>
      <dgm:t>
        <a:bodyPr/>
        <a:lstStyle/>
        <a:p>
          <a:endParaRPr lang="it-IT"/>
        </a:p>
      </dgm:t>
    </dgm:pt>
    <dgm:pt modelId="{8DCD7F5C-1963-4334-B1BF-717AE660B3FE}">
      <dgm:prSet phldrT="[Testo]" custT="1"/>
      <dgm:spPr/>
      <dgm:t>
        <a:bodyPr/>
        <a:lstStyle/>
        <a:p>
          <a:r>
            <a:rPr lang="it-IT" sz="800" dirty="0" smtClean="0"/>
            <a:t>Comunità di pratica</a:t>
          </a:r>
          <a:endParaRPr lang="it-IT" sz="800" dirty="0"/>
        </a:p>
      </dgm:t>
    </dgm:pt>
    <dgm:pt modelId="{EE26BD4F-F1AF-42EB-A700-A561378048BD}" type="parTrans" cxnId="{A695974B-34D5-4854-955A-262F3047BF33}">
      <dgm:prSet/>
      <dgm:spPr/>
      <dgm:t>
        <a:bodyPr/>
        <a:lstStyle/>
        <a:p>
          <a:endParaRPr lang="it-IT" sz="800"/>
        </a:p>
      </dgm:t>
    </dgm:pt>
    <dgm:pt modelId="{86904F1A-7827-4D4F-95D5-01E202F1FAFE}" type="sibTrans" cxnId="{A695974B-34D5-4854-955A-262F3047BF33}">
      <dgm:prSet custT="1"/>
      <dgm:spPr/>
      <dgm:t>
        <a:bodyPr/>
        <a:lstStyle/>
        <a:p>
          <a:endParaRPr lang="it-IT" sz="800"/>
        </a:p>
      </dgm:t>
    </dgm:pt>
    <dgm:pt modelId="{A682F19F-86B0-4213-A955-438CA16A1036}">
      <dgm:prSet phldrT="[Testo]" custT="1"/>
      <dgm:spPr/>
      <dgm:t>
        <a:bodyPr/>
        <a:lstStyle/>
        <a:p>
          <a:r>
            <a:rPr lang="it-IT" sz="800" dirty="0" err="1" smtClean="0"/>
            <a:t>Wiki</a:t>
          </a:r>
          <a:r>
            <a:rPr lang="it-IT" sz="800" dirty="0" smtClean="0"/>
            <a:t> </a:t>
          </a:r>
          <a:endParaRPr lang="it-IT" sz="800" dirty="0"/>
        </a:p>
      </dgm:t>
    </dgm:pt>
    <dgm:pt modelId="{98342B07-EC2F-478B-BE09-506C47167408}" type="parTrans" cxnId="{C9797AC7-7819-4AC1-9665-9CE49BC4E5B0}">
      <dgm:prSet/>
      <dgm:spPr/>
      <dgm:t>
        <a:bodyPr/>
        <a:lstStyle/>
        <a:p>
          <a:endParaRPr lang="it-IT" sz="800"/>
        </a:p>
      </dgm:t>
    </dgm:pt>
    <dgm:pt modelId="{8A848AF9-F6C8-4028-90B3-AE14B234D4E2}" type="sibTrans" cxnId="{C9797AC7-7819-4AC1-9665-9CE49BC4E5B0}">
      <dgm:prSet custT="1"/>
      <dgm:spPr/>
      <dgm:t>
        <a:bodyPr/>
        <a:lstStyle/>
        <a:p>
          <a:endParaRPr lang="it-IT" sz="800"/>
        </a:p>
      </dgm:t>
    </dgm:pt>
    <dgm:pt modelId="{1A53FB2F-CD04-4297-A515-658DD1AD525B}">
      <dgm:prSet phldrT="[Testo]" custT="1"/>
      <dgm:spPr/>
      <dgm:t>
        <a:bodyPr/>
        <a:lstStyle/>
        <a:p>
          <a:r>
            <a:rPr lang="it-IT" sz="800" dirty="0" err="1" smtClean="0"/>
            <a:t>Sharing</a:t>
          </a:r>
          <a:r>
            <a:rPr lang="it-IT" sz="800" dirty="0" smtClean="0"/>
            <a:t> </a:t>
          </a:r>
          <a:r>
            <a:rPr lang="it-IT" sz="800" dirty="0" err="1" smtClean="0"/>
            <a:t>files</a:t>
          </a:r>
          <a:endParaRPr lang="it-IT" sz="800" dirty="0"/>
        </a:p>
      </dgm:t>
    </dgm:pt>
    <dgm:pt modelId="{C83201BC-531A-41CF-83A3-E02750CE947A}" type="parTrans" cxnId="{406B7A4E-492F-4C09-B07E-AF22F008F893}">
      <dgm:prSet/>
      <dgm:spPr/>
      <dgm:t>
        <a:bodyPr/>
        <a:lstStyle/>
        <a:p>
          <a:endParaRPr lang="it-IT" sz="800"/>
        </a:p>
      </dgm:t>
    </dgm:pt>
    <dgm:pt modelId="{96BD49CB-DF31-444C-8569-859B3438C2D4}" type="sibTrans" cxnId="{406B7A4E-492F-4C09-B07E-AF22F008F893}">
      <dgm:prSet custT="1"/>
      <dgm:spPr/>
      <dgm:t>
        <a:bodyPr/>
        <a:lstStyle/>
        <a:p>
          <a:endParaRPr lang="it-IT" sz="800"/>
        </a:p>
      </dgm:t>
    </dgm:pt>
    <dgm:pt modelId="{5BDC10E8-301F-465C-B85E-FA9ED68F3269}">
      <dgm:prSet phldrT="[Testo]" custT="1"/>
      <dgm:spPr/>
      <dgm:t>
        <a:bodyPr/>
        <a:lstStyle/>
        <a:p>
          <a:r>
            <a:rPr lang="it-IT" sz="800" dirty="0" err="1" smtClean="0"/>
            <a:t>Voip</a:t>
          </a:r>
          <a:r>
            <a:rPr lang="it-IT" sz="800" dirty="0" smtClean="0"/>
            <a:t> </a:t>
          </a:r>
          <a:endParaRPr lang="it-IT" sz="800" dirty="0"/>
        </a:p>
      </dgm:t>
    </dgm:pt>
    <dgm:pt modelId="{00D8B1B9-C068-4EE0-A70E-D720390B6201}" type="parTrans" cxnId="{39514C62-C346-4AED-A0F3-73324AF46CEE}">
      <dgm:prSet/>
      <dgm:spPr/>
      <dgm:t>
        <a:bodyPr/>
        <a:lstStyle/>
        <a:p>
          <a:endParaRPr lang="it-IT" sz="800"/>
        </a:p>
      </dgm:t>
    </dgm:pt>
    <dgm:pt modelId="{3CE0AE9C-43C0-483B-A398-F478B0EE4391}" type="sibTrans" cxnId="{39514C62-C346-4AED-A0F3-73324AF46CEE}">
      <dgm:prSet custT="1"/>
      <dgm:spPr/>
      <dgm:t>
        <a:bodyPr/>
        <a:lstStyle/>
        <a:p>
          <a:endParaRPr lang="it-IT" sz="800"/>
        </a:p>
      </dgm:t>
    </dgm:pt>
    <dgm:pt modelId="{7CCFE879-D5D9-4479-923F-2E1B758B1B81}">
      <dgm:prSet phldrT="[Testo]" custT="1"/>
      <dgm:spPr/>
      <dgm:t>
        <a:bodyPr/>
        <a:lstStyle/>
        <a:p>
          <a:r>
            <a:rPr lang="it-IT" sz="800" dirty="0" smtClean="0"/>
            <a:t>Chat</a:t>
          </a:r>
          <a:endParaRPr lang="it-IT" sz="800" dirty="0"/>
        </a:p>
      </dgm:t>
    </dgm:pt>
    <dgm:pt modelId="{B561AC4C-A1E8-4683-ADD9-E3F84C18B0FF}" type="parTrans" cxnId="{5CCBB5F5-1436-4A82-99AB-E80540716437}">
      <dgm:prSet/>
      <dgm:spPr/>
      <dgm:t>
        <a:bodyPr/>
        <a:lstStyle/>
        <a:p>
          <a:endParaRPr lang="it-IT" sz="800"/>
        </a:p>
      </dgm:t>
    </dgm:pt>
    <dgm:pt modelId="{0D5D22EE-92E1-40DF-824E-08AE71CF6035}" type="sibTrans" cxnId="{5CCBB5F5-1436-4A82-99AB-E80540716437}">
      <dgm:prSet custT="1"/>
      <dgm:spPr/>
      <dgm:t>
        <a:bodyPr/>
        <a:lstStyle/>
        <a:p>
          <a:endParaRPr lang="it-IT" sz="800"/>
        </a:p>
      </dgm:t>
    </dgm:pt>
    <dgm:pt modelId="{8BAB06A5-0924-4C39-9A57-00C3BE4D7833}">
      <dgm:prSet phldrT="[Testo]" custT="1"/>
      <dgm:spPr/>
      <dgm:t>
        <a:bodyPr/>
        <a:lstStyle/>
        <a:p>
          <a:r>
            <a:rPr lang="it-IT" sz="800" dirty="0" err="1" smtClean="0"/>
            <a:t>Knolwledge</a:t>
          </a:r>
          <a:r>
            <a:rPr lang="it-IT" sz="800" dirty="0" smtClean="0"/>
            <a:t> </a:t>
          </a:r>
          <a:r>
            <a:rPr lang="it-IT" sz="800" dirty="0" err="1" smtClean="0"/>
            <a:t>mngt</a:t>
          </a:r>
          <a:endParaRPr lang="it-IT" sz="800" dirty="0"/>
        </a:p>
      </dgm:t>
    </dgm:pt>
    <dgm:pt modelId="{A5CB897D-1287-4F4E-85BA-F1576CA6CC7B}" type="parTrans" cxnId="{8B78984B-055A-42F1-9E58-380283303081}">
      <dgm:prSet/>
      <dgm:spPr/>
      <dgm:t>
        <a:bodyPr/>
        <a:lstStyle/>
        <a:p>
          <a:endParaRPr lang="it-IT" sz="800"/>
        </a:p>
      </dgm:t>
    </dgm:pt>
    <dgm:pt modelId="{A1C7A9AF-BD01-43F3-A8F3-12769AC5187C}" type="sibTrans" cxnId="{8B78984B-055A-42F1-9E58-380283303081}">
      <dgm:prSet custT="1"/>
      <dgm:spPr/>
      <dgm:t>
        <a:bodyPr/>
        <a:lstStyle/>
        <a:p>
          <a:endParaRPr lang="it-IT" sz="800"/>
        </a:p>
      </dgm:t>
    </dgm:pt>
    <dgm:pt modelId="{563986BA-7D94-464B-898A-9479163C0109}">
      <dgm:prSet phldrT="[Testo]" custT="1"/>
      <dgm:spPr/>
      <dgm:t>
        <a:bodyPr/>
        <a:lstStyle/>
        <a:p>
          <a:r>
            <a:rPr lang="it-IT" sz="800" dirty="0" smtClean="0"/>
            <a:t>CRM</a:t>
          </a:r>
          <a:endParaRPr lang="it-IT" sz="800" dirty="0"/>
        </a:p>
      </dgm:t>
    </dgm:pt>
    <dgm:pt modelId="{E52FA309-5D23-4E4E-9D52-0CC9ABD066E4}" type="parTrans" cxnId="{9DD9B63A-6506-473B-BBE5-70E6D895AB41}">
      <dgm:prSet/>
      <dgm:spPr/>
      <dgm:t>
        <a:bodyPr/>
        <a:lstStyle/>
        <a:p>
          <a:endParaRPr lang="it-IT" sz="800"/>
        </a:p>
      </dgm:t>
    </dgm:pt>
    <dgm:pt modelId="{1C134E83-2249-480B-8C34-F0F1DBC90F3B}" type="sibTrans" cxnId="{9DD9B63A-6506-473B-BBE5-70E6D895AB41}">
      <dgm:prSet custT="1"/>
      <dgm:spPr/>
      <dgm:t>
        <a:bodyPr/>
        <a:lstStyle/>
        <a:p>
          <a:endParaRPr lang="it-IT" sz="800"/>
        </a:p>
      </dgm:t>
    </dgm:pt>
    <dgm:pt modelId="{096A0254-4B44-47F4-9BB1-BF32598983F7}">
      <dgm:prSet phldrT="[Testo]" custT="1"/>
      <dgm:spPr/>
      <dgm:t>
        <a:bodyPr/>
        <a:lstStyle/>
        <a:p>
          <a:r>
            <a:rPr lang="it-IT" sz="800" dirty="0" err="1" smtClean="0"/>
            <a:t>Survey</a:t>
          </a:r>
          <a:endParaRPr lang="it-IT" sz="800" dirty="0"/>
        </a:p>
      </dgm:t>
    </dgm:pt>
    <dgm:pt modelId="{FEE6DB65-E828-4FC2-A5D6-EBF000643490}" type="parTrans" cxnId="{84885468-CD02-414E-BE5F-EC28D3DD91F4}">
      <dgm:prSet/>
      <dgm:spPr/>
      <dgm:t>
        <a:bodyPr/>
        <a:lstStyle/>
        <a:p>
          <a:endParaRPr lang="it-IT" sz="800"/>
        </a:p>
      </dgm:t>
    </dgm:pt>
    <dgm:pt modelId="{3EB6247A-4CC7-40AB-B4CB-E14CFF9C1012}" type="sibTrans" cxnId="{84885468-CD02-414E-BE5F-EC28D3DD91F4}">
      <dgm:prSet custT="1"/>
      <dgm:spPr/>
      <dgm:t>
        <a:bodyPr/>
        <a:lstStyle/>
        <a:p>
          <a:endParaRPr lang="it-IT" sz="800"/>
        </a:p>
      </dgm:t>
    </dgm:pt>
    <dgm:pt modelId="{D331014B-BB9C-4888-9CFD-CF0AC059C42C}">
      <dgm:prSet phldrT="[Testo]" custT="1"/>
      <dgm:spPr/>
      <dgm:t>
        <a:bodyPr/>
        <a:lstStyle/>
        <a:p>
          <a:r>
            <a:rPr lang="it-IT" sz="800" dirty="0" smtClean="0"/>
            <a:t>Blog</a:t>
          </a:r>
          <a:endParaRPr lang="it-IT" sz="800" dirty="0"/>
        </a:p>
      </dgm:t>
    </dgm:pt>
    <dgm:pt modelId="{B98A32A2-B957-436D-90B0-F718BB54F282}" type="parTrans" cxnId="{FBFB5C9B-0EE9-4FEE-868F-EDE919152036}">
      <dgm:prSet/>
      <dgm:spPr/>
      <dgm:t>
        <a:bodyPr/>
        <a:lstStyle/>
        <a:p>
          <a:endParaRPr lang="it-IT" sz="800"/>
        </a:p>
      </dgm:t>
    </dgm:pt>
    <dgm:pt modelId="{0E0771B2-B53F-410C-A457-9F8495040367}" type="sibTrans" cxnId="{FBFB5C9B-0EE9-4FEE-868F-EDE919152036}">
      <dgm:prSet custT="1"/>
      <dgm:spPr/>
      <dgm:t>
        <a:bodyPr/>
        <a:lstStyle/>
        <a:p>
          <a:endParaRPr lang="it-IT" sz="800"/>
        </a:p>
      </dgm:t>
    </dgm:pt>
    <dgm:pt modelId="{BF3F3812-4111-48BA-A3E5-6DF2F7F38964}" type="pres">
      <dgm:prSet presAssocID="{6BDED693-07D7-4F03-AB07-2FC0946C93B4}" presName="cycle" presStyleCnt="0">
        <dgm:presLayoutVars>
          <dgm:dir/>
          <dgm:resizeHandles val="exact"/>
        </dgm:presLayoutVars>
      </dgm:prSet>
      <dgm:spPr/>
      <dgm:t>
        <a:bodyPr/>
        <a:lstStyle/>
        <a:p>
          <a:endParaRPr lang="it-IT"/>
        </a:p>
      </dgm:t>
    </dgm:pt>
    <dgm:pt modelId="{172D921E-122C-4216-BCBC-E4DB5C933621}" type="pres">
      <dgm:prSet presAssocID="{8DCD7F5C-1963-4334-B1BF-717AE660B3FE}" presName="node" presStyleLbl="node1" presStyleIdx="0" presStyleCnt="9">
        <dgm:presLayoutVars>
          <dgm:bulletEnabled val="1"/>
        </dgm:presLayoutVars>
      </dgm:prSet>
      <dgm:spPr/>
      <dgm:t>
        <a:bodyPr/>
        <a:lstStyle/>
        <a:p>
          <a:endParaRPr lang="it-IT"/>
        </a:p>
      </dgm:t>
    </dgm:pt>
    <dgm:pt modelId="{42CEDCE2-E01C-4E60-9AD2-9D15109AD86C}" type="pres">
      <dgm:prSet presAssocID="{86904F1A-7827-4D4F-95D5-01E202F1FAFE}" presName="sibTrans" presStyleLbl="sibTrans2D1" presStyleIdx="0" presStyleCnt="9"/>
      <dgm:spPr/>
      <dgm:t>
        <a:bodyPr/>
        <a:lstStyle/>
        <a:p>
          <a:endParaRPr lang="it-IT"/>
        </a:p>
      </dgm:t>
    </dgm:pt>
    <dgm:pt modelId="{A460DB17-535B-4DBC-AD20-46A9F2BC6A3F}" type="pres">
      <dgm:prSet presAssocID="{86904F1A-7827-4D4F-95D5-01E202F1FAFE}" presName="connectorText" presStyleLbl="sibTrans2D1" presStyleIdx="0" presStyleCnt="9"/>
      <dgm:spPr/>
      <dgm:t>
        <a:bodyPr/>
        <a:lstStyle/>
        <a:p>
          <a:endParaRPr lang="it-IT"/>
        </a:p>
      </dgm:t>
    </dgm:pt>
    <dgm:pt modelId="{B9419CD4-A9D8-49A2-8A86-8F3AFC76113C}" type="pres">
      <dgm:prSet presAssocID="{A682F19F-86B0-4213-A955-438CA16A1036}" presName="node" presStyleLbl="node1" presStyleIdx="1" presStyleCnt="9">
        <dgm:presLayoutVars>
          <dgm:bulletEnabled val="1"/>
        </dgm:presLayoutVars>
      </dgm:prSet>
      <dgm:spPr/>
      <dgm:t>
        <a:bodyPr/>
        <a:lstStyle/>
        <a:p>
          <a:endParaRPr lang="it-IT"/>
        </a:p>
      </dgm:t>
    </dgm:pt>
    <dgm:pt modelId="{F586F568-D53E-43B1-8141-0C5A77A14D45}" type="pres">
      <dgm:prSet presAssocID="{8A848AF9-F6C8-4028-90B3-AE14B234D4E2}" presName="sibTrans" presStyleLbl="sibTrans2D1" presStyleIdx="1" presStyleCnt="9"/>
      <dgm:spPr/>
      <dgm:t>
        <a:bodyPr/>
        <a:lstStyle/>
        <a:p>
          <a:endParaRPr lang="it-IT"/>
        </a:p>
      </dgm:t>
    </dgm:pt>
    <dgm:pt modelId="{F8E4DC8E-00BC-44DB-86A9-C8B42AE73090}" type="pres">
      <dgm:prSet presAssocID="{8A848AF9-F6C8-4028-90B3-AE14B234D4E2}" presName="connectorText" presStyleLbl="sibTrans2D1" presStyleIdx="1" presStyleCnt="9"/>
      <dgm:spPr/>
      <dgm:t>
        <a:bodyPr/>
        <a:lstStyle/>
        <a:p>
          <a:endParaRPr lang="it-IT"/>
        </a:p>
      </dgm:t>
    </dgm:pt>
    <dgm:pt modelId="{ECDDA6F7-6CAA-431E-B65B-0989542913D8}" type="pres">
      <dgm:prSet presAssocID="{1A53FB2F-CD04-4297-A515-658DD1AD525B}" presName="node" presStyleLbl="node1" presStyleIdx="2" presStyleCnt="9">
        <dgm:presLayoutVars>
          <dgm:bulletEnabled val="1"/>
        </dgm:presLayoutVars>
      </dgm:prSet>
      <dgm:spPr/>
      <dgm:t>
        <a:bodyPr/>
        <a:lstStyle/>
        <a:p>
          <a:endParaRPr lang="it-IT"/>
        </a:p>
      </dgm:t>
    </dgm:pt>
    <dgm:pt modelId="{71FA5D37-D219-484E-A7B5-AA4C7C7DE2AF}" type="pres">
      <dgm:prSet presAssocID="{96BD49CB-DF31-444C-8569-859B3438C2D4}" presName="sibTrans" presStyleLbl="sibTrans2D1" presStyleIdx="2" presStyleCnt="9"/>
      <dgm:spPr/>
      <dgm:t>
        <a:bodyPr/>
        <a:lstStyle/>
        <a:p>
          <a:endParaRPr lang="it-IT"/>
        </a:p>
      </dgm:t>
    </dgm:pt>
    <dgm:pt modelId="{9EB78E19-9DB3-4D39-93E8-4E75E9BAF5EC}" type="pres">
      <dgm:prSet presAssocID="{96BD49CB-DF31-444C-8569-859B3438C2D4}" presName="connectorText" presStyleLbl="sibTrans2D1" presStyleIdx="2" presStyleCnt="9"/>
      <dgm:spPr/>
      <dgm:t>
        <a:bodyPr/>
        <a:lstStyle/>
        <a:p>
          <a:endParaRPr lang="it-IT"/>
        </a:p>
      </dgm:t>
    </dgm:pt>
    <dgm:pt modelId="{AA03624B-CC42-4198-8DAA-974B84B717F7}" type="pres">
      <dgm:prSet presAssocID="{5BDC10E8-301F-465C-B85E-FA9ED68F3269}" presName="node" presStyleLbl="node1" presStyleIdx="3" presStyleCnt="9">
        <dgm:presLayoutVars>
          <dgm:bulletEnabled val="1"/>
        </dgm:presLayoutVars>
      </dgm:prSet>
      <dgm:spPr/>
      <dgm:t>
        <a:bodyPr/>
        <a:lstStyle/>
        <a:p>
          <a:endParaRPr lang="it-IT"/>
        </a:p>
      </dgm:t>
    </dgm:pt>
    <dgm:pt modelId="{4F7C5299-2FE7-4C80-96CC-4ECAA26BA9D6}" type="pres">
      <dgm:prSet presAssocID="{3CE0AE9C-43C0-483B-A398-F478B0EE4391}" presName="sibTrans" presStyleLbl="sibTrans2D1" presStyleIdx="3" presStyleCnt="9"/>
      <dgm:spPr/>
      <dgm:t>
        <a:bodyPr/>
        <a:lstStyle/>
        <a:p>
          <a:endParaRPr lang="it-IT"/>
        </a:p>
      </dgm:t>
    </dgm:pt>
    <dgm:pt modelId="{1319B091-9430-4D74-B244-2FC5E5792A6A}" type="pres">
      <dgm:prSet presAssocID="{3CE0AE9C-43C0-483B-A398-F478B0EE4391}" presName="connectorText" presStyleLbl="sibTrans2D1" presStyleIdx="3" presStyleCnt="9"/>
      <dgm:spPr/>
      <dgm:t>
        <a:bodyPr/>
        <a:lstStyle/>
        <a:p>
          <a:endParaRPr lang="it-IT"/>
        </a:p>
      </dgm:t>
    </dgm:pt>
    <dgm:pt modelId="{E1685C19-4D13-4101-B703-19B514470462}" type="pres">
      <dgm:prSet presAssocID="{7CCFE879-D5D9-4479-923F-2E1B758B1B81}" presName="node" presStyleLbl="node1" presStyleIdx="4" presStyleCnt="9">
        <dgm:presLayoutVars>
          <dgm:bulletEnabled val="1"/>
        </dgm:presLayoutVars>
      </dgm:prSet>
      <dgm:spPr/>
      <dgm:t>
        <a:bodyPr/>
        <a:lstStyle/>
        <a:p>
          <a:endParaRPr lang="it-IT"/>
        </a:p>
      </dgm:t>
    </dgm:pt>
    <dgm:pt modelId="{0591B6F1-BEA4-4DC8-95B3-646A2B34F9C3}" type="pres">
      <dgm:prSet presAssocID="{0D5D22EE-92E1-40DF-824E-08AE71CF6035}" presName="sibTrans" presStyleLbl="sibTrans2D1" presStyleIdx="4" presStyleCnt="9"/>
      <dgm:spPr/>
      <dgm:t>
        <a:bodyPr/>
        <a:lstStyle/>
        <a:p>
          <a:endParaRPr lang="it-IT"/>
        </a:p>
      </dgm:t>
    </dgm:pt>
    <dgm:pt modelId="{D4CAB34D-3476-4114-B9E7-E60A4D68240E}" type="pres">
      <dgm:prSet presAssocID="{0D5D22EE-92E1-40DF-824E-08AE71CF6035}" presName="connectorText" presStyleLbl="sibTrans2D1" presStyleIdx="4" presStyleCnt="9"/>
      <dgm:spPr/>
      <dgm:t>
        <a:bodyPr/>
        <a:lstStyle/>
        <a:p>
          <a:endParaRPr lang="it-IT"/>
        </a:p>
      </dgm:t>
    </dgm:pt>
    <dgm:pt modelId="{67877083-C957-4A6F-9747-E6C532C8F162}" type="pres">
      <dgm:prSet presAssocID="{8BAB06A5-0924-4C39-9A57-00C3BE4D7833}" presName="node" presStyleLbl="node1" presStyleIdx="5" presStyleCnt="9">
        <dgm:presLayoutVars>
          <dgm:bulletEnabled val="1"/>
        </dgm:presLayoutVars>
      </dgm:prSet>
      <dgm:spPr/>
      <dgm:t>
        <a:bodyPr/>
        <a:lstStyle/>
        <a:p>
          <a:endParaRPr lang="it-IT"/>
        </a:p>
      </dgm:t>
    </dgm:pt>
    <dgm:pt modelId="{1F4AB05C-B835-4D73-BEEF-04DDC352C1C8}" type="pres">
      <dgm:prSet presAssocID="{A1C7A9AF-BD01-43F3-A8F3-12769AC5187C}" presName="sibTrans" presStyleLbl="sibTrans2D1" presStyleIdx="5" presStyleCnt="9"/>
      <dgm:spPr/>
      <dgm:t>
        <a:bodyPr/>
        <a:lstStyle/>
        <a:p>
          <a:endParaRPr lang="it-IT"/>
        </a:p>
      </dgm:t>
    </dgm:pt>
    <dgm:pt modelId="{FA01AF6B-1777-4B8C-AB5B-39D666DC5C7A}" type="pres">
      <dgm:prSet presAssocID="{A1C7A9AF-BD01-43F3-A8F3-12769AC5187C}" presName="connectorText" presStyleLbl="sibTrans2D1" presStyleIdx="5" presStyleCnt="9"/>
      <dgm:spPr/>
      <dgm:t>
        <a:bodyPr/>
        <a:lstStyle/>
        <a:p>
          <a:endParaRPr lang="it-IT"/>
        </a:p>
      </dgm:t>
    </dgm:pt>
    <dgm:pt modelId="{C6478528-0098-43D0-87C8-C84DB9F9ACF2}" type="pres">
      <dgm:prSet presAssocID="{563986BA-7D94-464B-898A-9479163C0109}" presName="node" presStyleLbl="node1" presStyleIdx="6" presStyleCnt="9">
        <dgm:presLayoutVars>
          <dgm:bulletEnabled val="1"/>
        </dgm:presLayoutVars>
      </dgm:prSet>
      <dgm:spPr/>
      <dgm:t>
        <a:bodyPr/>
        <a:lstStyle/>
        <a:p>
          <a:endParaRPr lang="it-IT"/>
        </a:p>
      </dgm:t>
    </dgm:pt>
    <dgm:pt modelId="{E6D30597-16B5-4AC5-9C4E-2FF810EEA874}" type="pres">
      <dgm:prSet presAssocID="{1C134E83-2249-480B-8C34-F0F1DBC90F3B}" presName="sibTrans" presStyleLbl="sibTrans2D1" presStyleIdx="6" presStyleCnt="9"/>
      <dgm:spPr/>
      <dgm:t>
        <a:bodyPr/>
        <a:lstStyle/>
        <a:p>
          <a:endParaRPr lang="it-IT"/>
        </a:p>
      </dgm:t>
    </dgm:pt>
    <dgm:pt modelId="{CF2E70A3-20E4-475D-81E6-FCC08926BAE2}" type="pres">
      <dgm:prSet presAssocID="{1C134E83-2249-480B-8C34-F0F1DBC90F3B}" presName="connectorText" presStyleLbl="sibTrans2D1" presStyleIdx="6" presStyleCnt="9"/>
      <dgm:spPr/>
      <dgm:t>
        <a:bodyPr/>
        <a:lstStyle/>
        <a:p>
          <a:endParaRPr lang="it-IT"/>
        </a:p>
      </dgm:t>
    </dgm:pt>
    <dgm:pt modelId="{11EB8E2A-1DA6-4ABB-B238-DA63A39EB51C}" type="pres">
      <dgm:prSet presAssocID="{096A0254-4B44-47F4-9BB1-BF32598983F7}" presName="node" presStyleLbl="node1" presStyleIdx="7" presStyleCnt="9">
        <dgm:presLayoutVars>
          <dgm:bulletEnabled val="1"/>
        </dgm:presLayoutVars>
      </dgm:prSet>
      <dgm:spPr/>
      <dgm:t>
        <a:bodyPr/>
        <a:lstStyle/>
        <a:p>
          <a:endParaRPr lang="it-IT"/>
        </a:p>
      </dgm:t>
    </dgm:pt>
    <dgm:pt modelId="{16C1DC36-DDEB-4929-86EB-61788ED85BC5}" type="pres">
      <dgm:prSet presAssocID="{3EB6247A-4CC7-40AB-B4CB-E14CFF9C1012}" presName="sibTrans" presStyleLbl="sibTrans2D1" presStyleIdx="7" presStyleCnt="9"/>
      <dgm:spPr/>
      <dgm:t>
        <a:bodyPr/>
        <a:lstStyle/>
        <a:p>
          <a:endParaRPr lang="it-IT"/>
        </a:p>
      </dgm:t>
    </dgm:pt>
    <dgm:pt modelId="{4A062246-128B-4C81-A092-58D09D7BA33D}" type="pres">
      <dgm:prSet presAssocID="{3EB6247A-4CC7-40AB-B4CB-E14CFF9C1012}" presName="connectorText" presStyleLbl="sibTrans2D1" presStyleIdx="7" presStyleCnt="9"/>
      <dgm:spPr/>
      <dgm:t>
        <a:bodyPr/>
        <a:lstStyle/>
        <a:p>
          <a:endParaRPr lang="it-IT"/>
        </a:p>
      </dgm:t>
    </dgm:pt>
    <dgm:pt modelId="{9C57AFA1-B521-47B0-91BC-9434366C576A}" type="pres">
      <dgm:prSet presAssocID="{D331014B-BB9C-4888-9CFD-CF0AC059C42C}" presName="node" presStyleLbl="node1" presStyleIdx="8" presStyleCnt="9">
        <dgm:presLayoutVars>
          <dgm:bulletEnabled val="1"/>
        </dgm:presLayoutVars>
      </dgm:prSet>
      <dgm:spPr/>
      <dgm:t>
        <a:bodyPr/>
        <a:lstStyle/>
        <a:p>
          <a:endParaRPr lang="it-IT"/>
        </a:p>
      </dgm:t>
    </dgm:pt>
    <dgm:pt modelId="{0B58FC39-04D0-493D-B9B5-0D2DBCB23764}" type="pres">
      <dgm:prSet presAssocID="{0E0771B2-B53F-410C-A457-9F8495040367}" presName="sibTrans" presStyleLbl="sibTrans2D1" presStyleIdx="8" presStyleCnt="9"/>
      <dgm:spPr/>
      <dgm:t>
        <a:bodyPr/>
        <a:lstStyle/>
        <a:p>
          <a:endParaRPr lang="it-IT"/>
        </a:p>
      </dgm:t>
    </dgm:pt>
    <dgm:pt modelId="{FB34891C-3EDA-4012-B23F-09819FBE8C51}" type="pres">
      <dgm:prSet presAssocID="{0E0771B2-B53F-410C-A457-9F8495040367}" presName="connectorText" presStyleLbl="sibTrans2D1" presStyleIdx="8" presStyleCnt="9"/>
      <dgm:spPr/>
      <dgm:t>
        <a:bodyPr/>
        <a:lstStyle/>
        <a:p>
          <a:endParaRPr lang="it-IT"/>
        </a:p>
      </dgm:t>
    </dgm:pt>
  </dgm:ptLst>
  <dgm:cxnLst>
    <dgm:cxn modelId="{343B2F68-A8FF-40C3-B0DB-51B26201F90B}" type="presOf" srcId="{8A848AF9-F6C8-4028-90B3-AE14B234D4E2}" destId="{F8E4DC8E-00BC-44DB-86A9-C8B42AE73090}" srcOrd="1" destOrd="0" presId="urn:microsoft.com/office/officeart/2005/8/layout/cycle2"/>
    <dgm:cxn modelId="{240033AF-60D6-42B1-A66A-6912807ACE21}" type="presOf" srcId="{86904F1A-7827-4D4F-95D5-01E202F1FAFE}" destId="{42CEDCE2-E01C-4E60-9AD2-9D15109AD86C}" srcOrd="0" destOrd="0" presId="urn:microsoft.com/office/officeart/2005/8/layout/cycle2"/>
    <dgm:cxn modelId="{392809B2-6168-43D3-9C8B-8F6DCA9AB4D3}" type="presOf" srcId="{7CCFE879-D5D9-4479-923F-2E1B758B1B81}" destId="{E1685C19-4D13-4101-B703-19B514470462}" srcOrd="0" destOrd="0" presId="urn:microsoft.com/office/officeart/2005/8/layout/cycle2"/>
    <dgm:cxn modelId="{94B7F06E-BF2D-47D1-96CB-89C155A83F60}" type="presOf" srcId="{1C134E83-2249-480B-8C34-F0F1DBC90F3B}" destId="{CF2E70A3-20E4-475D-81E6-FCC08926BAE2}" srcOrd="1" destOrd="0" presId="urn:microsoft.com/office/officeart/2005/8/layout/cycle2"/>
    <dgm:cxn modelId="{A88BB913-D3E6-4656-9CD5-C9375A67DDA2}" type="presOf" srcId="{8A848AF9-F6C8-4028-90B3-AE14B234D4E2}" destId="{F586F568-D53E-43B1-8141-0C5A77A14D45}" srcOrd="0" destOrd="0" presId="urn:microsoft.com/office/officeart/2005/8/layout/cycle2"/>
    <dgm:cxn modelId="{911693EA-B421-4EEF-BAF7-A3681E147018}" type="presOf" srcId="{0E0771B2-B53F-410C-A457-9F8495040367}" destId="{FB34891C-3EDA-4012-B23F-09819FBE8C51}" srcOrd="1" destOrd="0" presId="urn:microsoft.com/office/officeart/2005/8/layout/cycle2"/>
    <dgm:cxn modelId="{C9797AC7-7819-4AC1-9665-9CE49BC4E5B0}" srcId="{6BDED693-07D7-4F03-AB07-2FC0946C93B4}" destId="{A682F19F-86B0-4213-A955-438CA16A1036}" srcOrd="1" destOrd="0" parTransId="{98342B07-EC2F-478B-BE09-506C47167408}" sibTransId="{8A848AF9-F6C8-4028-90B3-AE14B234D4E2}"/>
    <dgm:cxn modelId="{5D4692D3-DCB8-4E7C-A9BC-D55E7425E32E}" type="presOf" srcId="{8DCD7F5C-1963-4334-B1BF-717AE660B3FE}" destId="{172D921E-122C-4216-BCBC-E4DB5C933621}" srcOrd="0" destOrd="0" presId="urn:microsoft.com/office/officeart/2005/8/layout/cycle2"/>
    <dgm:cxn modelId="{DC0C92B0-4711-4CFA-B94C-CC4F179784C6}" type="presOf" srcId="{A1C7A9AF-BD01-43F3-A8F3-12769AC5187C}" destId="{1F4AB05C-B835-4D73-BEEF-04DDC352C1C8}" srcOrd="0" destOrd="0" presId="urn:microsoft.com/office/officeart/2005/8/layout/cycle2"/>
    <dgm:cxn modelId="{8B78984B-055A-42F1-9E58-380283303081}" srcId="{6BDED693-07D7-4F03-AB07-2FC0946C93B4}" destId="{8BAB06A5-0924-4C39-9A57-00C3BE4D7833}" srcOrd="5" destOrd="0" parTransId="{A5CB897D-1287-4F4E-85BA-F1576CA6CC7B}" sibTransId="{A1C7A9AF-BD01-43F3-A8F3-12769AC5187C}"/>
    <dgm:cxn modelId="{1473C5E6-7631-413A-8A03-AAEEAD09B951}" type="presOf" srcId="{A682F19F-86B0-4213-A955-438CA16A1036}" destId="{B9419CD4-A9D8-49A2-8A86-8F3AFC76113C}" srcOrd="0" destOrd="0" presId="urn:microsoft.com/office/officeart/2005/8/layout/cycle2"/>
    <dgm:cxn modelId="{64C3E003-17AE-4E0B-A401-BBCCED6A2D39}" type="presOf" srcId="{3EB6247A-4CC7-40AB-B4CB-E14CFF9C1012}" destId="{4A062246-128B-4C81-A092-58D09D7BA33D}" srcOrd="1" destOrd="0" presId="urn:microsoft.com/office/officeart/2005/8/layout/cycle2"/>
    <dgm:cxn modelId="{9DD9B63A-6506-473B-BBE5-70E6D895AB41}" srcId="{6BDED693-07D7-4F03-AB07-2FC0946C93B4}" destId="{563986BA-7D94-464B-898A-9479163C0109}" srcOrd="6" destOrd="0" parTransId="{E52FA309-5D23-4E4E-9D52-0CC9ABD066E4}" sibTransId="{1C134E83-2249-480B-8C34-F0F1DBC90F3B}"/>
    <dgm:cxn modelId="{A9BB90F9-1934-4E48-A96B-92408BA23D59}" type="presOf" srcId="{5BDC10E8-301F-465C-B85E-FA9ED68F3269}" destId="{AA03624B-CC42-4198-8DAA-974B84B717F7}" srcOrd="0" destOrd="0" presId="urn:microsoft.com/office/officeart/2005/8/layout/cycle2"/>
    <dgm:cxn modelId="{694C2942-A12E-468B-A9D8-F8B2530C125F}" type="presOf" srcId="{3EB6247A-4CC7-40AB-B4CB-E14CFF9C1012}" destId="{16C1DC36-DDEB-4929-86EB-61788ED85BC5}" srcOrd="0" destOrd="0" presId="urn:microsoft.com/office/officeart/2005/8/layout/cycle2"/>
    <dgm:cxn modelId="{F030AE8B-83A3-4596-9AB1-5FB4601A08F5}" type="presOf" srcId="{8BAB06A5-0924-4C39-9A57-00C3BE4D7833}" destId="{67877083-C957-4A6F-9747-E6C532C8F162}" srcOrd="0" destOrd="0" presId="urn:microsoft.com/office/officeart/2005/8/layout/cycle2"/>
    <dgm:cxn modelId="{2AAD8B46-EB94-4486-8448-FE8692D8608B}" type="presOf" srcId="{86904F1A-7827-4D4F-95D5-01E202F1FAFE}" destId="{A460DB17-535B-4DBC-AD20-46A9F2BC6A3F}" srcOrd="1" destOrd="0" presId="urn:microsoft.com/office/officeart/2005/8/layout/cycle2"/>
    <dgm:cxn modelId="{DF9A3D7B-D6AD-47AA-9BF9-35EB2286A894}" type="presOf" srcId="{6BDED693-07D7-4F03-AB07-2FC0946C93B4}" destId="{BF3F3812-4111-48BA-A3E5-6DF2F7F38964}" srcOrd="0" destOrd="0" presId="urn:microsoft.com/office/officeart/2005/8/layout/cycle2"/>
    <dgm:cxn modelId="{58ED3200-0A21-44AC-86BE-C7B51E1E4E93}" type="presOf" srcId="{1A53FB2F-CD04-4297-A515-658DD1AD525B}" destId="{ECDDA6F7-6CAA-431E-B65B-0989542913D8}" srcOrd="0" destOrd="0" presId="urn:microsoft.com/office/officeart/2005/8/layout/cycle2"/>
    <dgm:cxn modelId="{809AAACF-55D3-4F57-B240-E9E51D565D92}" type="presOf" srcId="{96BD49CB-DF31-444C-8569-859B3438C2D4}" destId="{71FA5D37-D219-484E-A7B5-AA4C7C7DE2AF}" srcOrd="0" destOrd="0" presId="urn:microsoft.com/office/officeart/2005/8/layout/cycle2"/>
    <dgm:cxn modelId="{39514C62-C346-4AED-A0F3-73324AF46CEE}" srcId="{6BDED693-07D7-4F03-AB07-2FC0946C93B4}" destId="{5BDC10E8-301F-465C-B85E-FA9ED68F3269}" srcOrd="3" destOrd="0" parTransId="{00D8B1B9-C068-4EE0-A70E-D720390B6201}" sibTransId="{3CE0AE9C-43C0-483B-A398-F478B0EE4391}"/>
    <dgm:cxn modelId="{2C8F62BA-FB31-4A1B-80CF-970EC638104C}" type="presOf" srcId="{3CE0AE9C-43C0-483B-A398-F478B0EE4391}" destId="{4F7C5299-2FE7-4C80-96CC-4ECAA26BA9D6}" srcOrd="0" destOrd="0" presId="urn:microsoft.com/office/officeart/2005/8/layout/cycle2"/>
    <dgm:cxn modelId="{FBFB5C9B-0EE9-4FEE-868F-EDE919152036}" srcId="{6BDED693-07D7-4F03-AB07-2FC0946C93B4}" destId="{D331014B-BB9C-4888-9CFD-CF0AC059C42C}" srcOrd="8" destOrd="0" parTransId="{B98A32A2-B957-436D-90B0-F718BB54F282}" sibTransId="{0E0771B2-B53F-410C-A457-9F8495040367}"/>
    <dgm:cxn modelId="{84885468-CD02-414E-BE5F-EC28D3DD91F4}" srcId="{6BDED693-07D7-4F03-AB07-2FC0946C93B4}" destId="{096A0254-4B44-47F4-9BB1-BF32598983F7}" srcOrd="7" destOrd="0" parTransId="{FEE6DB65-E828-4FC2-A5D6-EBF000643490}" sibTransId="{3EB6247A-4CC7-40AB-B4CB-E14CFF9C1012}"/>
    <dgm:cxn modelId="{C0417AB3-45D2-4B70-A313-C23C968E9C84}" type="presOf" srcId="{0E0771B2-B53F-410C-A457-9F8495040367}" destId="{0B58FC39-04D0-493D-B9B5-0D2DBCB23764}" srcOrd="0" destOrd="0" presId="urn:microsoft.com/office/officeart/2005/8/layout/cycle2"/>
    <dgm:cxn modelId="{D96C9098-2375-4CB8-AC68-81601935A3E2}" type="presOf" srcId="{0D5D22EE-92E1-40DF-824E-08AE71CF6035}" destId="{D4CAB34D-3476-4114-B9E7-E60A4D68240E}" srcOrd="1" destOrd="0" presId="urn:microsoft.com/office/officeart/2005/8/layout/cycle2"/>
    <dgm:cxn modelId="{2B6E8308-7587-4C49-81E2-940F53E119BD}" type="presOf" srcId="{0D5D22EE-92E1-40DF-824E-08AE71CF6035}" destId="{0591B6F1-BEA4-4DC8-95B3-646A2B34F9C3}" srcOrd="0" destOrd="0" presId="urn:microsoft.com/office/officeart/2005/8/layout/cycle2"/>
    <dgm:cxn modelId="{311B93CF-F691-4239-B8AE-F62C283EE6CF}" type="presOf" srcId="{096A0254-4B44-47F4-9BB1-BF32598983F7}" destId="{11EB8E2A-1DA6-4ABB-B238-DA63A39EB51C}" srcOrd="0" destOrd="0" presId="urn:microsoft.com/office/officeart/2005/8/layout/cycle2"/>
    <dgm:cxn modelId="{A695974B-34D5-4854-955A-262F3047BF33}" srcId="{6BDED693-07D7-4F03-AB07-2FC0946C93B4}" destId="{8DCD7F5C-1963-4334-B1BF-717AE660B3FE}" srcOrd="0" destOrd="0" parTransId="{EE26BD4F-F1AF-42EB-A700-A561378048BD}" sibTransId="{86904F1A-7827-4D4F-95D5-01E202F1FAFE}"/>
    <dgm:cxn modelId="{45D1FF2E-DB66-4409-AA73-37DD5185AF77}" type="presOf" srcId="{96BD49CB-DF31-444C-8569-859B3438C2D4}" destId="{9EB78E19-9DB3-4D39-93E8-4E75E9BAF5EC}" srcOrd="1" destOrd="0" presId="urn:microsoft.com/office/officeart/2005/8/layout/cycle2"/>
    <dgm:cxn modelId="{2CA14AA4-731A-40B6-89C2-184F0208155F}" type="presOf" srcId="{D331014B-BB9C-4888-9CFD-CF0AC059C42C}" destId="{9C57AFA1-B521-47B0-91BC-9434366C576A}" srcOrd="0" destOrd="0" presId="urn:microsoft.com/office/officeart/2005/8/layout/cycle2"/>
    <dgm:cxn modelId="{B0AFAFAF-3B7A-4282-8751-09B3FBE80D78}" type="presOf" srcId="{3CE0AE9C-43C0-483B-A398-F478B0EE4391}" destId="{1319B091-9430-4D74-B244-2FC5E5792A6A}" srcOrd="1" destOrd="0" presId="urn:microsoft.com/office/officeart/2005/8/layout/cycle2"/>
    <dgm:cxn modelId="{30B71504-9F74-4D7F-BF6A-978E7117A093}" type="presOf" srcId="{A1C7A9AF-BD01-43F3-A8F3-12769AC5187C}" destId="{FA01AF6B-1777-4B8C-AB5B-39D666DC5C7A}" srcOrd="1" destOrd="0" presId="urn:microsoft.com/office/officeart/2005/8/layout/cycle2"/>
    <dgm:cxn modelId="{61113896-7DC8-4275-9DA3-735C388940F3}" type="presOf" srcId="{1C134E83-2249-480B-8C34-F0F1DBC90F3B}" destId="{E6D30597-16B5-4AC5-9C4E-2FF810EEA874}" srcOrd="0" destOrd="0" presId="urn:microsoft.com/office/officeart/2005/8/layout/cycle2"/>
    <dgm:cxn modelId="{C9DCD414-86BE-4193-937E-F5285007AC1C}" type="presOf" srcId="{563986BA-7D94-464B-898A-9479163C0109}" destId="{C6478528-0098-43D0-87C8-C84DB9F9ACF2}" srcOrd="0" destOrd="0" presId="urn:microsoft.com/office/officeart/2005/8/layout/cycle2"/>
    <dgm:cxn modelId="{406B7A4E-492F-4C09-B07E-AF22F008F893}" srcId="{6BDED693-07D7-4F03-AB07-2FC0946C93B4}" destId="{1A53FB2F-CD04-4297-A515-658DD1AD525B}" srcOrd="2" destOrd="0" parTransId="{C83201BC-531A-41CF-83A3-E02750CE947A}" sibTransId="{96BD49CB-DF31-444C-8569-859B3438C2D4}"/>
    <dgm:cxn modelId="{5CCBB5F5-1436-4A82-99AB-E80540716437}" srcId="{6BDED693-07D7-4F03-AB07-2FC0946C93B4}" destId="{7CCFE879-D5D9-4479-923F-2E1B758B1B81}" srcOrd="4" destOrd="0" parTransId="{B561AC4C-A1E8-4683-ADD9-E3F84C18B0FF}" sibTransId="{0D5D22EE-92E1-40DF-824E-08AE71CF6035}"/>
    <dgm:cxn modelId="{8622F71C-94C4-46DA-8BA7-774235C77E36}" type="presParOf" srcId="{BF3F3812-4111-48BA-A3E5-6DF2F7F38964}" destId="{172D921E-122C-4216-BCBC-E4DB5C933621}" srcOrd="0" destOrd="0" presId="urn:microsoft.com/office/officeart/2005/8/layout/cycle2"/>
    <dgm:cxn modelId="{A2DFA477-E4B1-4F75-932F-F46A291545CC}" type="presParOf" srcId="{BF3F3812-4111-48BA-A3E5-6DF2F7F38964}" destId="{42CEDCE2-E01C-4E60-9AD2-9D15109AD86C}" srcOrd="1" destOrd="0" presId="urn:microsoft.com/office/officeart/2005/8/layout/cycle2"/>
    <dgm:cxn modelId="{50B2AF15-8DD4-4ACD-9BCF-9F28F7475DA5}" type="presParOf" srcId="{42CEDCE2-E01C-4E60-9AD2-9D15109AD86C}" destId="{A460DB17-535B-4DBC-AD20-46A9F2BC6A3F}" srcOrd="0" destOrd="0" presId="urn:microsoft.com/office/officeart/2005/8/layout/cycle2"/>
    <dgm:cxn modelId="{B1DEF1A8-C0A8-4897-9638-F09037A5FDFC}" type="presParOf" srcId="{BF3F3812-4111-48BA-A3E5-6DF2F7F38964}" destId="{B9419CD4-A9D8-49A2-8A86-8F3AFC76113C}" srcOrd="2" destOrd="0" presId="urn:microsoft.com/office/officeart/2005/8/layout/cycle2"/>
    <dgm:cxn modelId="{196A393F-28C0-4F5C-AF5E-CE5B4B173785}" type="presParOf" srcId="{BF3F3812-4111-48BA-A3E5-6DF2F7F38964}" destId="{F586F568-D53E-43B1-8141-0C5A77A14D45}" srcOrd="3" destOrd="0" presId="urn:microsoft.com/office/officeart/2005/8/layout/cycle2"/>
    <dgm:cxn modelId="{E7E4AD86-EA25-45A8-8006-5170992606AA}" type="presParOf" srcId="{F586F568-D53E-43B1-8141-0C5A77A14D45}" destId="{F8E4DC8E-00BC-44DB-86A9-C8B42AE73090}" srcOrd="0" destOrd="0" presId="urn:microsoft.com/office/officeart/2005/8/layout/cycle2"/>
    <dgm:cxn modelId="{D1AC4B7D-4D83-4580-B858-05DEBA077E5C}" type="presParOf" srcId="{BF3F3812-4111-48BA-A3E5-6DF2F7F38964}" destId="{ECDDA6F7-6CAA-431E-B65B-0989542913D8}" srcOrd="4" destOrd="0" presId="urn:microsoft.com/office/officeart/2005/8/layout/cycle2"/>
    <dgm:cxn modelId="{6A93C409-A285-49F6-A248-B929554AD975}" type="presParOf" srcId="{BF3F3812-4111-48BA-A3E5-6DF2F7F38964}" destId="{71FA5D37-D219-484E-A7B5-AA4C7C7DE2AF}" srcOrd="5" destOrd="0" presId="urn:microsoft.com/office/officeart/2005/8/layout/cycle2"/>
    <dgm:cxn modelId="{2F8E5155-11D1-44FC-B444-F88B4D06DBE1}" type="presParOf" srcId="{71FA5D37-D219-484E-A7B5-AA4C7C7DE2AF}" destId="{9EB78E19-9DB3-4D39-93E8-4E75E9BAF5EC}" srcOrd="0" destOrd="0" presId="urn:microsoft.com/office/officeart/2005/8/layout/cycle2"/>
    <dgm:cxn modelId="{0C9CB14D-7218-4C13-A1EB-02E76AB9AB77}" type="presParOf" srcId="{BF3F3812-4111-48BA-A3E5-6DF2F7F38964}" destId="{AA03624B-CC42-4198-8DAA-974B84B717F7}" srcOrd="6" destOrd="0" presId="urn:microsoft.com/office/officeart/2005/8/layout/cycle2"/>
    <dgm:cxn modelId="{1C297B08-F46C-42B1-AB6A-9083FE02201D}" type="presParOf" srcId="{BF3F3812-4111-48BA-A3E5-6DF2F7F38964}" destId="{4F7C5299-2FE7-4C80-96CC-4ECAA26BA9D6}" srcOrd="7" destOrd="0" presId="urn:microsoft.com/office/officeart/2005/8/layout/cycle2"/>
    <dgm:cxn modelId="{73CB6680-32A8-41B5-84DC-A1541564717A}" type="presParOf" srcId="{4F7C5299-2FE7-4C80-96CC-4ECAA26BA9D6}" destId="{1319B091-9430-4D74-B244-2FC5E5792A6A}" srcOrd="0" destOrd="0" presId="urn:microsoft.com/office/officeart/2005/8/layout/cycle2"/>
    <dgm:cxn modelId="{E0D2B7EB-6CD3-4900-AFE4-3618F0DA2356}" type="presParOf" srcId="{BF3F3812-4111-48BA-A3E5-6DF2F7F38964}" destId="{E1685C19-4D13-4101-B703-19B514470462}" srcOrd="8" destOrd="0" presId="urn:microsoft.com/office/officeart/2005/8/layout/cycle2"/>
    <dgm:cxn modelId="{5F0DC2D3-6E4B-40C8-AE07-CCA5DAE05C9B}" type="presParOf" srcId="{BF3F3812-4111-48BA-A3E5-6DF2F7F38964}" destId="{0591B6F1-BEA4-4DC8-95B3-646A2B34F9C3}" srcOrd="9" destOrd="0" presId="urn:microsoft.com/office/officeart/2005/8/layout/cycle2"/>
    <dgm:cxn modelId="{BD3E807B-D0E2-46E4-B53F-DCC28B8FF969}" type="presParOf" srcId="{0591B6F1-BEA4-4DC8-95B3-646A2B34F9C3}" destId="{D4CAB34D-3476-4114-B9E7-E60A4D68240E}" srcOrd="0" destOrd="0" presId="urn:microsoft.com/office/officeart/2005/8/layout/cycle2"/>
    <dgm:cxn modelId="{A69A4339-79F7-4BE7-9267-B00D0D380AC7}" type="presParOf" srcId="{BF3F3812-4111-48BA-A3E5-6DF2F7F38964}" destId="{67877083-C957-4A6F-9747-E6C532C8F162}" srcOrd="10" destOrd="0" presId="urn:microsoft.com/office/officeart/2005/8/layout/cycle2"/>
    <dgm:cxn modelId="{90ACE3D3-1B08-425E-BA06-36F9C011F16D}" type="presParOf" srcId="{BF3F3812-4111-48BA-A3E5-6DF2F7F38964}" destId="{1F4AB05C-B835-4D73-BEEF-04DDC352C1C8}" srcOrd="11" destOrd="0" presId="urn:microsoft.com/office/officeart/2005/8/layout/cycle2"/>
    <dgm:cxn modelId="{7B18186A-96BD-427E-9B85-F6E41CF19155}" type="presParOf" srcId="{1F4AB05C-B835-4D73-BEEF-04DDC352C1C8}" destId="{FA01AF6B-1777-4B8C-AB5B-39D666DC5C7A}" srcOrd="0" destOrd="0" presId="urn:microsoft.com/office/officeart/2005/8/layout/cycle2"/>
    <dgm:cxn modelId="{9D3DF620-64CC-4789-AD08-86933B9790EE}" type="presParOf" srcId="{BF3F3812-4111-48BA-A3E5-6DF2F7F38964}" destId="{C6478528-0098-43D0-87C8-C84DB9F9ACF2}" srcOrd="12" destOrd="0" presId="urn:microsoft.com/office/officeart/2005/8/layout/cycle2"/>
    <dgm:cxn modelId="{38AD924D-6216-4106-900E-4A2557EA3A90}" type="presParOf" srcId="{BF3F3812-4111-48BA-A3E5-6DF2F7F38964}" destId="{E6D30597-16B5-4AC5-9C4E-2FF810EEA874}" srcOrd="13" destOrd="0" presId="urn:microsoft.com/office/officeart/2005/8/layout/cycle2"/>
    <dgm:cxn modelId="{524CAEE2-7B6F-4F8A-8999-B7F933A75F94}" type="presParOf" srcId="{E6D30597-16B5-4AC5-9C4E-2FF810EEA874}" destId="{CF2E70A3-20E4-475D-81E6-FCC08926BAE2}" srcOrd="0" destOrd="0" presId="urn:microsoft.com/office/officeart/2005/8/layout/cycle2"/>
    <dgm:cxn modelId="{01B85333-A9FD-4B61-AE79-1B3E9F76B355}" type="presParOf" srcId="{BF3F3812-4111-48BA-A3E5-6DF2F7F38964}" destId="{11EB8E2A-1DA6-4ABB-B238-DA63A39EB51C}" srcOrd="14" destOrd="0" presId="urn:microsoft.com/office/officeart/2005/8/layout/cycle2"/>
    <dgm:cxn modelId="{3D9A9B8F-6D94-455C-8DD4-590CBDA17FB6}" type="presParOf" srcId="{BF3F3812-4111-48BA-A3E5-6DF2F7F38964}" destId="{16C1DC36-DDEB-4929-86EB-61788ED85BC5}" srcOrd="15" destOrd="0" presId="urn:microsoft.com/office/officeart/2005/8/layout/cycle2"/>
    <dgm:cxn modelId="{6AEF3923-31CB-44BE-B5AB-06E2442FF7E2}" type="presParOf" srcId="{16C1DC36-DDEB-4929-86EB-61788ED85BC5}" destId="{4A062246-128B-4C81-A092-58D09D7BA33D}" srcOrd="0" destOrd="0" presId="urn:microsoft.com/office/officeart/2005/8/layout/cycle2"/>
    <dgm:cxn modelId="{ACB1BF54-23AC-4A01-8381-D0E6C5E52108}" type="presParOf" srcId="{BF3F3812-4111-48BA-A3E5-6DF2F7F38964}" destId="{9C57AFA1-B521-47B0-91BC-9434366C576A}" srcOrd="16" destOrd="0" presId="urn:microsoft.com/office/officeart/2005/8/layout/cycle2"/>
    <dgm:cxn modelId="{31A2D603-6733-4AE8-B4CB-32D60405DE27}" type="presParOf" srcId="{BF3F3812-4111-48BA-A3E5-6DF2F7F38964}" destId="{0B58FC39-04D0-493D-B9B5-0D2DBCB23764}" srcOrd="17" destOrd="0" presId="urn:microsoft.com/office/officeart/2005/8/layout/cycle2"/>
    <dgm:cxn modelId="{A81D3DC6-FCF2-4FD0-879A-0896D380E982}" type="presParOf" srcId="{0B58FC39-04D0-493D-B9B5-0D2DBCB23764}" destId="{FB34891C-3EDA-4012-B23F-09819FBE8C51}"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C6FCD8-EC80-4E88-98D6-CD7B9C7B3681}" type="doc">
      <dgm:prSet loTypeId="urn:microsoft.com/office/officeart/2005/8/layout/lProcess3" loCatId="process" qsTypeId="urn:microsoft.com/office/officeart/2005/8/quickstyle/3d2" qsCatId="3D" csTypeId="urn:microsoft.com/office/officeart/2005/8/colors/colorful2" csCatId="colorful" phldr="1"/>
      <dgm:spPr/>
      <dgm:t>
        <a:bodyPr/>
        <a:lstStyle/>
        <a:p>
          <a:endParaRPr lang="it-IT"/>
        </a:p>
      </dgm:t>
    </dgm:pt>
    <dgm:pt modelId="{C27F3CD4-3D46-41FD-B2F0-FF949B41A64D}">
      <dgm:prSet phldrT="[Testo]" custT="1"/>
      <dgm:spPr>
        <a:solidFill>
          <a:srgbClr val="FF9900"/>
        </a:solidFill>
      </dgm:spPr>
      <dgm:t>
        <a:bodyPr/>
        <a:lstStyle/>
        <a:p>
          <a:r>
            <a:rPr lang="it-IT" sz="800" baseline="0" dirty="0" smtClean="0">
              <a:solidFill>
                <a:schemeClr val="tx1"/>
              </a:solidFill>
            </a:rPr>
            <a:t>Sito Web</a:t>
          </a:r>
          <a:endParaRPr lang="it-IT" sz="800" baseline="0" dirty="0">
            <a:solidFill>
              <a:schemeClr val="tx1"/>
            </a:solidFill>
          </a:endParaRPr>
        </a:p>
      </dgm:t>
    </dgm:pt>
    <dgm:pt modelId="{3FA5925F-65BC-4248-8637-0B37EF8D92FE}" type="parTrans" cxnId="{920F6A2C-6D41-45DE-AF0D-F2CE3EE8829B}">
      <dgm:prSet/>
      <dgm:spPr/>
      <dgm:t>
        <a:bodyPr/>
        <a:lstStyle/>
        <a:p>
          <a:endParaRPr lang="it-IT" sz="800"/>
        </a:p>
      </dgm:t>
    </dgm:pt>
    <dgm:pt modelId="{B4C21828-5ECE-4492-BD69-305E172B4388}" type="sibTrans" cxnId="{920F6A2C-6D41-45DE-AF0D-F2CE3EE8829B}">
      <dgm:prSet/>
      <dgm:spPr/>
      <dgm:t>
        <a:bodyPr/>
        <a:lstStyle/>
        <a:p>
          <a:endParaRPr lang="it-IT" sz="800"/>
        </a:p>
      </dgm:t>
    </dgm:pt>
    <dgm:pt modelId="{B7E2B90E-055F-4D12-9499-DE7697C3E71D}">
      <dgm:prSet phldrT="[Testo]" custT="1"/>
      <dgm:spPr>
        <a:solidFill>
          <a:srgbClr val="FF9900"/>
        </a:solidFill>
      </dgm:spPr>
      <dgm:t>
        <a:bodyPr/>
        <a:lstStyle/>
        <a:p>
          <a:r>
            <a:rPr lang="it-IT" sz="800" baseline="0" dirty="0" err="1" smtClean="0">
              <a:solidFill>
                <a:schemeClr val="tx1"/>
              </a:solidFill>
            </a:rPr>
            <a:t>Facebook</a:t>
          </a:r>
          <a:r>
            <a:rPr lang="it-IT" sz="800" baseline="0" dirty="0" smtClean="0">
              <a:solidFill>
                <a:schemeClr val="tx1"/>
              </a:solidFill>
            </a:rPr>
            <a:t> Social Network</a:t>
          </a:r>
          <a:endParaRPr lang="it-IT" sz="800" baseline="0" dirty="0">
            <a:solidFill>
              <a:schemeClr val="tx1"/>
            </a:solidFill>
          </a:endParaRPr>
        </a:p>
      </dgm:t>
    </dgm:pt>
    <dgm:pt modelId="{B8E33952-7E74-4A1C-9A3E-91DF2EE6F053}" type="parTrans" cxnId="{AA585CA7-0EDF-46C4-8608-C14AA29EA650}">
      <dgm:prSet/>
      <dgm:spPr/>
      <dgm:t>
        <a:bodyPr/>
        <a:lstStyle/>
        <a:p>
          <a:endParaRPr lang="it-IT" sz="800"/>
        </a:p>
      </dgm:t>
    </dgm:pt>
    <dgm:pt modelId="{EC7E5F06-2B72-4F3E-9E3F-133479075735}" type="sibTrans" cxnId="{AA585CA7-0EDF-46C4-8608-C14AA29EA650}">
      <dgm:prSet/>
      <dgm:spPr/>
      <dgm:t>
        <a:bodyPr/>
        <a:lstStyle/>
        <a:p>
          <a:endParaRPr lang="it-IT" sz="800"/>
        </a:p>
      </dgm:t>
    </dgm:pt>
    <dgm:pt modelId="{553BB4F8-AE69-4292-BD5F-48ADC08B941F}">
      <dgm:prSet phldrT="[Testo]" custT="1"/>
      <dgm:spPr>
        <a:solidFill>
          <a:srgbClr val="FF9900"/>
        </a:solidFill>
      </dgm:spPr>
      <dgm:t>
        <a:bodyPr/>
        <a:lstStyle/>
        <a:p>
          <a:r>
            <a:rPr lang="it-IT" sz="800" baseline="0" dirty="0" smtClean="0">
              <a:solidFill>
                <a:schemeClr val="tx1"/>
              </a:solidFill>
            </a:rPr>
            <a:t>Blog</a:t>
          </a:r>
          <a:endParaRPr lang="it-IT" sz="800" baseline="0" dirty="0">
            <a:solidFill>
              <a:schemeClr val="tx1"/>
            </a:solidFill>
          </a:endParaRPr>
        </a:p>
      </dgm:t>
    </dgm:pt>
    <dgm:pt modelId="{FBB3806D-0FB2-48B6-A1D9-8A8BAD29886F}" type="parTrans" cxnId="{15124B81-14B5-458C-B585-63D73F7A9B90}">
      <dgm:prSet/>
      <dgm:spPr/>
      <dgm:t>
        <a:bodyPr/>
        <a:lstStyle/>
        <a:p>
          <a:endParaRPr lang="it-IT" sz="800"/>
        </a:p>
      </dgm:t>
    </dgm:pt>
    <dgm:pt modelId="{C3E1A843-591D-4C65-932B-79ED61C10923}" type="sibTrans" cxnId="{15124B81-14B5-458C-B585-63D73F7A9B90}">
      <dgm:prSet/>
      <dgm:spPr/>
      <dgm:t>
        <a:bodyPr/>
        <a:lstStyle/>
        <a:p>
          <a:endParaRPr lang="it-IT" sz="800"/>
        </a:p>
      </dgm:t>
    </dgm:pt>
    <dgm:pt modelId="{41552355-040C-47F8-A47E-C9182076D3A6}">
      <dgm:prSet phldrT="[Testo]" custT="1"/>
      <dgm:spPr>
        <a:solidFill>
          <a:srgbClr val="FF9900"/>
        </a:solidFill>
      </dgm:spPr>
      <dgm:t>
        <a:bodyPr/>
        <a:lstStyle/>
        <a:p>
          <a:r>
            <a:rPr lang="it-IT" sz="800" baseline="0" dirty="0" err="1" smtClean="0">
              <a:solidFill>
                <a:schemeClr val="tx1"/>
              </a:solidFill>
            </a:rPr>
            <a:t>Twitter</a:t>
          </a:r>
          <a:r>
            <a:rPr lang="it-IT" sz="800" baseline="0" dirty="0" smtClean="0">
              <a:solidFill>
                <a:schemeClr val="tx1"/>
              </a:solidFill>
            </a:rPr>
            <a:t> </a:t>
          </a:r>
          <a:r>
            <a:rPr lang="it-IT" sz="800" baseline="0" dirty="0" err="1" smtClean="0">
              <a:solidFill>
                <a:schemeClr val="tx1"/>
              </a:solidFill>
            </a:rPr>
            <a:t>Microblog</a:t>
          </a:r>
          <a:endParaRPr lang="it-IT" sz="800" baseline="0" dirty="0">
            <a:solidFill>
              <a:schemeClr val="tx1"/>
            </a:solidFill>
          </a:endParaRPr>
        </a:p>
      </dgm:t>
    </dgm:pt>
    <dgm:pt modelId="{936C6FA3-220F-49C2-A9E3-E45CD5FF839F}" type="parTrans" cxnId="{35FB608A-C05C-4AF2-BB24-264B79AF5399}">
      <dgm:prSet/>
      <dgm:spPr/>
      <dgm:t>
        <a:bodyPr/>
        <a:lstStyle/>
        <a:p>
          <a:endParaRPr lang="it-IT" sz="800"/>
        </a:p>
      </dgm:t>
    </dgm:pt>
    <dgm:pt modelId="{8B9B2C6C-76A8-44E0-B842-D12362F6F7D3}" type="sibTrans" cxnId="{35FB608A-C05C-4AF2-BB24-264B79AF5399}">
      <dgm:prSet/>
      <dgm:spPr/>
      <dgm:t>
        <a:bodyPr/>
        <a:lstStyle/>
        <a:p>
          <a:endParaRPr lang="it-IT" sz="800"/>
        </a:p>
      </dgm:t>
    </dgm:pt>
    <dgm:pt modelId="{C694682E-E42F-43CC-9E96-E90B3EEF03D6}">
      <dgm:prSet phldrT="[Testo]" custT="1"/>
      <dgm:spPr>
        <a:solidFill>
          <a:srgbClr val="FF9900"/>
        </a:solidFill>
      </dgm:spPr>
      <dgm:t>
        <a:bodyPr/>
        <a:lstStyle/>
        <a:p>
          <a:r>
            <a:rPr lang="it-IT" sz="800" baseline="0" dirty="0" smtClean="0">
              <a:solidFill>
                <a:schemeClr val="tx1"/>
              </a:solidFill>
            </a:rPr>
            <a:t>Forum</a:t>
          </a:r>
          <a:endParaRPr lang="it-IT" sz="800" baseline="0" dirty="0">
            <a:solidFill>
              <a:schemeClr val="tx1"/>
            </a:solidFill>
          </a:endParaRPr>
        </a:p>
      </dgm:t>
    </dgm:pt>
    <dgm:pt modelId="{6ED9B22C-6565-4238-894C-F8AB1397A568}" type="parTrans" cxnId="{D654FD9A-1FC3-4032-9255-B4B2F983AB5D}">
      <dgm:prSet/>
      <dgm:spPr/>
      <dgm:t>
        <a:bodyPr/>
        <a:lstStyle/>
        <a:p>
          <a:endParaRPr lang="it-IT" sz="800"/>
        </a:p>
      </dgm:t>
    </dgm:pt>
    <dgm:pt modelId="{B2C1C096-1937-450A-86FE-A1D1066EB8FF}" type="sibTrans" cxnId="{D654FD9A-1FC3-4032-9255-B4B2F983AB5D}">
      <dgm:prSet/>
      <dgm:spPr/>
      <dgm:t>
        <a:bodyPr/>
        <a:lstStyle/>
        <a:p>
          <a:endParaRPr lang="it-IT" sz="800"/>
        </a:p>
      </dgm:t>
    </dgm:pt>
    <dgm:pt modelId="{2E0BAB19-9522-4C12-AA08-729BE892D3D8}">
      <dgm:prSet phldrT="[Testo]" custT="1"/>
      <dgm:spPr>
        <a:solidFill>
          <a:srgbClr val="FF9900"/>
        </a:solidFill>
      </dgm:spPr>
      <dgm:t>
        <a:bodyPr/>
        <a:lstStyle/>
        <a:p>
          <a:r>
            <a:rPr lang="it-IT" sz="800" baseline="0" dirty="0" err="1" smtClean="0">
              <a:solidFill>
                <a:schemeClr val="tx1"/>
              </a:solidFill>
            </a:rPr>
            <a:t>Youtube</a:t>
          </a:r>
          <a:r>
            <a:rPr lang="it-IT" sz="800" baseline="0" dirty="0" smtClean="0">
              <a:solidFill>
                <a:schemeClr val="tx1"/>
              </a:solidFill>
            </a:rPr>
            <a:t> </a:t>
          </a:r>
          <a:r>
            <a:rPr lang="it-IT" sz="800" baseline="0" dirty="0" err="1" smtClean="0">
              <a:solidFill>
                <a:schemeClr val="tx1"/>
              </a:solidFill>
            </a:rPr>
            <a:t>flickr</a:t>
          </a:r>
          <a:endParaRPr lang="it-IT" sz="800" baseline="0" dirty="0">
            <a:solidFill>
              <a:schemeClr val="tx1"/>
            </a:solidFill>
          </a:endParaRPr>
        </a:p>
      </dgm:t>
    </dgm:pt>
    <dgm:pt modelId="{A5CB26E6-F3F7-4AE0-92D4-C79AF2A4F3DC}" type="parTrans" cxnId="{CBD37C11-E0CC-4C0D-833D-5E52E28D54F5}">
      <dgm:prSet/>
      <dgm:spPr/>
      <dgm:t>
        <a:bodyPr/>
        <a:lstStyle/>
        <a:p>
          <a:endParaRPr lang="it-IT" sz="800"/>
        </a:p>
      </dgm:t>
    </dgm:pt>
    <dgm:pt modelId="{C095A1AA-4E87-4FAB-A3F6-0979D9215361}" type="sibTrans" cxnId="{CBD37C11-E0CC-4C0D-833D-5E52E28D54F5}">
      <dgm:prSet/>
      <dgm:spPr/>
      <dgm:t>
        <a:bodyPr/>
        <a:lstStyle/>
        <a:p>
          <a:endParaRPr lang="it-IT" sz="800"/>
        </a:p>
      </dgm:t>
    </dgm:pt>
    <dgm:pt modelId="{AE1DCDEB-F329-4105-8C0E-350836B9852A}">
      <dgm:prSet phldrT="[Testo]" custT="1"/>
      <dgm:spPr>
        <a:solidFill>
          <a:srgbClr val="FF9900"/>
        </a:solidFill>
      </dgm:spPr>
      <dgm:t>
        <a:bodyPr/>
        <a:lstStyle/>
        <a:p>
          <a:r>
            <a:rPr lang="it-IT" sz="800" baseline="0" dirty="0" smtClean="0">
              <a:solidFill>
                <a:schemeClr val="tx1"/>
              </a:solidFill>
            </a:rPr>
            <a:t>Streaming </a:t>
          </a:r>
          <a:r>
            <a:rPr lang="it-IT" sz="800" baseline="0" dirty="0" err="1" smtClean="0">
              <a:solidFill>
                <a:schemeClr val="tx1"/>
              </a:solidFill>
            </a:rPr>
            <a:t>webinair</a:t>
          </a:r>
          <a:r>
            <a:rPr lang="it-IT" sz="800" baseline="0" dirty="0" smtClean="0">
              <a:solidFill>
                <a:schemeClr val="tx1"/>
              </a:solidFill>
            </a:rPr>
            <a:t> </a:t>
          </a:r>
          <a:r>
            <a:rPr lang="it-IT" sz="800" baseline="0" dirty="0" err="1" smtClean="0">
              <a:solidFill>
                <a:schemeClr val="tx1"/>
              </a:solidFill>
            </a:rPr>
            <a:t>podcast</a:t>
          </a:r>
          <a:r>
            <a:rPr lang="it-IT" sz="800" baseline="0" dirty="0" smtClean="0">
              <a:solidFill>
                <a:schemeClr val="tx1"/>
              </a:solidFill>
            </a:rPr>
            <a:t> </a:t>
          </a:r>
          <a:r>
            <a:rPr lang="it-IT" sz="800" baseline="0" dirty="0" err="1" smtClean="0">
              <a:solidFill>
                <a:schemeClr val="tx1"/>
              </a:solidFill>
            </a:rPr>
            <a:t>wiki</a:t>
          </a:r>
          <a:endParaRPr lang="it-IT" sz="800" baseline="0" dirty="0">
            <a:solidFill>
              <a:schemeClr val="tx1"/>
            </a:solidFill>
          </a:endParaRPr>
        </a:p>
      </dgm:t>
    </dgm:pt>
    <dgm:pt modelId="{FC1A63DC-5D72-4DAB-A375-9061D8CE8269}" type="parTrans" cxnId="{178BFC86-F36E-4593-AAAC-C47A7F57635E}">
      <dgm:prSet/>
      <dgm:spPr/>
      <dgm:t>
        <a:bodyPr/>
        <a:lstStyle/>
        <a:p>
          <a:endParaRPr lang="it-IT" sz="800"/>
        </a:p>
      </dgm:t>
    </dgm:pt>
    <dgm:pt modelId="{21D86905-9701-4D33-8BBF-0C491B043FA4}" type="sibTrans" cxnId="{178BFC86-F36E-4593-AAAC-C47A7F57635E}">
      <dgm:prSet/>
      <dgm:spPr/>
      <dgm:t>
        <a:bodyPr/>
        <a:lstStyle/>
        <a:p>
          <a:endParaRPr lang="it-IT" sz="800"/>
        </a:p>
      </dgm:t>
    </dgm:pt>
    <dgm:pt modelId="{5C6EBD25-1170-49A4-9E87-8D3F366F5BE0}">
      <dgm:prSet phldrT="[Testo]" custT="1"/>
      <dgm:spPr>
        <a:solidFill>
          <a:srgbClr val="FF9900"/>
        </a:solidFill>
      </dgm:spPr>
      <dgm:t>
        <a:bodyPr/>
        <a:lstStyle/>
        <a:p>
          <a:r>
            <a:rPr lang="it-IT" sz="800" baseline="0" dirty="0" err="1" smtClean="0">
              <a:solidFill>
                <a:schemeClr val="tx1"/>
              </a:solidFill>
            </a:rPr>
            <a:t>Rss</a:t>
          </a:r>
          <a:endParaRPr lang="it-IT" sz="800" baseline="0" dirty="0">
            <a:solidFill>
              <a:schemeClr val="tx1"/>
            </a:solidFill>
          </a:endParaRPr>
        </a:p>
      </dgm:t>
    </dgm:pt>
    <dgm:pt modelId="{507D1B6C-741B-489B-8ECD-9FA6853633C1}" type="parTrans" cxnId="{E9B7F7FE-5E4F-441A-8299-76CEFB8FED13}">
      <dgm:prSet/>
      <dgm:spPr/>
      <dgm:t>
        <a:bodyPr/>
        <a:lstStyle/>
        <a:p>
          <a:endParaRPr lang="it-IT" sz="800"/>
        </a:p>
      </dgm:t>
    </dgm:pt>
    <dgm:pt modelId="{A6A54B82-9131-4BF2-B041-D2DFD981B145}" type="sibTrans" cxnId="{E9B7F7FE-5E4F-441A-8299-76CEFB8FED13}">
      <dgm:prSet/>
      <dgm:spPr/>
      <dgm:t>
        <a:bodyPr/>
        <a:lstStyle/>
        <a:p>
          <a:endParaRPr lang="it-IT" sz="800"/>
        </a:p>
      </dgm:t>
    </dgm:pt>
    <dgm:pt modelId="{4DC3211B-F9CC-4534-BE84-1EC12426FBBF}" type="pres">
      <dgm:prSet presAssocID="{6AC6FCD8-EC80-4E88-98D6-CD7B9C7B3681}" presName="Name0" presStyleCnt="0">
        <dgm:presLayoutVars>
          <dgm:chPref val="3"/>
          <dgm:dir/>
          <dgm:animLvl val="lvl"/>
          <dgm:resizeHandles/>
        </dgm:presLayoutVars>
      </dgm:prSet>
      <dgm:spPr/>
      <dgm:t>
        <a:bodyPr/>
        <a:lstStyle/>
        <a:p>
          <a:endParaRPr lang="it-IT"/>
        </a:p>
      </dgm:t>
    </dgm:pt>
    <dgm:pt modelId="{2BA0B20E-ED0D-4EC7-BB13-D5454A45FF0E}" type="pres">
      <dgm:prSet presAssocID="{C27F3CD4-3D46-41FD-B2F0-FF949B41A64D}" presName="horFlow" presStyleCnt="0"/>
      <dgm:spPr/>
    </dgm:pt>
    <dgm:pt modelId="{2600AB77-A22A-41CA-8D8F-E6D1A535B27A}" type="pres">
      <dgm:prSet presAssocID="{C27F3CD4-3D46-41FD-B2F0-FF949B41A64D}" presName="bigChev" presStyleLbl="node1" presStyleIdx="0" presStyleCnt="8"/>
      <dgm:spPr/>
      <dgm:t>
        <a:bodyPr/>
        <a:lstStyle/>
        <a:p>
          <a:endParaRPr lang="it-IT"/>
        </a:p>
      </dgm:t>
    </dgm:pt>
    <dgm:pt modelId="{C6699DF2-A1BE-4D4E-A9DF-FBAAA4EBE0AF}" type="pres">
      <dgm:prSet presAssocID="{C27F3CD4-3D46-41FD-B2F0-FF949B41A64D}" presName="vSp" presStyleCnt="0"/>
      <dgm:spPr/>
    </dgm:pt>
    <dgm:pt modelId="{ACCDB557-5323-45A1-BB97-57550DCBB440}" type="pres">
      <dgm:prSet presAssocID="{B7E2B90E-055F-4D12-9499-DE7697C3E71D}" presName="horFlow" presStyleCnt="0"/>
      <dgm:spPr/>
    </dgm:pt>
    <dgm:pt modelId="{6412BF3A-0519-47F4-A4CB-E280DD30F231}" type="pres">
      <dgm:prSet presAssocID="{B7E2B90E-055F-4D12-9499-DE7697C3E71D}" presName="bigChev" presStyleLbl="node1" presStyleIdx="1" presStyleCnt="8"/>
      <dgm:spPr/>
      <dgm:t>
        <a:bodyPr/>
        <a:lstStyle/>
        <a:p>
          <a:endParaRPr lang="it-IT"/>
        </a:p>
      </dgm:t>
    </dgm:pt>
    <dgm:pt modelId="{C1AAFD89-DD02-47FB-B846-FDE910AC611B}" type="pres">
      <dgm:prSet presAssocID="{B7E2B90E-055F-4D12-9499-DE7697C3E71D}" presName="vSp" presStyleCnt="0"/>
      <dgm:spPr/>
    </dgm:pt>
    <dgm:pt modelId="{78128404-F758-4011-BB55-5AC0676BEB7A}" type="pres">
      <dgm:prSet presAssocID="{553BB4F8-AE69-4292-BD5F-48ADC08B941F}" presName="horFlow" presStyleCnt="0"/>
      <dgm:spPr/>
    </dgm:pt>
    <dgm:pt modelId="{D656D1D6-788D-4A2E-90BD-A54DC9D38ADF}" type="pres">
      <dgm:prSet presAssocID="{553BB4F8-AE69-4292-BD5F-48ADC08B941F}" presName="bigChev" presStyleLbl="node1" presStyleIdx="2" presStyleCnt="8"/>
      <dgm:spPr/>
      <dgm:t>
        <a:bodyPr/>
        <a:lstStyle/>
        <a:p>
          <a:endParaRPr lang="it-IT"/>
        </a:p>
      </dgm:t>
    </dgm:pt>
    <dgm:pt modelId="{FDA57ADD-5967-44F1-B8F2-9500A2D82686}" type="pres">
      <dgm:prSet presAssocID="{553BB4F8-AE69-4292-BD5F-48ADC08B941F}" presName="vSp" presStyleCnt="0"/>
      <dgm:spPr/>
    </dgm:pt>
    <dgm:pt modelId="{1B4664B2-E396-4457-8D08-85824D888A06}" type="pres">
      <dgm:prSet presAssocID="{41552355-040C-47F8-A47E-C9182076D3A6}" presName="horFlow" presStyleCnt="0"/>
      <dgm:spPr/>
    </dgm:pt>
    <dgm:pt modelId="{388D9BF2-E056-49B1-A7D9-24913A923974}" type="pres">
      <dgm:prSet presAssocID="{41552355-040C-47F8-A47E-C9182076D3A6}" presName="bigChev" presStyleLbl="node1" presStyleIdx="3" presStyleCnt="8"/>
      <dgm:spPr/>
      <dgm:t>
        <a:bodyPr/>
        <a:lstStyle/>
        <a:p>
          <a:endParaRPr lang="it-IT"/>
        </a:p>
      </dgm:t>
    </dgm:pt>
    <dgm:pt modelId="{E33306BF-0882-4BF9-841F-7E61E22F3783}" type="pres">
      <dgm:prSet presAssocID="{41552355-040C-47F8-A47E-C9182076D3A6}" presName="vSp" presStyleCnt="0"/>
      <dgm:spPr/>
    </dgm:pt>
    <dgm:pt modelId="{AD627D45-D58E-4B45-B07C-C2C021B23E26}" type="pres">
      <dgm:prSet presAssocID="{C694682E-E42F-43CC-9E96-E90B3EEF03D6}" presName="horFlow" presStyleCnt="0"/>
      <dgm:spPr/>
    </dgm:pt>
    <dgm:pt modelId="{6784F9F1-1AAA-4352-9095-BD7D707FAAB7}" type="pres">
      <dgm:prSet presAssocID="{C694682E-E42F-43CC-9E96-E90B3EEF03D6}" presName="bigChev" presStyleLbl="node1" presStyleIdx="4" presStyleCnt="8"/>
      <dgm:spPr/>
      <dgm:t>
        <a:bodyPr/>
        <a:lstStyle/>
        <a:p>
          <a:endParaRPr lang="it-IT"/>
        </a:p>
      </dgm:t>
    </dgm:pt>
    <dgm:pt modelId="{1CA0C8C4-95B2-4068-9B35-DE0011BC0560}" type="pres">
      <dgm:prSet presAssocID="{C694682E-E42F-43CC-9E96-E90B3EEF03D6}" presName="vSp" presStyleCnt="0"/>
      <dgm:spPr/>
    </dgm:pt>
    <dgm:pt modelId="{BEC9AA15-7E50-4896-8403-945F13B33F2E}" type="pres">
      <dgm:prSet presAssocID="{2E0BAB19-9522-4C12-AA08-729BE892D3D8}" presName="horFlow" presStyleCnt="0"/>
      <dgm:spPr/>
    </dgm:pt>
    <dgm:pt modelId="{E7084988-EEF3-47BC-BA34-ED7B51FE88F2}" type="pres">
      <dgm:prSet presAssocID="{2E0BAB19-9522-4C12-AA08-729BE892D3D8}" presName="bigChev" presStyleLbl="node1" presStyleIdx="5" presStyleCnt="8"/>
      <dgm:spPr/>
      <dgm:t>
        <a:bodyPr/>
        <a:lstStyle/>
        <a:p>
          <a:endParaRPr lang="it-IT"/>
        </a:p>
      </dgm:t>
    </dgm:pt>
    <dgm:pt modelId="{F38701C2-C781-4901-9B14-689372404A4C}" type="pres">
      <dgm:prSet presAssocID="{2E0BAB19-9522-4C12-AA08-729BE892D3D8}" presName="vSp" presStyleCnt="0"/>
      <dgm:spPr/>
    </dgm:pt>
    <dgm:pt modelId="{205933A1-2A89-4B8C-B3B7-E2BBD34AC171}" type="pres">
      <dgm:prSet presAssocID="{AE1DCDEB-F329-4105-8C0E-350836B9852A}" presName="horFlow" presStyleCnt="0"/>
      <dgm:spPr/>
    </dgm:pt>
    <dgm:pt modelId="{CA46B1D2-906C-4E9C-B041-A3EF22BA11E1}" type="pres">
      <dgm:prSet presAssocID="{AE1DCDEB-F329-4105-8C0E-350836B9852A}" presName="bigChev" presStyleLbl="node1" presStyleIdx="6" presStyleCnt="8"/>
      <dgm:spPr/>
      <dgm:t>
        <a:bodyPr/>
        <a:lstStyle/>
        <a:p>
          <a:endParaRPr lang="it-IT"/>
        </a:p>
      </dgm:t>
    </dgm:pt>
    <dgm:pt modelId="{0E2274D1-FA3F-40D8-A9D3-817BD5C08055}" type="pres">
      <dgm:prSet presAssocID="{AE1DCDEB-F329-4105-8C0E-350836B9852A}" presName="vSp" presStyleCnt="0"/>
      <dgm:spPr/>
    </dgm:pt>
    <dgm:pt modelId="{733E7A46-254C-4ADE-9200-03A68951A9AC}" type="pres">
      <dgm:prSet presAssocID="{5C6EBD25-1170-49A4-9E87-8D3F366F5BE0}" presName="horFlow" presStyleCnt="0"/>
      <dgm:spPr/>
    </dgm:pt>
    <dgm:pt modelId="{9C960CD8-530F-4E87-BDAD-109FD26EFF58}" type="pres">
      <dgm:prSet presAssocID="{5C6EBD25-1170-49A4-9E87-8D3F366F5BE0}" presName="bigChev" presStyleLbl="node1" presStyleIdx="7" presStyleCnt="8"/>
      <dgm:spPr/>
      <dgm:t>
        <a:bodyPr/>
        <a:lstStyle/>
        <a:p>
          <a:endParaRPr lang="it-IT"/>
        </a:p>
      </dgm:t>
    </dgm:pt>
  </dgm:ptLst>
  <dgm:cxnLst>
    <dgm:cxn modelId="{95F31BE8-3F44-4C2A-9540-5247F1AF8158}" type="presOf" srcId="{6AC6FCD8-EC80-4E88-98D6-CD7B9C7B3681}" destId="{4DC3211B-F9CC-4534-BE84-1EC12426FBBF}" srcOrd="0" destOrd="0" presId="urn:microsoft.com/office/officeart/2005/8/layout/lProcess3"/>
    <dgm:cxn modelId="{178BFC86-F36E-4593-AAAC-C47A7F57635E}" srcId="{6AC6FCD8-EC80-4E88-98D6-CD7B9C7B3681}" destId="{AE1DCDEB-F329-4105-8C0E-350836B9852A}" srcOrd="6" destOrd="0" parTransId="{FC1A63DC-5D72-4DAB-A375-9061D8CE8269}" sibTransId="{21D86905-9701-4D33-8BBF-0C491B043FA4}"/>
    <dgm:cxn modelId="{E9B7F7FE-5E4F-441A-8299-76CEFB8FED13}" srcId="{6AC6FCD8-EC80-4E88-98D6-CD7B9C7B3681}" destId="{5C6EBD25-1170-49A4-9E87-8D3F366F5BE0}" srcOrd="7" destOrd="0" parTransId="{507D1B6C-741B-489B-8ECD-9FA6853633C1}" sibTransId="{A6A54B82-9131-4BF2-B041-D2DFD981B145}"/>
    <dgm:cxn modelId="{1777E931-B1B0-411E-9076-77814C3E2BD4}" type="presOf" srcId="{5C6EBD25-1170-49A4-9E87-8D3F366F5BE0}" destId="{9C960CD8-530F-4E87-BDAD-109FD26EFF58}" srcOrd="0" destOrd="0" presId="urn:microsoft.com/office/officeart/2005/8/layout/lProcess3"/>
    <dgm:cxn modelId="{AA585CA7-0EDF-46C4-8608-C14AA29EA650}" srcId="{6AC6FCD8-EC80-4E88-98D6-CD7B9C7B3681}" destId="{B7E2B90E-055F-4D12-9499-DE7697C3E71D}" srcOrd="1" destOrd="0" parTransId="{B8E33952-7E74-4A1C-9A3E-91DF2EE6F053}" sibTransId="{EC7E5F06-2B72-4F3E-9E3F-133479075735}"/>
    <dgm:cxn modelId="{CB657888-3600-4D12-883F-E7EE03184F1C}" type="presOf" srcId="{2E0BAB19-9522-4C12-AA08-729BE892D3D8}" destId="{E7084988-EEF3-47BC-BA34-ED7B51FE88F2}" srcOrd="0" destOrd="0" presId="urn:microsoft.com/office/officeart/2005/8/layout/lProcess3"/>
    <dgm:cxn modelId="{35FB608A-C05C-4AF2-BB24-264B79AF5399}" srcId="{6AC6FCD8-EC80-4E88-98D6-CD7B9C7B3681}" destId="{41552355-040C-47F8-A47E-C9182076D3A6}" srcOrd="3" destOrd="0" parTransId="{936C6FA3-220F-49C2-A9E3-E45CD5FF839F}" sibTransId="{8B9B2C6C-76A8-44E0-B842-D12362F6F7D3}"/>
    <dgm:cxn modelId="{15124B81-14B5-458C-B585-63D73F7A9B90}" srcId="{6AC6FCD8-EC80-4E88-98D6-CD7B9C7B3681}" destId="{553BB4F8-AE69-4292-BD5F-48ADC08B941F}" srcOrd="2" destOrd="0" parTransId="{FBB3806D-0FB2-48B6-A1D9-8A8BAD29886F}" sibTransId="{C3E1A843-591D-4C65-932B-79ED61C10923}"/>
    <dgm:cxn modelId="{55F68B73-E983-4A31-B5FF-ED9D9939F6EA}" type="presOf" srcId="{C694682E-E42F-43CC-9E96-E90B3EEF03D6}" destId="{6784F9F1-1AAA-4352-9095-BD7D707FAAB7}" srcOrd="0" destOrd="0" presId="urn:microsoft.com/office/officeart/2005/8/layout/lProcess3"/>
    <dgm:cxn modelId="{920F6A2C-6D41-45DE-AF0D-F2CE3EE8829B}" srcId="{6AC6FCD8-EC80-4E88-98D6-CD7B9C7B3681}" destId="{C27F3CD4-3D46-41FD-B2F0-FF949B41A64D}" srcOrd="0" destOrd="0" parTransId="{3FA5925F-65BC-4248-8637-0B37EF8D92FE}" sibTransId="{B4C21828-5ECE-4492-BD69-305E172B4388}"/>
    <dgm:cxn modelId="{D206C153-FEAF-496D-B254-EAD99D578EB6}" type="presOf" srcId="{41552355-040C-47F8-A47E-C9182076D3A6}" destId="{388D9BF2-E056-49B1-A7D9-24913A923974}" srcOrd="0" destOrd="0" presId="urn:microsoft.com/office/officeart/2005/8/layout/lProcess3"/>
    <dgm:cxn modelId="{CBD37C11-E0CC-4C0D-833D-5E52E28D54F5}" srcId="{6AC6FCD8-EC80-4E88-98D6-CD7B9C7B3681}" destId="{2E0BAB19-9522-4C12-AA08-729BE892D3D8}" srcOrd="5" destOrd="0" parTransId="{A5CB26E6-F3F7-4AE0-92D4-C79AF2A4F3DC}" sibTransId="{C095A1AA-4E87-4FAB-A3F6-0979D9215361}"/>
    <dgm:cxn modelId="{9E9DA835-0AAB-482A-8D71-595795CB0FED}" type="presOf" srcId="{AE1DCDEB-F329-4105-8C0E-350836B9852A}" destId="{CA46B1D2-906C-4E9C-B041-A3EF22BA11E1}" srcOrd="0" destOrd="0" presId="urn:microsoft.com/office/officeart/2005/8/layout/lProcess3"/>
    <dgm:cxn modelId="{B73B68AE-51E7-4C82-BC7B-BA275BD22354}" type="presOf" srcId="{553BB4F8-AE69-4292-BD5F-48ADC08B941F}" destId="{D656D1D6-788D-4A2E-90BD-A54DC9D38ADF}" srcOrd="0" destOrd="0" presId="urn:microsoft.com/office/officeart/2005/8/layout/lProcess3"/>
    <dgm:cxn modelId="{AFB8A477-1AEA-4B98-A1DE-2C1804ABED50}" type="presOf" srcId="{B7E2B90E-055F-4D12-9499-DE7697C3E71D}" destId="{6412BF3A-0519-47F4-A4CB-E280DD30F231}" srcOrd="0" destOrd="0" presId="urn:microsoft.com/office/officeart/2005/8/layout/lProcess3"/>
    <dgm:cxn modelId="{FA399174-CE69-4479-B5B7-47B7EE7BB91C}" type="presOf" srcId="{C27F3CD4-3D46-41FD-B2F0-FF949B41A64D}" destId="{2600AB77-A22A-41CA-8D8F-E6D1A535B27A}" srcOrd="0" destOrd="0" presId="urn:microsoft.com/office/officeart/2005/8/layout/lProcess3"/>
    <dgm:cxn modelId="{D654FD9A-1FC3-4032-9255-B4B2F983AB5D}" srcId="{6AC6FCD8-EC80-4E88-98D6-CD7B9C7B3681}" destId="{C694682E-E42F-43CC-9E96-E90B3EEF03D6}" srcOrd="4" destOrd="0" parTransId="{6ED9B22C-6565-4238-894C-F8AB1397A568}" sibTransId="{B2C1C096-1937-450A-86FE-A1D1066EB8FF}"/>
    <dgm:cxn modelId="{DD2BF918-9C44-4F64-82F4-0F1092925A50}" type="presParOf" srcId="{4DC3211B-F9CC-4534-BE84-1EC12426FBBF}" destId="{2BA0B20E-ED0D-4EC7-BB13-D5454A45FF0E}" srcOrd="0" destOrd="0" presId="urn:microsoft.com/office/officeart/2005/8/layout/lProcess3"/>
    <dgm:cxn modelId="{8234246B-B5C4-46C6-9C6E-973452B4D605}" type="presParOf" srcId="{2BA0B20E-ED0D-4EC7-BB13-D5454A45FF0E}" destId="{2600AB77-A22A-41CA-8D8F-E6D1A535B27A}" srcOrd="0" destOrd="0" presId="urn:microsoft.com/office/officeart/2005/8/layout/lProcess3"/>
    <dgm:cxn modelId="{4367C9D9-1477-48E6-AD88-F2E0B9B2B96D}" type="presParOf" srcId="{4DC3211B-F9CC-4534-BE84-1EC12426FBBF}" destId="{C6699DF2-A1BE-4D4E-A9DF-FBAAA4EBE0AF}" srcOrd="1" destOrd="0" presId="urn:microsoft.com/office/officeart/2005/8/layout/lProcess3"/>
    <dgm:cxn modelId="{3800D518-9774-442F-B1F2-6BDF792ACF1E}" type="presParOf" srcId="{4DC3211B-F9CC-4534-BE84-1EC12426FBBF}" destId="{ACCDB557-5323-45A1-BB97-57550DCBB440}" srcOrd="2" destOrd="0" presId="urn:microsoft.com/office/officeart/2005/8/layout/lProcess3"/>
    <dgm:cxn modelId="{5F7DFC28-D036-4AB8-BD87-BA3B307966EB}" type="presParOf" srcId="{ACCDB557-5323-45A1-BB97-57550DCBB440}" destId="{6412BF3A-0519-47F4-A4CB-E280DD30F231}" srcOrd="0" destOrd="0" presId="urn:microsoft.com/office/officeart/2005/8/layout/lProcess3"/>
    <dgm:cxn modelId="{248E5400-CF40-4E68-B118-DCA6B8C71E4D}" type="presParOf" srcId="{4DC3211B-F9CC-4534-BE84-1EC12426FBBF}" destId="{C1AAFD89-DD02-47FB-B846-FDE910AC611B}" srcOrd="3" destOrd="0" presId="urn:microsoft.com/office/officeart/2005/8/layout/lProcess3"/>
    <dgm:cxn modelId="{E52DB7A2-465E-458B-ABFC-965AE73080A8}" type="presParOf" srcId="{4DC3211B-F9CC-4534-BE84-1EC12426FBBF}" destId="{78128404-F758-4011-BB55-5AC0676BEB7A}" srcOrd="4" destOrd="0" presId="urn:microsoft.com/office/officeart/2005/8/layout/lProcess3"/>
    <dgm:cxn modelId="{C5F99BA0-8856-4036-A3A1-7435B8568E11}" type="presParOf" srcId="{78128404-F758-4011-BB55-5AC0676BEB7A}" destId="{D656D1D6-788D-4A2E-90BD-A54DC9D38ADF}" srcOrd="0" destOrd="0" presId="urn:microsoft.com/office/officeart/2005/8/layout/lProcess3"/>
    <dgm:cxn modelId="{D61CE3A2-092A-4B1D-84C1-F09B88EE9D99}" type="presParOf" srcId="{4DC3211B-F9CC-4534-BE84-1EC12426FBBF}" destId="{FDA57ADD-5967-44F1-B8F2-9500A2D82686}" srcOrd="5" destOrd="0" presId="urn:microsoft.com/office/officeart/2005/8/layout/lProcess3"/>
    <dgm:cxn modelId="{F02202EC-C9B4-43D7-A2BD-E54DB74AFF22}" type="presParOf" srcId="{4DC3211B-F9CC-4534-BE84-1EC12426FBBF}" destId="{1B4664B2-E396-4457-8D08-85824D888A06}" srcOrd="6" destOrd="0" presId="urn:microsoft.com/office/officeart/2005/8/layout/lProcess3"/>
    <dgm:cxn modelId="{73747D23-D6FC-4B05-A145-1C5B683C17A7}" type="presParOf" srcId="{1B4664B2-E396-4457-8D08-85824D888A06}" destId="{388D9BF2-E056-49B1-A7D9-24913A923974}" srcOrd="0" destOrd="0" presId="urn:microsoft.com/office/officeart/2005/8/layout/lProcess3"/>
    <dgm:cxn modelId="{A1A7F316-82FE-42D0-B51F-8AE93686E2AE}" type="presParOf" srcId="{4DC3211B-F9CC-4534-BE84-1EC12426FBBF}" destId="{E33306BF-0882-4BF9-841F-7E61E22F3783}" srcOrd="7" destOrd="0" presId="urn:microsoft.com/office/officeart/2005/8/layout/lProcess3"/>
    <dgm:cxn modelId="{1342A88D-A5B3-416E-BA66-8417659E0578}" type="presParOf" srcId="{4DC3211B-F9CC-4534-BE84-1EC12426FBBF}" destId="{AD627D45-D58E-4B45-B07C-C2C021B23E26}" srcOrd="8" destOrd="0" presId="urn:microsoft.com/office/officeart/2005/8/layout/lProcess3"/>
    <dgm:cxn modelId="{C8B2119F-0DE0-4943-9B0A-80A2E32B7472}" type="presParOf" srcId="{AD627D45-D58E-4B45-B07C-C2C021B23E26}" destId="{6784F9F1-1AAA-4352-9095-BD7D707FAAB7}" srcOrd="0" destOrd="0" presId="urn:microsoft.com/office/officeart/2005/8/layout/lProcess3"/>
    <dgm:cxn modelId="{F91AC7F7-E261-4662-A3E4-C6179C97EC37}" type="presParOf" srcId="{4DC3211B-F9CC-4534-BE84-1EC12426FBBF}" destId="{1CA0C8C4-95B2-4068-9B35-DE0011BC0560}" srcOrd="9" destOrd="0" presId="urn:microsoft.com/office/officeart/2005/8/layout/lProcess3"/>
    <dgm:cxn modelId="{30DAA6B0-3F4A-47A5-888D-F8C4C542B767}" type="presParOf" srcId="{4DC3211B-F9CC-4534-BE84-1EC12426FBBF}" destId="{BEC9AA15-7E50-4896-8403-945F13B33F2E}" srcOrd="10" destOrd="0" presId="urn:microsoft.com/office/officeart/2005/8/layout/lProcess3"/>
    <dgm:cxn modelId="{B303A8D6-7C4B-4808-B42C-0F4CB7CD90DA}" type="presParOf" srcId="{BEC9AA15-7E50-4896-8403-945F13B33F2E}" destId="{E7084988-EEF3-47BC-BA34-ED7B51FE88F2}" srcOrd="0" destOrd="0" presId="urn:microsoft.com/office/officeart/2005/8/layout/lProcess3"/>
    <dgm:cxn modelId="{56A262BD-F286-4AB8-9F1B-4A7D8A3E8671}" type="presParOf" srcId="{4DC3211B-F9CC-4534-BE84-1EC12426FBBF}" destId="{F38701C2-C781-4901-9B14-689372404A4C}" srcOrd="11" destOrd="0" presId="urn:microsoft.com/office/officeart/2005/8/layout/lProcess3"/>
    <dgm:cxn modelId="{C7C24761-9EC1-4B99-99EB-6820BF66042B}" type="presParOf" srcId="{4DC3211B-F9CC-4534-BE84-1EC12426FBBF}" destId="{205933A1-2A89-4B8C-B3B7-E2BBD34AC171}" srcOrd="12" destOrd="0" presId="urn:microsoft.com/office/officeart/2005/8/layout/lProcess3"/>
    <dgm:cxn modelId="{9C1B2284-2EB4-42A3-B2F2-BAFD9EDFD1B7}" type="presParOf" srcId="{205933A1-2A89-4B8C-B3B7-E2BBD34AC171}" destId="{CA46B1D2-906C-4E9C-B041-A3EF22BA11E1}" srcOrd="0" destOrd="0" presId="urn:microsoft.com/office/officeart/2005/8/layout/lProcess3"/>
    <dgm:cxn modelId="{FD95C73C-4E8F-4795-97FC-3EC53623207D}" type="presParOf" srcId="{4DC3211B-F9CC-4534-BE84-1EC12426FBBF}" destId="{0E2274D1-FA3F-40D8-A9D3-817BD5C08055}" srcOrd="13" destOrd="0" presId="urn:microsoft.com/office/officeart/2005/8/layout/lProcess3"/>
    <dgm:cxn modelId="{28343BE3-B7A7-4A37-B1B8-49EA8782025C}" type="presParOf" srcId="{4DC3211B-F9CC-4534-BE84-1EC12426FBBF}" destId="{733E7A46-254C-4ADE-9200-03A68951A9AC}" srcOrd="14" destOrd="0" presId="urn:microsoft.com/office/officeart/2005/8/layout/lProcess3"/>
    <dgm:cxn modelId="{FB273A79-E242-430A-BE85-8DAA3539AD48}" type="presParOf" srcId="{733E7A46-254C-4ADE-9200-03A68951A9AC}" destId="{9C960CD8-530F-4E87-BDAD-109FD26EFF58}" srcOrd="0" destOrd="0" presId="urn:microsoft.com/office/officeart/2005/8/layout/lProcess3"/>
  </dgm:cxnLst>
  <dgm:bg/>
  <dgm:whole/>
  <dgm:extLst>
    <a:ext uri="http://schemas.microsoft.com/office/drawing/2008/diagram">
      <dsp:dataModelExt xmlns:dsp="http://schemas.microsoft.com/office/drawing/2008/diagram" relId="rId18"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6AC6FCD8-EC80-4E88-98D6-CD7B9C7B3681}" type="doc">
      <dgm:prSet loTypeId="urn:microsoft.com/office/officeart/2005/8/layout/lProcess3" loCatId="process" qsTypeId="urn:microsoft.com/office/officeart/2005/8/quickstyle/3d2" qsCatId="3D" csTypeId="urn:microsoft.com/office/officeart/2005/8/colors/colorful2" csCatId="colorful" phldr="1"/>
      <dgm:spPr/>
      <dgm:t>
        <a:bodyPr/>
        <a:lstStyle/>
        <a:p>
          <a:endParaRPr lang="it-IT"/>
        </a:p>
      </dgm:t>
    </dgm:pt>
    <dgm:pt modelId="{C27F3CD4-3D46-41FD-B2F0-FF949B41A64D}">
      <dgm:prSet phldrT="[Testo]" custT="1"/>
      <dgm:spPr>
        <a:gradFill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dgm:spPr>
      <dgm:t>
        <a:bodyPr/>
        <a:lstStyle/>
        <a:p>
          <a:r>
            <a:rPr lang="it-IT" sz="800" baseline="0" dirty="0" smtClean="0">
              <a:solidFill>
                <a:schemeClr val="bg1"/>
              </a:solidFill>
            </a:rPr>
            <a:t>Market </a:t>
          </a:r>
          <a:r>
            <a:rPr lang="it-IT" sz="800" baseline="0" dirty="0" err="1" smtClean="0">
              <a:solidFill>
                <a:schemeClr val="bg1"/>
              </a:solidFill>
            </a:rPr>
            <a:t>sensing</a:t>
          </a:r>
          <a:endParaRPr lang="it-IT" sz="800" baseline="0" dirty="0">
            <a:solidFill>
              <a:schemeClr val="bg1"/>
            </a:solidFill>
          </a:endParaRPr>
        </a:p>
      </dgm:t>
    </dgm:pt>
    <dgm:pt modelId="{3FA5925F-65BC-4248-8637-0B37EF8D92FE}" type="parTrans" cxnId="{920F6A2C-6D41-45DE-AF0D-F2CE3EE8829B}">
      <dgm:prSet/>
      <dgm:spPr/>
      <dgm:t>
        <a:bodyPr/>
        <a:lstStyle/>
        <a:p>
          <a:endParaRPr lang="it-IT" sz="800">
            <a:solidFill>
              <a:schemeClr val="bg1"/>
            </a:solidFill>
          </a:endParaRPr>
        </a:p>
      </dgm:t>
    </dgm:pt>
    <dgm:pt modelId="{B4C21828-5ECE-4492-BD69-305E172B4388}" type="sibTrans" cxnId="{920F6A2C-6D41-45DE-AF0D-F2CE3EE8829B}">
      <dgm:prSet/>
      <dgm:spPr/>
      <dgm:t>
        <a:bodyPr/>
        <a:lstStyle/>
        <a:p>
          <a:endParaRPr lang="it-IT" sz="800">
            <a:solidFill>
              <a:schemeClr val="bg1"/>
            </a:solidFill>
          </a:endParaRPr>
        </a:p>
      </dgm:t>
    </dgm:pt>
    <dgm:pt modelId="{553BB4F8-AE69-4292-BD5F-48ADC08B941F}">
      <dgm:prSet phldrT="[Testo]" custT="1"/>
      <dgm:spPr>
        <a:gradFill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dgm:spPr>
      <dgm:t>
        <a:bodyPr/>
        <a:lstStyle/>
        <a:p>
          <a:r>
            <a:rPr lang="it-IT" sz="800" baseline="0" dirty="0" smtClean="0">
              <a:solidFill>
                <a:schemeClr val="bg1"/>
              </a:solidFill>
            </a:rPr>
            <a:t>Reader </a:t>
          </a:r>
          <a:r>
            <a:rPr lang="it-IT" sz="800" baseline="0" dirty="0" err="1" smtClean="0">
              <a:solidFill>
                <a:schemeClr val="bg1"/>
              </a:solidFill>
            </a:rPr>
            <a:t>rss</a:t>
          </a:r>
          <a:endParaRPr lang="it-IT" sz="800" baseline="0" dirty="0">
            <a:solidFill>
              <a:schemeClr val="bg1"/>
            </a:solidFill>
          </a:endParaRPr>
        </a:p>
      </dgm:t>
    </dgm:pt>
    <dgm:pt modelId="{FBB3806D-0FB2-48B6-A1D9-8A8BAD29886F}" type="parTrans" cxnId="{15124B81-14B5-458C-B585-63D73F7A9B90}">
      <dgm:prSet/>
      <dgm:spPr/>
      <dgm:t>
        <a:bodyPr/>
        <a:lstStyle/>
        <a:p>
          <a:endParaRPr lang="it-IT" sz="800">
            <a:solidFill>
              <a:schemeClr val="bg1"/>
            </a:solidFill>
          </a:endParaRPr>
        </a:p>
      </dgm:t>
    </dgm:pt>
    <dgm:pt modelId="{C3E1A843-591D-4C65-932B-79ED61C10923}" type="sibTrans" cxnId="{15124B81-14B5-458C-B585-63D73F7A9B90}">
      <dgm:prSet/>
      <dgm:spPr/>
      <dgm:t>
        <a:bodyPr/>
        <a:lstStyle/>
        <a:p>
          <a:endParaRPr lang="it-IT" sz="800">
            <a:solidFill>
              <a:schemeClr val="bg1"/>
            </a:solidFill>
          </a:endParaRPr>
        </a:p>
      </dgm:t>
    </dgm:pt>
    <dgm:pt modelId="{41552355-040C-47F8-A47E-C9182076D3A6}">
      <dgm:prSet phldrT="[Testo]" custT="1"/>
      <dgm:spPr>
        <a:gradFill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dgm:spPr>
      <dgm:t>
        <a:bodyPr/>
        <a:lstStyle/>
        <a:p>
          <a:r>
            <a:rPr lang="it-IT" sz="800" baseline="0" dirty="0" err="1" smtClean="0">
              <a:solidFill>
                <a:schemeClr val="bg1"/>
              </a:solidFill>
            </a:rPr>
            <a:t>Alert</a:t>
          </a:r>
          <a:r>
            <a:rPr lang="it-IT" sz="800" baseline="0" dirty="0" smtClean="0">
              <a:solidFill>
                <a:schemeClr val="bg1"/>
              </a:solidFill>
            </a:rPr>
            <a:t> </a:t>
          </a:r>
          <a:endParaRPr lang="it-IT" sz="800" baseline="0" dirty="0">
            <a:solidFill>
              <a:schemeClr val="bg1"/>
            </a:solidFill>
          </a:endParaRPr>
        </a:p>
      </dgm:t>
    </dgm:pt>
    <dgm:pt modelId="{936C6FA3-220F-49C2-A9E3-E45CD5FF839F}" type="parTrans" cxnId="{35FB608A-C05C-4AF2-BB24-264B79AF5399}">
      <dgm:prSet/>
      <dgm:spPr/>
      <dgm:t>
        <a:bodyPr/>
        <a:lstStyle/>
        <a:p>
          <a:endParaRPr lang="it-IT" sz="800">
            <a:solidFill>
              <a:schemeClr val="bg1"/>
            </a:solidFill>
          </a:endParaRPr>
        </a:p>
      </dgm:t>
    </dgm:pt>
    <dgm:pt modelId="{8B9B2C6C-76A8-44E0-B842-D12362F6F7D3}" type="sibTrans" cxnId="{35FB608A-C05C-4AF2-BB24-264B79AF5399}">
      <dgm:prSet/>
      <dgm:spPr/>
      <dgm:t>
        <a:bodyPr/>
        <a:lstStyle/>
        <a:p>
          <a:endParaRPr lang="it-IT" sz="800">
            <a:solidFill>
              <a:schemeClr val="bg1"/>
            </a:solidFill>
          </a:endParaRPr>
        </a:p>
      </dgm:t>
    </dgm:pt>
    <dgm:pt modelId="{C694682E-E42F-43CC-9E96-E90B3EEF03D6}">
      <dgm:prSet phldrT="[Testo]" custT="1"/>
      <dgm:spPr>
        <a:gradFill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dgm:spPr>
      <dgm:t>
        <a:bodyPr/>
        <a:lstStyle/>
        <a:p>
          <a:r>
            <a:rPr lang="it-IT" sz="800" baseline="0" dirty="0" err="1" smtClean="0">
              <a:solidFill>
                <a:schemeClr val="bg1"/>
              </a:solidFill>
            </a:rPr>
            <a:t>Survey</a:t>
          </a:r>
          <a:endParaRPr lang="it-IT" sz="800" baseline="0" dirty="0">
            <a:solidFill>
              <a:schemeClr val="bg1"/>
            </a:solidFill>
          </a:endParaRPr>
        </a:p>
      </dgm:t>
    </dgm:pt>
    <dgm:pt modelId="{6ED9B22C-6565-4238-894C-F8AB1397A568}" type="parTrans" cxnId="{D654FD9A-1FC3-4032-9255-B4B2F983AB5D}">
      <dgm:prSet/>
      <dgm:spPr/>
      <dgm:t>
        <a:bodyPr/>
        <a:lstStyle/>
        <a:p>
          <a:endParaRPr lang="it-IT" sz="800">
            <a:solidFill>
              <a:schemeClr val="bg1"/>
            </a:solidFill>
          </a:endParaRPr>
        </a:p>
      </dgm:t>
    </dgm:pt>
    <dgm:pt modelId="{B2C1C096-1937-450A-86FE-A1D1066EB8FF}" type="sibTrans" cxnId="{D654FD9A-1FC3-4032-9255-B4B2F983AB5D}">
      <dgm:prSet/>
      <dgm:spPr/>
      <dgm:t>
        <a:bodyPr/>
        <a:lstStyle/>
        <a:p>
          <a:endParaRPr lang="it-IT" sz="800">
            <a:solidFill>
              <a:schemeClr val="bg1"/>
            </a:solidFill>
          </a:endParaRPr>
        </a:p>
      </dgm:t>
    </dgm:pt>
    <dgm:pt modelId="{2E0BAB19-9522-4C12-AA08-729BE892D3D8}">
      <dgm:prSet phldrT="[Testo]" custT="1"/>
      <dgm:spPr>
        <a:gradFill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dgm:spPr>
      <dgm:t>
        <a:bodyPr/>
        <a:lstStyle/>
        <a:p>
          <a:r>
            <a:rPr lang="it-IT" sz="800" baseline="0" dirty="0" smtClean="0">
              <a:solidFill>
                <a:schemeClr val="bg1"/>
              </a:solidFill>
            </a:rPr>
            <a:t>Social </a:t>
          </a:r>
          <a:r>
            <a:rPr lang="it-IT" sz="800" baseline="0" dirty="0" err="1" smtClean="0">
              <a:solidFill>
                <a:schemeClr val="bg1"/>
              </a:solidFill>
            </a:rPr>
            <a:t>bookmarking</a:t>
          </a:r>
          <a:endParaRPr lang="it-IT" sz="800" baseline="0" dirty="0">
            <a:solidFill>
              <a:schemeClr val="bg1"/>
            </a:solidFill>
          </a:endParaRPr>
        </a:p>
      </dgm:t>
    </dgm:pt>
    <dgm:pt modelId="{A5CB26E6-F3F7-4AE0-92D4-C79AF2A4F3DC}" type="parTrans" cxnId="{CBD37C11-E0CC-4C0D-833D-5E52E28D54F5}">
      <dgm:prSet/>
      <dgm:spPr/>
      <dgm:t>
        <a:bodyPr/>
        <a:lstStyle/>
        <a:p>
          <a:endParaRPr lang="it-IT" sz="800">
            <a:solidFill>
              <a:schemeClr val="bg1"/>
            </a:solidFill>
          </a:endParaRPr>
        </a:p>
      </dgm:t>
    </dgm:pt>
    <dgm:pt modelId="{C095A1AA-4E87-4FAB-A3F6-0979D9215361}" type="sibTrans" cxnId="{CBD37C11-E0CC-4C0D-833D-5E52E28D54F5}">
      <dgm:prSet/>
      <dgm:spPr/>
      <dgm:t>
        <a:bodyPr/>
        <a:lstStyle/>
        <a:p>
          <a:endParaRPr lang="it-IT" sz="800">
            <a:solidFill>
              <a:schemeClr val="bg1"/>
            </a:solidFill>
          </a:endParaRPr>
        </a:p>
      </dgm:t>
    </dgm:pt>
    <dgm:pt modelId="{4DC3211B-F9CC-4534-BE84-1EC12426FBBF}" type="pres">
      <dgm:prSet presAssocID="{6AC6FCD8-EC80-4E88-98D6-CD7B9C7B3681}" presName="Name0" presStyleCnt="0">
        <dgm:presLayoutVars>
          <dgm:chPref val="3"/>
          <dgm:dir val="rev"/>
          <dgm:animLvl val="lvl"/>
          <dgm:resizeHandles/>
        </dgm:presLayoutVars>
      </dgm:prSet>
      <dgm:spPr/>
      <dgm:t>
        <a:bodyPr/>
        <a:lstStyle/>
        <a:p>
          <a:endParaRPr lang="it-IT"/>
        </a:p>
      </dgm:t>
    </dgm:pt>
    <dgm:pt modelId="{2BA0B20E-ED0D-4EC7-BB13-D5454A45FF0E}" type="pres">
      <dgm:prSet presAssocID="{C27F3CD4-3D46-41FD-B2F0-FF949B41A64D}" presName="horFlow" presStyleCnt="0"/>
      <dgm:spPr/>
    </dgm:pt>
    <dgm:pt modelId="{2600AB77-A22A-41CA-8D8F-E6D1A535B27A}" type="pres">
      <dgm:prSet presAssocID="{C27F3CD4-3D46-41FD-B2F0-FF949B41A64D}" presName="bigChev" presStyleLbl="node1" presStyleIdx="0" presStyleCnt="5"/>
      <dgm:spPr/>
      <dgm:t>
        <a:bodyPr/>
        <a:lstStyle/>
        <a:p>
          <a:endParaRPr lang="it-IT"/>
        </a:p>
      </dgm:t>
    </dgm:pt>
    <dgm:pt modelId="{C6699DF2-A1BE-4D4E-A9DF-FBAAA4EBE0AF}" type="pres">
      <dgm:prSet presAssocID="{C27F3CD4-3D46-41FD-B2F0-FF949B41A64D}" presName="vSp" presStyleCnt="0"/>
      <dgm:spPr/>
    </dgm:pt>
    <dgm:pt modelId="{78128404-F758-4011-BB55-5AC0676BEB7A}" type="pres">
      <dgm:prSet presAssocID="{553BB4F8-AE69-4292-BD5F-48ADC08B941F}" presName="horFlow" presStyleCnt="0"/>
      <dgm:spPr/>
    </dgm:pt>
    <dgm:pt modelId="{D656D1D6-788D-4A2E-90BD-A54DC9D38ADF}" type="pres">
      <dgm:prSet presAssocID="{553BB4F8-AE69-4292-BD5F-48ADC08B941F}" presName="bigChev" presStyleLbl="node1" presStyleIdx="1" presStyleCnt="5"/>
      <dgm:spPr/>
      <dgm:t>
        <a:bodyPr/>
        <a:lstStyle/>
        <a:p>
          <a:endParaRPr lang="it-IT"/>
        </a:p>
      </dgm:t>
    </dgm:pt>
    <dgm:pt modelId="{FDA57ADD-5967-44F1-B8F2-9500A2D82686}" type="pres">
      <dgm:prSet presAssocID="{553BB4F8-AE69-4292-BD5F-48ADC08B941F}" presName="vSp" presStyleCnt="0"/>
      <dgm:spPr/>
    </dgm:pt>
    <dgm:pt modelId="{1B4664B2-E396-4457-8D08-85824D888A06}" type="pres">
      <dgm:prSet presAssocID="{41552355-040C-47F8-A47E-C9182076D3A6}" presName="horFlow" presStyleCnt="0"/>
      <dgm:spPr/>
    </dgm:pt>
    <dgm:pt modelId="{388D9BF2-E056-49B1-A7D9-24913A923974}" type="pres">
      <dgm:prSet presAssocID="{41552355-040C-47F8-A47E-C9182076D3A6}" presName="bigChev" presStyleLbl="node1" presStyleIdx="2" presStyleCnt="5"/>
      <dgm:spPr/>
      <dgm:t>
        <a:bodyPr/>
        <a:lstStyle/>
        <a:p>
          <a:endParaRPr lang="it-IT"/>
        </a:p>
      </dgm:t>
    </dgm:pt>
    <dgm:pt modelId="{E33306BF-0882-4BF9-841F-7E61E22F3783}" type="pres">
      <dgm:prSet presAssocID="{41552355-040C-47F8-A47E-C9182076D3A6}" presName="vSp" presStyleCnt="0"/>
      <dgm:spPr/>
    </dgm:pt>
    <dgm:pt modelId="{AD627D45-D58E-4B45-B07C-C2C021B23E26}" type="pres">
      <dgm:prSet presAssocID="{C694682E-E42F-43CC-9E96-E90B3EEF03D6}" presName="horFlow" presStyleCnt="0"/>
      <dgm:spPr/>
    </dgm:pt>
    <dgm:pt modelId="{6784F9F1-1AAA-4352-9095-BD7D707FAAB7}" type="pres">
      <dgm:prSet presAssocID="{C694682E-E42F-43CC-9E96-E90B3EEF03D6}" presName="bigChev" presStyleLbl="node1" presStyleIdx="3" presStyleCnt="5"/>
      <dgm:spPr/>
      <dgm:t>
        <a:bodyPr/>
        <a:lstStyle/>
        <a:p>
          <a:endParaRPr lang="it-IT"/>
        </a:p>
      </dgm:t>
    </dgm:pt>
    <dgm:pt modelId="{1CA0C8C4-95B2-4068-9B35-DE0011BC0560}" type="pres">
      <dgm:prSet presAssocID="{C694682E-E42F-43CC-9E96-E90B3EEF03D6}" presName="vSp" presStyleCnt="0"/>
      <dgm:spPr/>
    </dgm:pt>
    <dgm:pt modelId="{BEC9AA15-7E50-4896-8403-945F13B33F2E}" type="pres">
      <dgm:prSet presAssocID="{2E0BAB19-9522-4C12-AA08-729BE892D3D8}" presName="horFlow" presStyleCnt="0"/>
      <dgm:spPr/>
    </dgm:pt>
    <dgm:pt modelId="{E7084988-EEF3-47BC-BA34-ED7B51FE88F2}" type="pres">
      <dgm:prSet presAssocID="{2E0BAB19-9522-4C12-AA08-729BE892D3D8}" presName="bigChev" presStyleLbl="node1" presStyleIdx="4" presStyleCnt="5"/>
      <dgm:spPr/>
      <dgm:t>
        <a:bodyPr/>
        <a:lstStyle/>
        <a:p>
          <a:endParaRPr lang="it-IT"/>
        </a:p>
      </dgm:t>
    </dgm:pt>
  </dgm:ptLst>
  <dgm:cxnLst>
    <dgm:cxn modelId="{CBD37C11-E0CC-4C0D-833D-5E52E28D54F5}" srcId="{6AC6FCD8-EC80-4E88-98D6-CD7B9C7B3681}" destId="{2E0BAB19-9522-4C12-AA08-729BE892D3D8}" srcOrd="4" destOrd="0" parTransId="{A5CB26E6-F3F7-4AE0-92D4-C79AF2A4F3DC}" sibTransId="{C095A1AA-4E87-4FAB-A3F6-0979D9215361}"/>
    <dgm:cxn modelId="{35FB608A-C05C-4AF2-BB24-264B79AF5399}" srcId="{6AC6FCD8-EC80-4E88-98D6-CD7B9C7B3681}" destId="{41552355-040C-47F8-A47E-C9182076D3A6}" srcOrd="2" destOrd="0" parTransId="{936C6FA3-220F-49C2-A9E3-E45CD5FF839F}" sibTransId="{8B9B2C6C-76A8-44E0-B842-D12362F6F7D3}"/>
    <dgm:cxn modelId="{2E11E526-B8DE-4275-B459-BBABF85E5E57}" type="presOf" srcId="{2E0BAB19-9522-4C12-AA08-729BE892D3D8}" destId="{E7084988-EEF3-47BC-BA34-ED7B51FE88F2}" srcOrd="0" destOrd="0" presId="urn:microsoft.com/office/officeart/2005/8/layout/lProcess3"/>
    <dgm:cxn modelId="{2E163695-0FA7-41FA-8408-2AFBE9545BE3}" type="presOf" srcId="{C694682E-E42F-43CC-9E96-E90B3EEF03D6}" destId="{6784F9F1-1AAA-4352-9095-BD7D707FAAB7}" srcOrd="0" destOrd="0" presId="urn:microsoft.com/office/officeart/2005/8/layout/lProcess3"/>
    <dgm:cxn modelId="{A5FB4F73-08FD-4442-BDBB-81F4E21A0529}" type="presOf" srcId="{41552355-040C-47F8-A47E-C9182076D3A6}" destId="{388D9BF2-E056-49B1-A7D9-24913A923974}" srcOrd="0" destOrd="0" presId="urn:microsoft.com/office/officeart/2005/8/layout/lProcess3"/>
    <dgm:cxn modelId="{15124B81-14B5-458C-B585-63D73F7A9B90}" srcId="{6AC6FCD8-EC80-4E88-98D6-CD7B9C7B3681}" destId="{553BB4F8-AE69-4292-BD5F-48ADC08B941F}" srcOrd="1" destOrd="0" parTransId="{FBB3806D-0FB2-48B6-A1D9-8A8BAD29886F}" sibTransId="{C3E1A843-591D-4C65-932B-79ED61C10923}"/>
    <dgm:cxn modelId="{C88EAEF2-8F2E-479A-B337-E5EC99CBCFBB}" type="presOf" srcId="{C27F3CD4-3D46-41FD-B2F0-FF949B41A64D}" destId="{2600AB77-A22A-41CA-8D8F-E6D1A535B27A}" srcOrd="0" destOrd="0" presId="urn:microsoft.com/office/officeart/2005/8/layout/lProcess3"/>
    <dgm:cxn modelId="{D654FD9A-1FC3-4032-9255-B4B2F983AB5D}" srcId="{6AC6FCD8-EC80-4E88-98D6-CD7B9C7B3681}" destId="{C694682E-E42F-43CC-9E96-E90B3EEF03D6}" srcOrd="3" destOrd="0" parTransId="{6ED9B22C-6565-4238-894C-F8AB1397A568}" sibTransId="{B2C1C096-1937-450A-86FE-A1D1066EB8FF}"/>
    <dgm:cxn modelId="{FDD01ECF-37A7-4354-8E35-C40B26BB47C0}" type="presOf" srcId="{553BB4F8-AE69-4292-BD5F-48ADC08B941F}" destId="{D656D1D6-788D-4A2E-90BD-A54DC9D38ADF}" srcOrd="0" destOrd="0" presId="urn:microsoft.com/office/officeart/2005/8/layout/lProcess3"/>
    <dgm:cxn modelId="{86CAE9D8-B426-4178-86A4-B1DD4690E6CA}" type="presOf" srcId="{6AC6FCD8-EC80-4E88-98D6-CD7B9C7B3681}" destId="{4DC3211B-F9CC-4534-BE84-1EC12426FBBF}" srcOrd="0" destOrd="0" presId="urn:microsoft.com/office/officeart/2005/8/layout/lProcess3"/>
    <dgm:cxn modelId="{920F6A2C-6D41-45DE-AF0D-F2CE3EE8829B}" srcId="{6AC6FCD8-EC80-4E88-98D6-CD7B9C7B3681}" destId="{C27F3CD4-3D46-41FD-B2F0-FF949B41A64D}" srcOrd="0" destOrd="0" parTransId="{3FA5925F-65BC-4248-8637-0B37EF8D92FE}" sibTransId="{B4C21828-5ECE-4492-BD69-305E172B4388}"/>
    <dgm:cxn modelId="{DEEF3AB8-A7CB-41A2-A6EF-8739DE6157F3}" type="presParOf" srcId="{4DC3211B-F9CC-4534-BE84-1EC12426FBBF}" destId="{2BA0B20E-ED0D-4EC7-BB13-D5454A45FF0E}" srcOrd="0" destOrd="0" presId="urn:microsoft.com/office/officeart/2005/8/layout/lProcess3"/>
    <dgm:cxn modelId="{79A30517-0F9F-4032-8FFB-EADCDBB81C4C}" type="presParOf" srcId="{2BA0B20E-ED0D-4EC7-BB13-D5454A45FF0E}" destId="{2600AB77-A22A-41CA-8D8F-E6D1A535B27A}" srcOrd="0" destOrd="0" presId="urn:microsoft.com/office/officeart/2005/8/layout/lProcess3"/>
    <dgm:cxn modelId="{482F5465-3CB5-44A0-AF5B-F463EF28C8EC}" type="presParOf" srcId="{4DC3211B-F9CC-4534-BE84-1EC12426FBBF}" destId="{C6699DF2-A1BE-4D4E-A9DF-FBAAA4EBE0AF}" srcOrd="1" destOrd="0" presId="urn:microsoft.com/office/officeart/2005/8/layout/lProcess3"/>
    <dgm:cxn modelId="{53F9887C-60A9-49A2-8B31-6FC237EEF5DC}" type="presParOf" srcId="{4DC3211B-F9CC-4534-BE84-1EC12426FBBF}" destId="{78128404-F758-4011-BB55-5AC0676BEB7A}" srcOrd="2" destOrd="0" presId="urn:microsoft.com/office/officeart/2005/8/layout/lProcess3"/>
    <dgm:cxn modelId="{64490FA7-3864-4B1D-8377-2EFA71B74EA4}" type="presParOf" srcId="{78128404-F758-4011-BB55-5AC0676BEB7A}" destId="{D656D1D6-788D-4A2E-90BD-A54DC9D38ADF}" srcOrd="0" destOrd="0" presId="urn:microsoft.com/office/officeart/2005/8/layout/lProcess3"/>
    <dgm:cxn modelId="{70561A38-E45D-4B9F-845C-6C9E73F2635B}" type="presParOf" srcId="{4DC3211B-F9CC-4534-BE84-1EC12426FBBF}" destId="{FDA57ADD-5967-44F1-B8F2-9500A2D82686}" srcOrd="3" destOrd="0" presId="urn:microsoft.com/office/officeart/2005/8/layout/lProcess3"/>
    <dgm:cxn modelId="{80649524-DB6E-4128-B98F-DDA762D5F3CF}" type="presParOf" srcId="{4DC3211B-F9CC-4534-BE84-1EC12426FBBF}" destId="{1B4664B2-E396-4457-8D08-85824D888A06}" srcOrd="4" destOrd="0" presId="urn:microsoft.com/office/officeart/2005/8/layout/lProcess3"/>
    <dgm:cxn modelId="{4D5E7E41-6D38-4373-9D81-73C76728C146}" type="presParOf" srcId="{1B4664B2-E396-4457-8D08-85824D888A06}" destId="{388D9BF2-E056-49B1-A7D9-24913A923974}" srcOrd="0" destOrd="0" presId="urn:microsoft.com/office/officeart/2005/8/layout/lProcess3"/>
    <dgm:cxn modelId="{79EF1D6E-FA78-4D04-A64A-D81BA731C9D6}" type="presParOf" srcId="{4DC3211B-F9CC-4534-BE84-1EC12426FBBF}" destId="{E33306BF-0882-4BF9-841F-7E61E22F3783}" srcOrd="5" destOrd="0" presId="urn:microsoft.com/office/officeart/2005/8/layout/lProcess3"/>
    <dgm:cxn modelId="{8814CE14-C05F-4916-8C8C-26EB82092CB2}" type="presParOf" srcId="{4DC3211B-F9CC-4534-BE84-1EC12426FBBF}" destId="{AD627D45-D58E-4B45-B07C-C2C021B23E26}" srcOrd="6" destOrd="0" presId="urn:microsoft.com/office/officeart/2005/8/layout/lProcess3"/>
    <dgm:cxn modelId="{393EC3D0-8C81-41AA-A0E9-83FC3B8DE074}" type="presParOf" srcId="{AD627D45-D58E-4B45-B07C-C2C021B23E26}" destId="{6784F9F1-1AAA-4352-9095-BD7D707FAAB7}" srcOrd="0" destOrd="0" presId="urn:microsoft.com/office/officeart/2005/8/layout/lProcess3"/>
    <dgm:cxn modelId="{7A6F743E-D3B5-4440-987C-FCDD2B3794CB}" type="presParOf" srcId="{4DC3211B-F9CC-4534-BE84-1EC12426FBBF}" destId="{1CA0C8C4-95B2-4068-9B35-DE0011BC0560}" srcOrd="7" destOrd="0" presId="urn:microsoft.com/office/officeart/2005/8/layout/lProcess3"/>
    <dgm:cxn modelId="{60C59D9A-3DAD-4658-B2F8-3B53CF85D3D0}" type="presParOf" srcId="{4DC3211B-F9CC-4534-BE84-1EC12426FBBF}" destId="{BEC9AA15-7E50-4896-8403-945F13B33F2E}" srcOrd="8" destOrd="0" presId="urn:microsoft.com/office/officeart/2005/8/layout/lProcess3"/>
    <dgm:cxn modelId="{8973E9B4-D5C8-4AE9-9D63-8BF3CE6660C6}" type="presParOf" srcId="{BEC9AA15-7E50-4896-8403-945F13B33F2E}" destId="{E7084988-EEF3-47BC-BA34-ED7B51FE88F2}" srcOrd="0" destOrd="0" presId="urn:microsoft.com/office/officeart/2005/8/layout/lProcess3"/>
  </dgm:cxnLst>
  <dgm:bg/>
  <dgm:whole/>
  <dgm:extLst>
    <a:ext uri="http://schemas.microsoft.com/office/drawing/2008/diagram">
      <dsp:dataModelExt xmlns:dsp="http://schemas.microsoft.com/office/drawing/2008/diagram" relId="rId23"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8D362C73-CC2D-452D-9BE5-2CE22FF6F9A7}" type="doc">
      <dgm:prSet loTypeId="urn:microsoft.com/office/officeart/2005/8/layout/vList5" loCatId="list" qsTypeId="urn:microsoft.com/office/officeart/2005/8/quickstyle/3d2" qsCatId="3D" csTypeId="urn:microsoft.com/office/officeart/2005/8/colors/accent1_2" csCatId="accent1" phldr="1"/>
      <dgm:spPr/>
      <dgm:t>
        <a:bodyPr/>
        <a:lstStyle/>
        <a:p>
          <a:endParaRPr lang="it-IT"/>
        </a:p>
      </dgm:t>
    </dgm:pt>
    <dgm:pt modelId="{F9B61EC2-EEBE-4524-AC9D-15AF47E6F2A9}">
      <dgm:prSet phldrT="[Testo]"/>
      <dgm:spPr/>
      <dgm:t>
        <a:bodyPr/>
        <a:lstStyle/>
        <a:p>
          <a:r>
            <a:rPr lang="it-IT" dirty="0" smtClean="0"/>
            <a:t>Blog</a:t>
          </a:r>
          <a:endParaRPr lang="it-IT" dirty="0"/>
        </a:p>
      </dgm:t>
    </dgm:pt>
    <dgm:pt modelId="{4369B95C-A7F7-485F-9475-931A1F817F36}" type="parTrans" cxnId="{A3D6158E-DF70-43AC-8820-85681A7C53DA}">
      <dgm:prSet/>
      <dgm:spPr/>
      <dgm:t>
        <a:bodyPr/>
        <a:lstStyle/>
        <a:p>
          <a:endParaRPr lang="it-IT"/>
        </a:p>
      </dgm:t>
    </dgm:pt>
    <dgm:pt modelId="{73BC9766-44A9-4661-BC3A-83D6A9AF6130}" type="sibTrans" cxnId="{A3D6158E-DF70-43AC-8820-85681A7C53DA}">
      <dgm:prSet/>
      <dgm:spPr/>
      <dgm:t>
        <a:bodyPr/>
        <a:lstStyle/>
        <a:p>
          <a:endParaRPr lang="it-IT"/>
        </a:p>
      </dgm:t>
    </dgm:pt>
    <dgm:pt modelId="{FECE4699-E58A-4976-AFA0-C41D53891487}">
      <dgm:prSet phldrT="[Testo]"/>
      <dgm:spPr/>
      <dgm:t>
        <a:bodyPr/>
        <a:lstStyle/>
        <a:p>
          <a:r>
            <a:rPr lang="it-IT" dirty="0" smtClean="0"/>
            <a:t>Blogger, </a:t>
          </a:r>
          <a:r>
            <a:rPr lang="it-IT" smtClean="0"/>
            <a:t>Wordpress</a:t>
          </a:r>
          <a:endParaRPr lang="it-IT" dirty="0"/>
        </a:p>
      </dgm:t>
    </dgm:pt>
    <dgm:pt modelId="{88E40442-F08F-4485-8F4B-D6F01D0B7A06}" type="parTrans" cxnId="{893A4D4A-43EC-4E23-BFD8-C753DAB9B3AC}">
      <dgm:prSet/>
      <dgm:spPr/>
      <dgm:t>
        <a:bodyPr/>
        <a:lstStyle/>
        <a:p>
          <a:endParaRPr lang="it-IT"/>
        </a:p>
      </dgm:t>
    </dgm:pt>
    <dgm:pt modelId="{32419B38-9772-4E4E-AB2D-4B333C537A4B}" type="sibTrans" cxnId="{893A4D4A-43EC-4E23-BFD8-C753DAB9B3AC}">
      <dgm:prSet/>
      <dgm:spPr/>
      <dgm:t>
        <a:bodyPr/>
        <a:lstStyle/>
        <a:p>
          <a:endParaRPr lang="it-IT"/>
        </a:p>
      </dgm:t>
    </dgm:pt>
    <dgm:pt modelId="{FDEAC280-7B1F-4453-ACD7-27472C1086C6}">
      <dgm:prSet phldrT="[Testo]"/>
      <dgm:spPr/>
      <dgm:t>
        <a:bodyPr/>
        <a:lstStyle/>
        <a:p>
          <a:r>
            <a:rPr lang="it-IT" dirty="0" smtClean="0"/>
            <a:t>Forum</a:t>
          </a:r>
          <a:endParaRPr lang="it-IT" dirty="0"/>
        </a:p>
      </dgm:t>
    </dgm:pt>
    <dgm:pt modelId="{D09EA39A-7310-4903-A4E6-C737B0CBE738}" type="parTrans" cxnId="{226C54F0-069C-4804-848A-54AE77EC0741}">
      <dgm:prSet/>
      <dgm:spPr/>
      <dgm:t>
        <a:bodyPr/>
        <a:lstStyle/>
        <a:p>
          <a:endParaRPr lang="it-IT"/>
        </a:p>
      </dgm:t>
    </dgm:pt>
    <dgm:pt modelId="{F4D9693F-CAD0-4EA8-8A41-F8635386BEBA}" type="sibTrans" cxnId="{226C54F0-069C-4804-848A-54AE77EC0741}">
      <dgm:prSet/>
      <dgm:spPr/>
      <dgm:t>
        <a:bodyPr/>
        <a:lstStyle/>
        <a:p>
          <a:endParaRPr lang="it-IT"/>
        </a:p>
      </dgm:t>
    </dgm:pt>
    <dgm:pt modelId="{53481A14-F316-4CD9-BDA8-6A0E017C94A6}">
      <dgm:prSet phldrT="[Testo]"/>
      <dgm:spPr/>
      <dgm:t>
        <a:bodyPr/>
        <a:lstStyle/>
        <a:p>
          <a:r>
            <a:rPr lang="it-IT" dirty="0" smtClean="0"/>
            <a:t>Yahoo </a:t>
          </a:r>
          <a:r>
            <a:rPr lang="it-IT" dirty="0" err="1" smtClean="0"/>
            <a:t>answers</a:t>
          </a:r>
          <a:endParaRPr lang="it-IT" dirty="0"/>
        </a:p>
      </dgm:t>
    </dgm:pt>
    <dgm:pt modelId="{CAE4D983-6710-43FB-9940-965A54B5CA6B}" type="parTrans" cxnId="{E7CDD142-7CFF-4D50-B8DB-C3D6775F5005}">
      <dgm:prSet/>
      <dgm:spPr/>
      <dgm:t>
        <a:bodyPr/>
        <a:lstStyle/>
        <a:p>
          <a:endParaRPr lang="it-IT"/>
        </a:p>
      </dgm:t>
    </dgm:pt>
    <dgm:pt modelId="{EE9AA1F5-179F-467D-8705-43F862F79AFD}" type="sibTrans" cxnId="{E7CDD142-7CFF-4D50-B8DB-C3D6775F5005}">
      <dgm:prSet/>
      <dgm:spPr/>
      <dgm:t>
        <a:bodyPr/>
        <a:lstStyle/>
        <a:p>
          <a:endParaRPr lang="it-IT"/>
        </a:p>
      </dgm:t>
    </dgm:pt>
    <dgm:pt modelId="{0FCC6DC8-6067-4267-9CB1-6608D1FE5156}">
      <dgm:prSet phldrT="[Testo]"/>
      <dgm:spPr/>
      <dgm:t>
        <a:bodyPr/>
        <a:lstStyle/>
        <a:p>
          <a:r>
            <a:rPr lang="it-IT" dirty="0" smtClean="0"/>
            <a:t>Social Network</a:t>
          </a:r>
          <a:endParaRPr lang="it-IT" dirty="0"/>
        </a:p>
      </dgm:t>
    </dgm:pt>
    <dgm:pt modelId="{BF61D49F-E05E-4A3B-A800-38EF9FF87A58}" type="parTrans" cxnId="{F41EE821-34F1-4E7B-96DC-CF119FB9768D}">
      <dgm:prSet/>
      <dgm:spPr/>
      <dgm:t>
        <a:bodyPr/>
        <a:lstStyle/>
        <a:p>
          <a:endParaRPr lang="it-IT"/>
        </a:p>
      </dgm:t>
    </dgm:pt>
    <dgm:pt modelId="{4ABDF130-0B7F-414A-80C3-C201FDAF118A}" type="sibTrans" cxnId="{F41EE821-34F1-4E7B-96DC-CF119FB9768D}">
      <dgm:prSet/>
      <dgm:spPr/>
      <dgm:t>
        <a:bodyPr/>
        <a:lstStyle/>
        <a:p>
          <a:endParaRPr lang="it-IT"/>
        </a:p>
      </dgm:t>
    </dgm:pt>
    <dgm:pt modelId="{843BDF75-82E2-4C73-95A2-DA142074ACCA}">
      <dgm:prSet phldrT="[Testo]"/>
      <dgm:spPr/>
      <dgm:t>
        <a:bodyPr/>
        <a:lstStyle/>
        <a:p>
          <a:r>
            <a:rPr lang="it-IT" dirty="0" err="1" smtClean="0"/>
            <a:t>Facebook</a:t>
          </a:r>
          <a:r>
            <a:rPr lang="it-IT" dirty="0" smtClean="0"/>
            <a:t>, </a:t>
          </a:r>
          <a:r>
            <a:rPr lang="it-IT" dirty="0" err="1" smtClean="0"/>
            <a:t>LinkedIn</a:t>
          </a:r>
          <a:r>
            <a:rPr lang="it-IT" dirty="0" smtClean="0"/>
            <a:t>, </a:t>
          </a:r>
          <a:r>
            <a:rPr lang="it-IT" dirty="0" err="1" smtClean="0"/>
            <a:t>Plaxo</a:t>
          </a:r>
          <a:r>
            <a:rPr lang="it-IT" dirty="0" smtClean="0"/>
            <a:t>, </a:t>
          </a:r>
          <a:r>
            <a:rPr lang="it-IT" dirty="0" err="1" smtClean="0"/>
            <a:t>NetLog</a:t>
          </a:r>
          <a:r>
            <a:rPr lang="it-IT" dirty="0" smtClean="0"/>
            <a:t>, </a:t>
          </a:r>
          <a:r>
            <a:rPr lang="it-IT" dirty="0" err="1" smtClean="0"/>
            <a:t>Myspace</a:t>
          </a:r>
          <a:endParaRPr lang="it-IT" dirty="0"/>
        </a:p>
      </dgm:t>
    </dgm:pt>
    <dgm:pt modelId="{62B19189-E149-44A8-932B-B7D0E01ABF55}" type="parTrans" cxnId="{AE096FD2-0ADE-4C88-AC9A-2576A0A47A16}">
      <dgm:prSet/>
      <dgm:spPr/>
      <dgm:t>
        <a:bodyPr/>
        <a:lstStyle/>
        <a:p>
          <a:endParaRPr lang="it-IT"/>
        </a:p>
      </dgm:t>
    </dgm:pt>
    <dgm:pt modelId="{5A20C7A1-A51A-4A72-889B-E92E52441026}" type="sibTrans" cxnId="{AE096FD2-0ADE-4C88-AC9A-2576A0A47A16}">
      <dgm:prSet/>
      <dgm:spPr/>
      <dgm:t>
        <a:bodyPr/>
        <a:lstStyle/>
        <a:p>
          <a:endParaRPr lang="it-IT"/>
        </a:p>
      </dgm:t>
    </dgm:pt>
    <dgm:pt modelId="{18A8A511-B438-476E-8BA7-F8BB4551BA13}">
      <dgm:prSet/>
      <dgm:spPr/>
      <dgm:t>
        <a:bodyPr/>
        <a:lstStyle/>
        <a:p>
          <a:r>
            <a:rPr lang="it-IT" dirty="0" smtClean="0"/>
            <a:t>Video </a:t>
          </a:r>
          <a:r>
            <a:rPr lang="it-IT" dirty="0" err="1" smtClean="0"/>
            <a:t>Image</a:t>
          </a:r>
          <a:r>
            <a:rPr lang="it-IT" dirty="0" smtClean="0"/>
            <a:t> </a:t>
          </a:r>
          <a:r>
            <a:rPr lang="it-IT" dirty="0" err="1" smtClean="0"/>
            <a:t>sharing</a:t>
          </a:r>
          <a:endParaRPr lang="it-IT" dirty="0"/>
        </a:p>
      </dgm:t>
    </dgm:pt>
    <dgm:pt modelId="{69AD76B1-844E-46DA-A4EA-1DF82AF62D43}" type="parTrans" cxnId="{996AE8A5-CC0F-4A26-8DD3-BE561BD3F5C5}">
      <dgm:prSet/>
      <dgm:spPr/>
      <dgm:t>
        <a:bodyPr/>
        <a:lstStyle/>
        <a:p>
          <a:endParaRPr lang="it-IT"/>
        </a:p>
      </dgm:t>
    </dgm:pt>
    <dgm:pt modelId="{A6ECA5AB-2C6A-42A6-AFBA-C053226E4CD4}" type="sibTrans" cxnId="{996AE8A5-CC0F-4A26-8DD3-BE561BD3F5C5}">
      <dgm:prSet/>
      <dgm:spPr/>
      <dgm:t>
        <a:bodyPr/>
        <a:lstStyle/>
        <a:p>
          <a:endParaRPr lang="it-IT"/>
        </a:p>
      </dgm:t>
    </dgm:pt>
    <dgm:pt modelId="{D59D159D-D677-4387-B1E0-AF761C44C9AC}">
      <dgm:prSet/>
      <dgm:spPr/>
      <dgm:t>
        <a:bodyPr/>
        <a:lstStyle/>
        <a:p>
          <a:r>
            <a:rPr lang="it-IT" dirty="0" err="1" smtClean="0"/>
            <a:t>YouTube</a:t>
          </a:r>
          <a:r>
            <a:rPr lang="it-IT" dirty="0" smtClean="0"/>
            <a:t>, </a:t>
          </a:r>
          <a:r>
            <a:rPr lang="it-IT" dirty="0" err="1" smtClean="0"/>
            <a:t>Vimeo</a:t>
          </a:r>
          <a:r>
            <a:rPr lang="it-IT" dirty="0" smtClean="0"/>
            <a:t>, </a:t>
          </a:r>
          <a:r>
            <a:rPr lang="it-IT" dirty="0" err="1" smtClean="0"/>
            <a:t>Ustream</a:t>
          </a:r>
          <a:r>
            <a:rPr lang="it-IT" dirty="0" smtClean="0"/>
            <a:t>, </a:t>
          </a:r>
          <a:r>
            <a:rPr lang="it-IT" dirty="0" err="1" smtClean="0"/>
            <a:t>Flickr</a:t>
          </a:r>
          <a:r>
            <a:rPr lang="it-IT" dirty="0" smtClean="0"/>
            <a:t>, </a:t>
          </a:r>
          <a:r>
            <a:rPr lang="it-IT" b="0" i="0" dirty="0" err="1" smtClean="0"/>
            <a:t>TwitPic</a:t>
          </a:r>
          <a:r>
            <a:rPr lang="it-IT" b="0" i="0" dirty="0" smtClean="0"/>
            <a:t>, </a:t>
          </a:r>
          <a:r>
            <a:rPr lang="it-IT" b="0" i="0" dirty="0" err="1" smtClean="0"/>
            <a:t>yFrog</a:t>
          </a:r>
          <a:endParaRPr lang="it-IT" dirty="0"/>
        </a:p>
      </dgm:t>
    </dgm:pt>
    <dgm:pt modelId="{39DD202A-2636-4B24-B10C-2CA1E819C93F}" type="parTrans" cxnId="{9EAD9EB0-EA65-4CC8-9868-50084D4FB27E}">
      <dgm:prSet/>
      <dgm:spPr/>
      <dgm:t>
        <a:bodyPr/>
        <a:lstStyle/>
        <a:p>
          <a:endParaRPr lang="it-IT"/>
        </a:p>
      </dgm:t>
    </dgm:pt>
    <dgm:pt modelId="{FC811A2C-C3FA-40FD-82B4-5F7375F63731}" type="sibTrans" cxnId="{9EAD9EB0-EA65-4CC8-9868-50084D4FB27E}">
      <dgm:prSet/>
      <dgm:spPr/>
      <dgm:t>
        <a:bodyPr/>
        <a:lstStyle/>
        <a:p>
          <a:endParaRPr lang="it-IT"/>
        </a:p>
      </dgm:t>
    </dgm:pt>
    <dgm:pt modelId="{3543A45B-D49C-4BCB-BAE4-E6143F5EE445}">
      <dgm:prSet/>
      <dgm:spPr/>
      <dgm:t>
        <a:bodyPr/>
        <a:lstStyle/>
        <a:p>
          <a:r>
            <a:rPr lang="it-IT" dirty="0" smtClean="0"/>
            <a:t>Microblogging</a:t>
          </a:r>
          <a:endParaRPr lang="it-IT" dirty="0"/>
        </a:p>
      </dgm:t>
    </dgm:pt>
    <dgm:pt modelId="{6D06D6BA-A76D-4942-854A-ACD47D9863EA}" type="parTrans" cxnId="{48CB9711-6876-41CD-BE35-553D070AE967}">
      <dgm:prSet/>
      <dgm:spPr/>
      <dgm:t>
        <a:bodyPr/>
        <a:lstStyle/>
        <a:p>
          <a:endParaRPr lang="it-IT"/>
        </a:p>
      </dgm:t>
    </dgm:pt>
    <dgm:pt modelId="{86B49AC8-3832-4C08-A657-FD766689FD9E}" type="sibTrans" cxnId="{48CB9711-6876-41CD-BE35-553D070AE967}">
      <dgm:prSet/>
      <dgm:spPr/>
      <dgm:t>
        <a:bodyPr/>
        <a:lstStyle/>
        <a:p>
          <a:endParaRPr lang="it-IT"/>
        </a:p>
      </dgm:t>
    </dgm:pt>
    <dgm:pt modelId="{FA3FE56C-5D4F-4317-94DE-F9DD7691F1F5}">
      <dgm:prSet/>
      <dgm:spPr/>
      <dgm:t>
        <a:bodyPr/>
        <a:lstStyle/>
        <a:p>
          <a:r>
            <a:rPr lang="it-IT" dirty="0" err="1" smtClean="0"/>
            <a:t>Twitter</a:t>
          </a:r>
          <a:r>
            <a:rPr lang="it-IT" dirty="0" smtClean="0"/>
            <a:t>, </a:t>
          </a:r>
          <a:r>
            <a:rPr lang="it-IT" b="0" i="0" dirty="0" err="1" smtClean="0"/>
            <a:t>Jaiku</a:t>
          </a:r>
          <a:r>
            <a:rPr lang="it-IT" b="0" i="0" dirty="0" smtClean="0"/>
            <a:t>, Identica</a:t>
          </a:r>
          <a:endParaRPr lang="it-IT" dirty="0"/>
        </a:p>
      </dgm:t>
    </dgm:pt>
    <dgm:pt modelId="{D5940D87-4E0E-4E63-A919-7FB207529EBB}" type="parTrans" cxnId="{F23529CF-6517-482C-9A6B-E746A2347307}">
      <dgm:prSet/>
      <dgm:spPr/>
      <dgm:t>
        <a:bodyPr/>
        <a:lstStyle/>
        <a:p>
          <a:endParaRPr lang="it-IT"/>
        </a:p>
      </dgm:t>
    </dgm:pt>
    <dgm:pt modelId="{0EA85510-5B8F-4E01-A635-B463298D6D6B}" type="sibTrans" cxnId="{F23529CF-6517-482C-9A6B-E746A2347307}">
      <dgm:prSet/>
      <dgm:spPr/>
      <dgm:t>
        <a:bodyPr/>
        <a:lstStyle/>
        <a:p>
          <a:endParaRPr lang="it-IT"/>
        </a:p>
      </dgm:t>
    </dgm:pt>
    <dgm:pt modelId="{6B4E9566-6839-40C3-933F-29FB8022186E}">
      <dgm:prSet/>
      <dgm:spPr/>
      <dgm:t>
        <a:bodyPr/>
        <a:lstStyle/>
        <a:p>
          <a:r>
            <a:rPr lang="it-IT" dirty="0" smtClean="0"/>
            <a:t>Social </a:t>
          </a:r>
          <a:r>
            <a:rPr lang="it-IT" dirty="0" err="1" smtClean="0"/>
            <a:t>bookmarking</a:t>
          </a:r>
          <a:r>
            <a:rPr lang="it-IT" dirty="0" smtClean="0"/>
            <a:t> - </a:t>
          </a:r>
          <a:r>
            <a:rPr lang="it-IT" dirty="0" err="1" smtClean="0"/>
            <a:t>newsmaking</a:t>
          </a:r>
          <a:endParaRPr lang="it-IT" dirty="0"/>
        </a:p>
      </dgm:t>
    </dgm:pt>
    <dgm:pt modelId="{627D66C2-1202-4B67-BFE0-B7D6D19F82B1}" type="parTrans" cxnId="{2CF50C4C-43C7-4F82-AD2F-B0C83FB80FEB}">
      <dgm:prSet/>
      <dgm:spPr/>
      <dgm:t>
        <a:bodyPr/>
        <a:lstStyle/>
        <a:p>
          <a:endParaRPr lang="it-IT"/>
        </a:p>
      </dgm:t>
    </dgm:pt>
    <dgm:pt modelId="{9D590EE6-8EDB-4E55-B146-BF2959C04D19}" type="sibTrans" cxnId="{2CF50C4C-43C7-4F82-AD2F-B0C83FB80FEB}">
      <dgm:prSet/>
      <dgm:spPr/>
      <dgm:t>
        <a:bodyPr/>
        <a:lstStyle/>
        <a:p>
          <a:endParaRPr lang="it-IT"/>
        </a:p>
      </dgm:t>
    </dgm:pt>
    <dgm:pt modelId="{12405EF0-01DD-4001-87F3-0144128E3EFC}">
      <dgm:prSet/>
      <dgm:spPr/>
      <dgm:t>
        <a:bodyPr/>
        <a:lstStyle/>
        <a:p>
          <a:r>
            <a:rPr lang="it-IT" dirty="0" err="1" smtClean="0"/>
            <a:t>Delicious</a:t>
          </a:r>
          <a:r>
            <a:rPr lang="it-IT" dirty="0" smtClean="0"/>
            <a:t>, </a:t>
          </a:r>
          <a:r>
            <a:rPr lang="it-IT" dirty="0" err="1" smtClean="0"/>
            <a:t>StumbleUpon</a:t>
          </a:r>
          <a:endParaRPr lang="it-IT" dirty="0"/>
        </a:p>
      </dgm:t>
    </dgm:pt>
    <dgm:pt modelId="{17FDEBB3-EA47-40DA-951F-9D99E6D99EA0}" type="parTrans" cxnId="{791166A4-557B-4494-A81B-409FF0CF760E}">
      <dgm:prSet/>
      <dgm:spPr/>
      <dgm:t>
        <a:bodyPr/>
        <a:lstStyle/>
        <a:p>
          <a:endParaRPr lang="it-IT"/>
        </a:p>
      </dgm:t>
    </dgm:pt>
    <dgm:pt modelId="{C42DF20D-A5A3-4DEE-85BF-8D608B3A8F72}" type="sibTrans" cxnId="{791166A4-557B-4494-A81B-409FF0CF760E}">
      <dgm:prSet/>
      <dgm:spPr/>
      <dgm:t>
        <a:bodyPr/>
        <a:lstStyle/>
        <a:p>
          <a:endParaRPr lang="it-IT"/>
        </a:p>
      </dgm:t>
    </dgm:pt>
    <dgm:pt modelId="{044512E0-0452-470E-8F59-B3BD9676B00E}">
      <dgm:prSet/>
      <dgm:spPr/>
      <dgm:t>
        <a:bodyPr/>
        <a:lstStyle/>
        <a:p>
          <a:r>
            <a:rPr lang="it-IT" dirty="0" err="1" smtClean="0"/>
            <a:t>Digg</a:t>
          </a:r>
          <a:endParaRPr lang="it-IT" dirty="0"/>
        </a:p>
      </dgm:t>
    </dgm:pt>
    <dgm:pt modelId="{67621318-FB46-423C-9ED0-7BADD97FEBC1}" type="parTrans" cxnId="{F6ECF136-40A0-48E0-8E84-BE43C957A98F}">
      <dgm:prSet/>
      <dgm:spPr/>
      <dgm:t>
        <a:bodyPr/>
        <a:lstStyle/>
        <a:p>
          <a:endParaRPr lang="it-IT"/>
        </a:p>
      </dgm:t>
    </dgm:pt>
    <dgm:pt modelId="{4393BFDB-A930-4F4F-8104-785E5B08EEA1}" type="sibTrans" cxnId="{F6ECF136-40A0-48E0-8E84-BE43C957A98F}">
      <dgm:prSet/>
      <dgm:spPr/>
      <dgm:t>
        <a:bodyPr/>
        <a:lstStyle/>
        <a:p>
          <a:endParaRPr lang="it-IT"/>
        </a:p>
      </dgm:t>
    </dgm:pt>
    <dgm:pt modelId="{464C1989-7E8E-4C3D-B08E-5D44DFE1608A}">
      <dgm:prSet/>
      <dgm:spPr/>
      <dgm:t>
        <a:bodyPr/>
        <a:lstStyle/>
        <a:p>
          <a:r>
            <a:rPr lang="it-IT" dirty="0" smtClean="0"/>
            <a:t>Web </a:t>
          </a:r>
          <a:r>
            <a:rPr lang="it-IT" dirty="0" err="1" smtClean="0"/>
            <a:t>Sites</a:t>
          </a:r>
          <a:endParaRPr lang="it-IT" dirty="0"/>
        </a:p>
      </dgm:t>
    </dgm:pt>
    <dgm:pt modelId="{E7F73653-9BE3-476D-8BDC-03F50781C025}" type="parTrans" cxnId="{3B9DA7DE-7900-4ACA-989B-67B6CDC7EF82}">
      <dgm:prSet/>
      <dgm:spPr/>
      <dgm:t>
        <a:bodyPr/>
        <a:lstStyle/>
        <a:p>
          <a:endParaRPr lang="it-IT"/>
        </a:p>
      </dgm:t>
    </dgm:pt>
    <dgm:pt modelId="{75A138E2-401F-4BAD-B9DA-69EA0986E4F3}" type="sibTrans" cxnId="{3B9DA7DE-7900-4ACA-989B-67B6CDC7EF82}">
      <dgm:prSet/>
      <dgm:spPr/>
      <dgm:t>
        <a:bodyPr/>
        <a:lstStyle/>
        <a:p>
          <a:endParaRPr lang="it-IT"/>
        </a:p>
      </dgm:t>
    </dgm:pt>
    <dgm:pt modelId="{77F94AEB-A65E-44B1-9A48-3835FE51A63B}">
      <dgm:prSet/>
      <dgm:spPr/>
      <dgm:t>
        <a:bodyPr/>
        <a:lstStyle/>
        <a:p>
          <a:r>
            <a:rPr lang="it-IT" dirty="0" err="1" smtClean="0"/>
            <a:t>Reference</a:t>
          </a:r>
          <a:endParaRPr lang="it-IT" dirty="0"/>
        </a:p>
      </dgm:t>
    </dgm:pt>
    <dgm:pt modelId="{4E02934C-CDA8-4D9C-A7A2-0BDCB1DCB799}" type="parTrans" cxnId="{B029CCE4-1240-4D40-8FDE-A5E1F6265FA9}">
      <dgm:prSet/>
      <dgm:spPr/>
      <dgm:t>
        <a:bodyPr/>
        <a:lstStyle/>
        <a:p>
          <a:endParaRPr lang="it-IT"/>
        </a:p>
      </dgm:t>
    </dgm:pt>
    <dgm:pt modelId="{3B870A93-0BA4-402A-954D-7258E9E7C024}" type="sibTrans" cxnId="{B029CCE4-1240-4D40-8FDE-A5E1F6265FA9}">
      <dgm:prSet/>
      <dgm:spPr/>
      <dgm:t>
        <a:bodyPr/>
        <a:lstStyle/>
        <a:p>
          <a:endParaRPr lang="it-IT"/>
        </a:p>
      </dgm:t>
    </dgm:pt>
    <dgm:pt modelId="{9728D70A-5573-4DE9-ACCA-A836399C444D}">
      <dgm:prSet/>
      <dgm:spPr/>
      <dgm:t>
        <a:bodyPr/>
        <a:lstStyle/>
        <a:p>
          <a:r>
            <a:rPr lang="it-IT" dirty="0" err="1" smtClean="0"/>
            <a:t>Wikipedia</a:t>
          </a:r>
          <a:endParaRPr lang="it-IT" dirty="0"/>
        </a:p>
      </dgm:t>
    </dgm:pt>
    <dgm:pt modelId="{0E16F97A-7025-4BB6-986B-697E7BD42C73}" type="parTrans" cxnId="{9E7A4F97-26C5-42B3-9646-886929839A5E}">
      <dgm:prSet/>
      <dgm:spPr/>
      <dgm:t>
        <a:bodyPr/>
        <a:lstStyle/>
        <a:p>
          <a:endParaRPr lang="it-IT"/>
        </a:p>
      </dgm:t>
    </dgm:pt>
    <dgm:pt modelId="{54400AD2-8C7B-48B9-BED4-122DE3CF688C}" type="sibTrans" cxnId="{9E7A4F97-26C5-42B3-9646-886929839A5E}">
      <dgm:prSet/>
      <dgm:spPr/>
      <dgm:t>
        <a:bodyPr/>
        <a:lstStyle/>
        <a:p>
          <a:endParaRPr lang="it-IT"/>
        </a:p>
      </dgm:t>
    </dgm:pt>
    <dgm:pt modelId="{A46DE39D-488F-4F7C-8F9C-76D26A88A04D}">
      <dgm:prSet/>
      <dgm:spPr/>
      <dgm:t>
        <a:bodyPr/>
        <a:lstStyle/>
        <a:p>
          <a:r>
            <a:rPr lang="it-IT" dirty="0" smtClean="0"/>
            <a:t>Aggregatori</a:t>
          </a:r>
          <a:endParaRPr lang="it-IT" dirty="0"/>
        </a:p>
      </dgm:t>
    </dgm:pt>
    <dgm:pt modelId="{62D2E398-DA6D-4CE4-8F56-8A22641F08AE}" type="parTrans" cxnId="{C8EECC0A-BE37-4403-91E5-82691398887B}">
      <dgm:prSet/>
      <dgm:spPr/>
      <dgm:t>
        <a:bodyPr/>
        <a:lstStyle/>
        <a:p>
          <a:endParaRPr lang="it-IT"/>
        </a:p>
      </dgm:t>
    </dgm:pt>
    <dgm:pt modelId="{1937251A-ABA5-4C60-B274-4E4C9B7D0F04}" type="sibTrans" cxnId="{C8EECC0A-BE37-4403-91E5-82691398887B}">
      <dgm:prSet/>
      <dgm:spPr/>
      <dgm:t>
        <a:bodyPr/>
        <a:lstStyle/>
        <a:p>
          <a:endParaRPr lang="it-IT"/>
        </a:p>
      </dgm:t>
    </dgm:pt>
    <dgm:pt modelId="{BA74BE41-8091-4F9A-8230-04A5DEA47E3E}">
      <dgm:prSet/>
      <dgm:spPr/>
      <dgm:t>
        <a:bodyPr/>
        <a:lstStyle/>
        <a:p>
          <a:r>
            <a:rPr lang="it-IT" dirty="0" err="1" smtClean="0"/>
            <a:t>FriendFeed</a:t>
          </a:r>
          <a:endParaRPr lang="it-IT" dirty="0"/>
        </a:p>
      </dgm:t>
    </dgm:pt>
    <dgm:pt modelId="{390356D4-DCA1-4B72-87C3-AC7ABBBAC823}" type="parTrans" cxnId="{3AB48D72-DC2C-4D8A-A33C-4BA75886550E}">
      <dgm:prSet/>
      <dgm:spPr/>
      <dgm:t>
        <a:bodyPr/>
        <a:lstStyle/>
        <a:p>
          <a:endParaRPr lang="it-IT"/>
        </a:p>
      </dgm:t>
    </dgm:pt>
    <dgm:pt modelId="{9A6D9BCE-41D9-47AE-86D6-481491774939}" type="sibTrans" cxnId="{3AB48D72-DC2C-4D8A-A33C-4BA75886550E}">
      <dgm:prSet/>
      <dgm:spPr/>
      <dgm:t>
        <a:bodyPr/>
        <a:lstStyle/>
        <a:p>
          <a:endParaRPr lang="it-IT"/>
        </a:p>
      </dgm:t>
    </dgm:pt>
    <dgm:pt modelId="{342F7AC7-82E5-4AF0-A242-F3408D111677}" type="pres">
      <dgm:prSet presAssocID="{8D362C73-CC2D-452D-9BE5-2CE22FF6F9A7}" presName="Name0" presStyleCnt="0">
        <dgm:presLayoutVars>
          <dgm:dir/>
          <dgm:animLvl val="lvl"/>
          <dgm:resizeHandles val="exact"/>
        </dgm:presLayoutVars>
      </dgm:prSet>
      <dgm:spPr/>
      <dgm:t>
        <a:bodyPr/>
        <a:lstStyle/>
        <a:p>
          <a:endParaRPr lang="it-IT"/>
        </a:p>
      </dgm:t>
    </dgm:pt>
    <dgm:pt modelId="{883FE99D-AA99-43C7-972B-A0C70594488D}" type="pres">
      <dgm:prSet presAssocID="{464C1989-7E8E-4C3D-B08E-5D44DFE1608A}" presName="linNode" presStyleCnt="0"/>
      <dgm:spPr/>
    </dgm:pt>
    <dgm:pt modelId="{37A2A67D-3B14-4758-A4F3-2607E4521AC1}" type="pres">
      <dgm:prSet presAssocID="{464C1989-7E8E-4C3D-B08E-5D44DFE1608A}" presName="parentText" presStyleLbl="node1" presStyleIdx="0" presStyleCnt="9">
        <dgm:presLayoutVars>
          <dgm:chMax val="1"/>
          <dgm:bulletEnabled val="1"/>
        </dgm:presLayoutVars>
      </dgm:prSet>
      <dgm:spPr/>
      <dgm:t>
        <a:bodyPr/>
        <a:lstStyle/>
        <a:p>
          <a:endParaRPr lang="it-IT"/>
        </a:p>
      </dgm:t>
    </dgm:pt>
    <dgm:pt modelId="{672A6C4F-A97D-4D49-BE43-927592EC3660}" type="pres">
      <dgm:prSet presAssocID="{75A138E2-401F-4BAD-B9DA-69EA0986E4F3}" presName="sp" presStyleCnt="0"/>
      <dgm:spPr/>
    </dgm:pt>
    <dgm:pt modelId="{92F9290D-5163-4675-A342-E08EA53BB2F5}" type="pres">
      <dgm:prSet presAssocID="{F9B61EC2-EEBE-4524-AC9D-15AF47E6F2A9}" presName="linNode" presStyleCnt="0"/>
      <dgm:spPr/>
    </dgm:pt>
    <dgm:pt modelId="{1D15BC99-A74B-4410-8FDF-E7AC0DD58218}" type="pres">
      <dgm:prSet presAssocID="{F9B61EC2-EEBE-4524-AC9D-15AF47E6F2A9}" presName="parentText" presStyleLbl="node1" presStyleIdx="1" presStyleCnt="9">
        <dgm:presLayoutVars>
          <dgm:chMax val="1"/>
          <dgm:bulletEnabled val="1"/>
        </dgm:presLayoutVars>
      </dgm:prSet>
      <dgm:spPr/>
      <dgm:t>
        <a:bodyPr/>
        <a:lstStyle/>
        <a:p>
          <a:endParaRPr lang="it-IT"/>
        </a:p>
      </dgm:t>
    </dgm:pt>
    <dgm:pt modelId="{B5419D3A-EA89-41A5-8BCE-68B853DBA668}" type="pres">
      <dgm:prSet presAssocID="{F9B61EC2-EEBE-4524-AC9D-15AF47E6F2A9}" presName="descendantText" presStyleLbl="alignAccFollowNode1" presStyleIdx="0" presStyleCnt="8">
        <dgm:presLayoutVars>
          <dgm:bulletEnabled val="1"/>
        </dgm:presLayoutVars>
      </dgm:prSet>
      <dgm:spPr/>
      <dgm:t>
        <a:bodyPr/>
        <a:lstStyle/>
        <a:p>
          <a:endParaRPr lang="it-IT"/>
        </a:p>
      </dgm:t>
    </dgm:pt>
    <dgm:pt modelId="{750B8C81-D556-48AB-9069-43CA803B483A}" type="pres">
      <dgm:prSet presAssocID="{73BC9766-44A9-4661-BC3A-83D6A9AF6130}" presName="sp" presStyleCnt="0"/>
      <dgm:spPr/>
    </dgm:pt>
    <dgm:pt modelId="{E96FE1C5-A477-4CFF-9814-E4A6156FC809}" type="pres">
      <dgm:prSet presAssocID="{FDEAC280-7B1F-4453-ACD7-27472C1086C6}" presName="linNode" presStyleCnt="0"/>
      <dgm:spPr/>
    </dgm:pt>
    <dgm:pt modelId="{67FEBBC0-EE1D-4DA9-ADCD-B04D2D5DD681}" type="pres">
      <dgm:prSet presAssocID="{FDEAC280-7B1F-4453-ACD7-27472C1086C6}" presName="parentText" presStyleLbl="node1" presStyleIdx="2" presStyleCnt="9">
        <dgm:presLayoutVars>
          <dgm:chMax val="1"/>
          <dgm:bulletEnabled val="1"/>
        </dgm:presLayoutVars>
      </dgm:prSet>
      <dgm:spPr/>
      <dgm:t>
        <a:bodyPr/>
        <a:lstStyle/>
        <a:p>
          <a:endParaRPr lang="it-IT"/>
        </a:p>
      </dgm:t>
    </dgm:pt>
    <dgm:pt modelId="{C8C4FD87-EB61-4384-98FD-A70E0D5AF8BA}" type="pres">
      <dgm:prSet presAssocID="{FDEAC280-7B1F-4453-ACD7-27472C1086C6}" presName="descendantText" presStyleLbl="alignAccFollowNode1" presStyleIdx="1" presStyleCnt="8">
        <dgm:presLayoutVars>
          <dgm:bulletEnabled val="1"/>
        </dgm:presLayoutVars>
      </dgm:prSet>
      <dgm:spPr/>
      <dgm:t>
        <a:bodyPr/>
        <a:lstStyle/>
        <a:p>
          <a:endParaRPr lang="it-IT"/>
        </a:p>
      </dgm:t>
    </dgm:pt>
    <dgm:pt modelId="{D178E1DD-5B27-4C48-BE1A-74BD2D3D53A4}" type="pres">
      <dgm:prSet presAssocID="{F4D9693F-CAD0-4EA8-8A41-F8635386BEBA}" presName="sp" presStyleCnt="0"/>
      <dgm:spPr/>
    </dgm:pt>
    <dgm:pt modelId="{1B65CFFA-DD52-49B2-A123-92F2BC9EB319}" type="pres">
      <dgm:prSet presAssocID="{0FCC6DC8-6067-4267-9CB1-6608D1FE5156}" presName="linNode" presStyleCnt="0"/>
      <dgm:spPr/>
    </dgm:pt>
    <dgm:pt modelId="{B7BCAE94-053A-4C33-918C-61A22A8B24DF}" type="pres">
      <dgm:prSet presAssocID="{0FCC6DC8-6067-4267-9CB1-6608D1FE5156}" presName="parentText" presStyleLbl="node1" presStyleIdx="3" presStyleCnt="9">
        <dgm:presLayoutVars>
          <dgm:chMax val="1"/>
          <dgm:bulletEnabled val="1"/>
        </dgm:presLayoutVars>
      </dgm:prSet>
      <dgm:spPr/>
      <dgm:t>
        <a:bodyPr/>
        <a:lstStyle/>
        <a:p>
          <a:endParaRPr lang="it-IT"/>
        </a:p>
      </dgm:t>
    </dgm:pt>
    <dgm:pt modelId="{4AD6DF87-240D-4ED1-8C4E-BDA21CD23888}" type="pres">
      <dgm:prSet presAssocID="{0FCC6DC8-6067-4267-9CB1-6608D1FE5156}" presName="descendantText" presStyleLbl="alignAccFollowNode1" presStyleIdx="2" presStyleCnt="8">
        <dgm:presLayoutVars>
          <dgm:bulletEnabled val="1"/>
        </dgm:presLayoutVars>
      </dgm:prSet>
      <dgm:spPr/>
      <dgm:t>
        <a:bodyPr/>
        <a:lstStyle/>
        <a:p>
          <a:endParaRPr lang="it-IT"/>
        </a:p>
      </dgm:t>
    </dgm:pt>
    <dgm:pt modelId="{9D97C764-04B8-406C-9C2F-58B9BF51C496}" type="pres">
      <dgm:prSet presAssocID="{4ABDF130-0B7F-414A-80C3-C201FDAF118A}" presName="sp" presStyleCnt="0"/>
      <dgm:spPr/>
    </dgm:pt>
    <dgm:pt modelId="{3DFD2F31-ABF6-42A6-B3DF-67A36A561699}" type="pres">
      <dgm:prSet presAssocID="{18A8A511-B438-476E-8BA7-F8BB4551BA13}" presName="linNode" presStyleCnt="0"/>
      <dgm:spPr/>
    </dgm:pt>
    <dgm:pt modelId="{A70B31FC-0AE8-47DD-98F7-E649D10E79E4}" type="pres">
      <dgm:prSet presAssocID="{18A8A511-B438-476E-8BA7-F8BB4551BA13}" presName="parentText" presStyleLbl="node1" presStyleIdx="4" presStyleCnt="9">
        <dgm:presLayoutVars>
          <dgm:chMax val="1"/>
          <dgm:bulletEnabled val="1"/>
        </dgm:presLayoutVars>
      </dgm:prSet>
      <dgm:spPr/>
      <dgm:t>
        <a:bodyPr/>
        <a:lstStyle/>
        <a:p>
          <a:endParaRPr lang="it-IT"/>
        </a:p>
      </dgm:t>
    </dgm:pt>
    <dgm:pt modelId="{A8C9DD6E-07A2-41F2-8038-72FBE56315E3}" type="pres">
      <dgm:prSet presAssocID="{18A8A511-B438-476E-8BA7-F8BB4551BA13}" presName="descendantText" presStyleLbl="alignAccFollowNode1" presStyleIdx="3" presStyleCnt="8">
        <dgm:presLayoutVars>
          <dgm:bulletEnabled val="1"/>
        </dgm:presLayoutVars>
      </dgm:prSet>
      <dgm:spPr/>
      <dgm:t>
        <a:bodyPr/>
        <a:lstStyle/>
        <a:p>
          <a:endParaRPr lang="it-IT"/>
        </a:p>
      </dgm:t>
    </dgm:pt>
    <dgm:pt modelId="{64DA8F76-6015-4503-B137-898AAF2FE2E7}" type="pres">
      <dgm:prSet presAssocID="{A6ECA5AB-2C6A-42A6-AFBA-C053226E4CD4}" presName="sp" presStyleCnt="0"/>
      <dgm:spPr/>
    </dgm:pt>
    <dgm:pt modelId="{EC58ECD7-77FD-4E91-8BB4-FD42834B73CC}" type="pres">
      <dgm:prSet presAssocID="{3543A45B-D49C-4BCB-BAE4-E6143F5EE445}" presName="linNode" presStyleCnt="0"/>
      <dgm:spPr/>
    </dgm:pt>
    <dgm:pt modelId="{3C0C5E1F-A88C-4B9B-8B57-41FBEEC28564}" type="pres">
      <dgm:prSet presAssocID="{3543A45B-D49C-4BCB-BAE4-E6143F5EE445}" presName="parentText" presStyleLbl="node1" presStyleIdx="5" presStyleCnt="9">
        <dgm:presLayoutVars>
          <dgm:chMax val="1"/>
          <dgm:bulletEnabled val="1"/>
        </dgm:presLayoutVars>
      </dgm:prSet>
      <dgm:spPr/>
      <dgm:t>
        <a:bodyPr/>
        <a:lstStyle/>
        <a:p>
          <a:endParaRPr lang="it-IT"/>
        </a:p>
      </dgm:t>
    </dgm:pt>
    <dgm:pt modelId="{347656E4-9458-4495-8B94-9A08594382D2}" type="pres">
      <dgm:prSet presAssocID="{3543A45B-D49C-4BCB-BAE4-E6143F5EE445}" presName="descendantText" presStyleLbl="alignAccFollowNode1" presStyleIdx="4" presStyleCnt="8">
        <dgm:presLayoutVars>
          <dgm:bulletEnabled val="1"/>
        </dgm:presLayoutVars>
      </dgm:prSet>
      <dgm:spPr/>
      <dgm:t>
        <a:bodyPr/>
        <a:lstStyle/>
        <a:p>
          <a:endParaRPr lang="it-IT"/>
        </a:p>
      </dgm:t>
    </dgm:pt>
    <dgm:pt modelId="{05B1DC94-B79F-466A-B82B-5665C030E53E}" type="pres">
      <dgm:prSet presAssocID="{86B49AC8-3832-4C08-A657-FD766689FD9E}" presName="sp" presStyleCnt="0"/>
      <dgm:spPr/>
    </dgm:pt>
    <dgm:pt modelId="{8EE0877A-D62B-4AEC-833B-3576E1AE664A}" type="pres">
      <dgm:prSet presAssocID="{6B4E9566-6839-40C3-933F-29FB8022186E}" presName="linNode" presStyleCnt="0"/>
      <dgm:spPr/>
    </dgm:pt>
    <dgm:pt modelId="{CA2D898E-EB78-4433-B110-03E5FA136312}" type="pres">
      <dgm:prSet presAssocID="{6B4E9566-6839-40C3-933F-29FB8022186E}" presName="parentText" presStyleLbl="node1" presStyleIdx="6" presStyleCnt="9">
        <dgm:presLayoutVars>
          <dgm:chMax val="1"/>
          <dgm:bulletEnabled val="1"/>
        </dgm:presLayoutVars>
      </dgm:prSet>
      <dgm:spPr/>
      <dgm:t>
        <a:bodyPr/>
        <a:lstStyle/>
        <a:p>
          <a:endParaRPr lang="it-IT"/>
        </a:p>
      </dgm:t>
    </dgm:pt>
    <dgm:pt modelId="{A87C2E04-8C58-40AB-A9C0-BA90F9617BF7}" type="pres">
      <dgm:prSet presAssocID="{6B4E9566-6839-40C3-933F-29FB8022186E}" presName="descendantText" presStyleLbl="alignAccFollowNode1" presStyleIdx="5" presStyleCnt="8">
        <dgm:presLayoutVars>
          <dgm:bulletEnabled val="1"/>
        </dgm:presLayoutVars>
      </dgm:prSet>
      <dgm:spPr/>
      <dgm:t>
        <a:bodyPr/>
        <a:lstStyle/>
        <a:p>
          <a:endParaRPr lang="it-IT"/>
        </a:p>
      </dgm:t>
    </dgm:pt>
    <dgm:pt modelId="{8518E9CE-073B-4E2F-A759-F694677BAC28}" type="pres">
      <dgm:prSet presAssocID="{9D590EE6-8EDB-4E55-B146-BF2959C04D19}" presName="sp" presStyleCnt="0"/>
      <dgm:spPr/>
    </dgm:pt>
    <dgm:pt modelId="{B9C7BFCF-BE4A-4F5B-9856-3F09F062D07F}" type="pres">
      <dgm:prSet presAssocID="{77F94AEB-A65E-44B1-9A48-3835FE51A63B}" presName="linNode" presStyleCnt="0"/>
      <dgm:spPr/>
    </dgm:pt>
    <dgm:pt modelId="{0DBEF25B-7960-4710-BC86-50D1152B50C1}" type="pres">
      <dgm:prSet presAssocID="{77F94AEB-A65E-44B1-9A48-3835FE51A63B}" presName="parentText" presStyleLbl="node1" presStyleIdx="7" presStyleCnt="9">
        <dgm:presLayoutVars>
          <dgm:chMax val="1"/>
          <dgm:bulletEnabled val="1"/>
        </dgm:presLayoutVars>
      </dgm:prSet>
      <dgm:spPr/>
      <dgm:t>
        <a:bodyPr/>
        <a:lstStyle/>
        <a:p>
          <a:endParaRPr lang="it-IT"/>
        </a:p>
      </dgm:t>
    </dgm:pt>
    <dgm:pt modelId="{51A25D7D-A96C-4956-901C-74E131458BA9}" type="pres">
      <dgm:prSet presAssocID="{77F94AEB-A65E-44B1-9A48-3835FE51A63B}" presName="descendantText" presStyleLbl="alignAccFollowNode1" presStyleIdx="6" presStyleCnt="8">
        <dgm:presLayoutVars>
          <dgm:bulletEnabled val="1"/>
        </dgm:presLayoutVars>
      </dgm:prSet>
      <dgm:spPr/>
      <dgm:t>
        <a:bodyPr/>
        <a:lstStyle/>
        <a:p>
          <a:endParaRPr lang="it-IT"/>
        </a:p>
      </dgm:t>
    </dgm:pt>
    <dgm:pt modelId="{CD6C30F4-3217-45A8-B4F2-3EAB92A9D47F}" type="pres">
      <dgm:prSet presAssocID="{3B870A93-0BA4-402A-954D-7258E9E7C024}" presName="sp" presStyleCnt="0"/>
      <dgm:spPr/>
    </dgm:pt>
    <dgm:pt modelId="{FAA3DCFA-DB84-42A6-AC70-4CD00C8DE70B}" type="pres">
      <dgm:prSet presAssocID="{A46DE39D-488F-4F7C-8F9C-76D26A88A04D}" presName="linNode" presStyleCnt="0"/>
      <dgm:spPr/>
    </dgm:pt>
    <dgm:pt modelId="{A4DBCFD1-328C-4A83-9244-8316769D21A9}" type="pres">
      <dgm:prSet presAssocID="{A46DE39D-488F-4F7C-8F9C-76D26A88A04D}" presName="parentText" presStyleLbl="node1" presStyleIdx="8" presStyleCnt="9">
        <dgm:presLayoutVars>
          <dgm:chMax val="1"/>
          <dgm:bulletEnabled val="1"/>
        </dgm:presLayoutVars>
      </dgm:prSet>
      <dgm:spPr/>
      <dgm:t>
        <a:bodyPr/>
        <a:lstStyle/>
        <a:p>
          <a:endParaRPr lang="it-IT"/>
        </a:p>
      </dgm:t>
    </dgm:pt>
    <dgm:pt modelId="{3FC3B334-E5CE-41C0-99AD-5539FE2E0F36}" type="pres">
      <dgm:prSet presAssocID="{A46DE39D-488F-4F7C-8F9C-76D26A88A04D}" presName="descendantText" presStyleLbl="alignAccFollowNode1" presStyleIdx="7" presStyleCnt="8">
        <dgm:presLayoutVars>
          <dgm:bulletEnabled val="1"/>
        </dgm:presLayoutVars>
      </dgm:prSet>
      <dgm:spPr/>
      <dgm:t>
        <a:bodyPr/>
        <a:lstStyle/>
        <a:p>
          <a:endParaRPr lang="it-IT"/>
        </a:p>
      </dgm:t>
    </dgm:pt>
  </dgm:ptLst>
  <dgm:cxnLst>
    <dgm:cxn modelId="{9A871A5F-8D60-4375-80F2-7978932807F4}" type="presOf" srcId="{6B4E9566-6839-40C3-933F-29FB8022186E}" destId="{CA2D898E-EB78-4433-B110-03E5FA136312}" srcOrd="0" destOrd="0" presId="urn:microsoft.com/office/officeart/2005/8/layout/vList5"/>
    <dgm:cxn modelId="{996AE8A5-CC0F-4A26-8DD3-BE561BD3F5C5}" srcId="{8D362C73-CC2D-452D-9BE5-2CE22FF6F9A7}" destId="{18A8A511-B438-476E-8BA7-F8BB4551BA13}" srcOrd="4" destOrd="0" parTransId="{69AD76B1-844E-46DA-A4EA-1DF82AF62D43}" sibTransId="{A6ECA5AB-2C6A-42A6-AFBA-C053226E4CD4}"/>
    <dgm:cxn modelId="{25660CA8-0880-48F7-89B8-2393860D0450}" type="presOf" srcId="{FECE4699-E58A-4976-AFA0-C41D53891487}" destId="{B5419D3A-EA89-41A5-8BCE-68B853DBA668}" srcOrd="0" destOrd="0" presId="urn:microsoft.com/office/officeart/2005/8/layout/vList5"/>
    <dgm:cxn modelId="{C8EECC0A-BE37-4403-91E5-82691398887B}" srcId="{8D362C73-CC2D-452D-9BE5-2CE22FF6F9A7}" destId="{A46DE39D-488F-4F7C-8F9C-76D26A88A04D}" srcOrd="8" destOrd="0" parTransId="{62D2E398-DA6D-4CE4-8F56-8A22641F08AE}" sibTransId="{1937251A-ABA5-4C60-B274-4E4C9B7D0F04}"/>
    <dgm:cxn modelId="{3B9DA7DE-7900-4ACA-989B-67B6CDC7EF82}" srcId="{8D362C73-CC2D-452D-9BE5-2CE22FF6F9A7}" destId="{464C1989-7E8E-4C3D-B08E-5D44DFE1608A}" srcOrd="0" destOrd="0" parTransId="{E7F73653-9BE3-476D-8BDC-03F50781C025}" sibTransId="{75A138E2-401F-4BAD-B9DA-69EA0986E4F3}"/>
    <dgm:cxn modelId="{E7CDD142-7CFF-4D50-B8DB-C3D6775F5005}" srcId="{FDEAC280-7B1F-4453-ACD7-27472C1086C6}" destId="{53481A14-F316-4CD9-BDA8-6A0E017C94A6}" srcOrd="0" destOrd="0" parTransId="{CAE4D983-6710-43FB-9940-965A54B5CA6B}" sibTransId="{EE9AA1F5-179F-467D-8705-43F862F79AFD}"/>
    <dgm:cxn modelId="{F41EE821-34F1-4E7B-96DC-CF119FB9768D}" srcId="{8D362C73-CC2D-452D-9BE5-2CE22FF6F9A7}" destId="{0FCC6DC8-6067-4267-9CB1-6608D1FE5156}" srcOrd="3" destOrd="0" parTransId="{BF61D49F-E05E-4A3B-A800-38EF9FF87A58}" sibTransId="{4ABDF130-0B7F-414A-80C3-C201FDAF118A}"/>
    <dgm:cxn modelId="{F23529CF-6517-482C-9A6B-E746A2347307}" srcId="{3543A45B-D49C-4BCB-BAE4-E6143F5EE445}" destId="{FA3FE56C-5D4F-4317-94DE-F9DD7691F1F5}" srcOrd="0" destOrd="0" parTransId="{D5940D87-4E0E-4E63-A919-7FB207529EBB}" sibTransId="{0EA85510-5B8F-4E01-A635-B463298D6D6B}"/>
    <dgm:cxn modelId="{37E3702C-AAFF-4834-8ECE-044385CE6DF6}" type="presOf" srcId="{044512E0-0452-470E-8F59-B3BD9676B00E}" destId="{A87C2E04-8C58-40AB-A9C0-BA90F9617BF7}" srcOrd="0" destOrd="1" presId="urn:microsoft.com/office/officeart/2005/8/layout/vList5"/>
    <dgm:cxn modelId="{DB31E390-9E51-4DC8-A99D-FE8D4FB3205C}" type="presOf" srcId="{8D362C73-CC2D-452D-9BE5-2CE22FF6F9A7}" destId="{342F7AC7-82E5-4AF0-A242-F3408D111677}" srcOrd="0" destOrd="0" presId="urn:microsoft.com/office/officeart/2005/8/layout/vList5"/>
    <dgm:cxn modelId="{C7489D5F-4BF9-41E3-90CB-36E14489552F}" type="presOf" srcId="{9728D70A-5573-4DE9-ACCA-A836399C444D}" destId="{51A25D7D-A96C-4956-901C-74E131458BA9}" srcOrd="0" destOrd="0" presId="urn:microsoft.com/office/officeart/2005/8/layout/vList5"/>
    <dgm:cxn modelId="{893A4D4A-43EC-4E23-BFD8-C753DAB9B3AC}" srcId="{F9B61EC2-EEBE-4524-AC9D-15AF47E6F2A9}" destId="{FECE4699-E58A-4976-AFA0-C41D53891487}" srcOrd="0" destOrd="0" parTransId="{88E40442-F08F-4485-8F4B-D6F01D0B7A06}" sibTransId="{32419B38-9772-4E4E-AB2D-4B333C537A4B}"/>
    <dgm:cxn modelId="{E406D512-890D-4BB2-9DDC-BBAF813A0C8B}" type="presOf" srcId="{FDEAC280-7B1F-4453-ACD7-27472C1086C6}" destId="{67FEBBC0-EE1D-4DA9-ADCD-B04D2D5DD681}" srcOrd="0" destOrd="0" presId="urn:microsoft.com/office/officeart/2005/8/layout/vList5"/>
    <dgm:cxn modelId="{AE096FD2-0ADE-4C88-AC9A-2576A0A47A16}" srcId="{0FCC6DC8-6067-4267-9CB1-6608D1FE5156}" destId="{843BDF75-82E2-4C73-95A2-DA142074ACCA}" srcOrd="0" destOrd="0" parTransId="{62B19189-E149-44A8-932B-B7D0E01ABF55}" sibTransId="{5A20C7A1-A51A-4A72-889B-E92E52441026}"/>
    <dgm:cxn modelId="{B029CCE4-1240-4D40-8FDE-A5E1F6265FA9}" srcId="{8D362C73-CC2D-452D-9BE5-2CE22FF6F9A7}" destId="{77F94AEB-A65E-44B1-9A48-3835FE51A63B}" srcOrd="7" destOrd="0" parTransId="{4E02934C-CDA8-4D9C-A7A2-0BDCB1DCB799}" sibTransId="{3B870A93-0BA4-402A-954D-7258E9E7C024}"/>
    <dgm:cxn modelId="{E820AE23-74A1-4C16-9C49-3C8730E3DF30}" type="presOf" srcId="{18A8A511-B438-476E-8BA7-F8BB4551BA13}" destId="{A70B31FC-0AE8-47DD-98F7-E649D10E79E4}" srcOrd="0" destOrd="0" presId="urn:microsoft.com/office/officeart/2005/8/layout/vList5"/>
    <dgm:cxn modelId="{2CF50C4C-43C7-4F82-AD2F-B0C83FB80FEB}" srcId="{8D362C73-CC2D-452D-9BE5-2CE22FF6F9A7}" destId="{6B4E9566-6839-40C3-933F-29FB8022186E}" srcOrd="6" destOrd="0" parTransId="{627D66C2-1202-4B67-BFE0-B7D6D19F82B1}" sibTransId="{9D590EE6-8EDB-4E55-B146-BF2959C04D19}"/>
    <dgm:cxn modelId="{4FFA928A-B7E1-433E-9F88-9D3F92CFED15}" type="presOf" srcId="{3543A45B-D49C-4BCB-BAE4-E6143F5EE445}" destId="{3C0C5E1F-A88C-4B9B-8B57-41FBEEC28564}" srcOrd="0" destOrd="0" presId="urn:microsoft.com/office/officeart/2005/8/layout/vList5"/>
    <dgm:cxn modelId="{791166A4-557B-4494-A81B-409FF0CF760E}" srcId="{6B4E9566-6839-40C3-933F-29FB8022186E}" destId="{12405EF0-01DD-4001-87F3-0144128E3EFC}" srcOrd="0" destOrd="0" parTransId="{17FDEBB3-EA47-40DA-951F-9D99E6D99EA0}" sibTransId="{C42DF20D-A5A3-4DEE-85BF-8D608B3A8F72}"/>
    <dgm:cxn modelId="{911A2E89-FF09-4A99-8A11-263E79FF9157}" type="presOf" srcId="{53481A14-F316-4CD9-BDA8-6A0E017C94A6}" destId="{C8C4FD87-EB61-4384-98FD-A70E0D5AF8BA}" srcOrd="0" destOrd="0" presId="urn:microsoft.com/office/officeart/2005/8/layout/vList5"/>
    <dgm:cxn modelId="{A3D6158E-DF70-43AC-8820-85681A7C53DA}" srcId="{8D362C73-CC2D-452D-9BE5-2CE22FF6F9A7}" destId="{F9B61EC2-EEBE-4524-AC9D-15AF47E6F2A9}" srcOrd="1" destOrd="0" parTransId="{4369B95C-A7F7-485F-9475-931A1F817F36}" sibTransId="{73BC9766-44A9-4661-BC3A-83D6A9AF6130}"/>
    <dgm:cxn modelId="{33FB10FE-2B28-4B66-85C8-878C39D67754}" type="presOf" srcId="{FA3FE56C-5D4F-4317-94DE-F9DD7691F1F5}" destId="{347656E4-9458-4495-8B94-9A08594382D2}" srcOrd="0" destOrd="0" presId="urn:microsoft.com/office/officeart/2005/8/layout/vList5"/>
    <dgm:cxn modelId="{3A5ED9CC-0A89-4A97-850A-CCC13FFC01F0}" type="presOf" srcId="{D59D159D-D677-4387-B1E0-AF761C44C9AC}" destId="{A8C9DD6E-07A2-41F2-8038-72FBE56315E3}" srcOrd="0" destOrd="0" presId="urn:microsoft.com/office/officeart/2005/8/layout/vList5"/>
    <dgm:cxn modelId="{9BB63AB8-3EC2-488A-9A59-BD53C3851379}" type="presOf" srcId="{F9B61EC2-EEBE-4524-AC9D-15AF47E6F2A9}" destId="{1D15BC99-A74B-4410-8FDF-E7AC0DD58218}" srcOrd="0" destOrd="0" presId="urn:microsoft.com/office/officeart/2005/8/layout/vList5"/>
    <dgm:cxn modelId="{AABE26A2-6008-4EE2-A6B8-16B25A4721C4}" type="presOf" srcId="{BA74BE41-8091-4F9A-8230-04A5DEA47E3E}" destId="{3FC3B334-E5CE-41C0-99AD-5539FE2E0F36}" srcOrd="0" destOrd="0" presId="urn:microsoft.com/office/officeart/2005/8/layout/vList5"/>
    <dgm:cxn modelId="{9E7A4F97-26C5-42B3-9646-886929839A5E}" srcId="{77F94AEB-A65E-44B1-9A48-3835FE51A63B}" destId="{9728D70A-5573-4DE9-ACCA-A836399C444D}" srcOrd="0" destOrd="0" parTransId="{0E16F97A-7025-4BB6-986B-697E7BD42C73}" sibTransId="{54400AD2-8C7B-48B9-BED4-122DE3CF688C}"/>
    <dgm:cxn modelId="{226C54F0-069C-4804-848A-54AE77EC0741}" srcId="{8D362C73-CC2D-452D-9BE5-2CE22FF6F9A7}" destId="{FDEAC280-7B1F-4453-ACD7-27472C1086C6}" srcOrd="2" destOrd="0" parTransId="{D09EA39A-7310-4903-A4E6-C737B0CBE738}" sibTransId="{F4D9693F-CAD0-4EA8-8A41-F8635386BEBA}"/>
    <dgm:cxn modelId="{48CB9711-6876-41CD-BE35-553D070AE967}" srcId="{8D362C73-CC2D-452D-9BE5-2CE22FF6F9A7}" destId="{3543A45B-D49C-4BCB-BAE4-E6143F5EE445}" srcOrd="5" destOrd="0" parTransId="{6D06D6BA-A76D-4942-854A-ACD47D9863EA}" sibTransId="{86B49AC8-3832-4C08-A657-FD766689FD9E}"/>
    <dgm:cxn modelId="{509C9536-12AA-46D6-B878-192563632FD6}" type="presOf" srcId="{12405EF0-01DD-4001-87F3-0144128E3EFC}" destId="{A87C2E04-8C58-40AB-A9C0-BA90F9617BF7}" srcOrd="0" destOrd="0" presId="urn:microsoft.com/office/officeart/2005/8/layout/vList5"/>
    <dgm:cxn modelId="{D3D3C8CB-70DC-4A5E-8C86-D166F7326D69}" type="presOf" srcId="{464C1989-7E8E-4C3D-B08E-5D44DFE1608A}" destId="{37A2A67D-3B14-4758-A4F3-2607E4521AC1}" srcOrd="0" destOrd="0" presId="urn:microsoft.com/office/officeart/2005/8/layout/vList5"/>
    <dgm:cxn modelId="{9EAD9EB0-EA65-4CC8-9868-50084D4FB27E}" srcId="{18A8A511-B438-476E-8BA7-F8BB4551BA13}" destId="{D59D159D-D677-4387-B1E0-AF761C44C9AC}" srcOrd="0" destOrd="0" parTransId="{39DD202A-2636-4B24-B10C-2CA1E819C93F}" sibTransId="{FC811A2C-C3FA-40FD-82B4-5F7375F63731}"/>
    <dgm:cxn modelId="{3AB48D72-DC2C-4D8A-A33C-4BA75886550E}" srcId="{A46DE39D-488F-4F7C-8F9C-76D26A88A04D}" destId="{BA74BE41-8091-4F9A-8230-04A5DEA47E3E}" srcOrd="0" destOrd="0" parTransId="{390356D4-DCA1-4B72-87C3-AC7ABBBAC823}" sibTransId="{9A6D9BCE-41D9-47AE-86D6-481491774939}"/>
    <dgm:cxn modelId="{6B948619-848D-484D-B43C-8B24844882A9}" type="presOf" srcId="{77F94AEB-A65E-44B1-9A48-3835FE51A63B}" destId="{0DBEF25B-7960-4710-BC86-50D1152B50C1}" srcOrd="0" destOrd="0" presId="urn:microsoft.com/office/officeart/2005/8/layout/vList5"/>
    <dgm:cxn modelId="{12C3928B-F72B-4C0B-ABA7-09D1D9BA2546}" type="presOf" srcId="{A46DE39D-488F-4F7C-8F9C-76D26A88A04D}" destId="{A4DBCFD1-328C-4A83-9244-8316769D21A9}" srcOrd="0" destOrd="0" presId="urn:microsoft.com/office/officeart/2005/8/layout/vList5"/>
    <dgm:cxn modelId="{A69ED57E-59BF-41A5-9990-F67BD066B9C8}" type="presOf" srcId="{0FCC6DC8-6067-4267-9CB1-6608D1FE5156}" destId="{B7BCAE94-053A-4C33-918C-61A22A8B24DF}" srcOrd="0" destOrd="0" presId="urn:microsoft.com/office/officeart/2005/8/layout/vList5"/>
    <dgm:cxn modelId="{1D6BF196-8AD6-4933-955A-DB2FB159BB38}" type="presOf" srcId="{843BDF75-82E2-4C73-95A2-DA142074ACCA}" destId="{4AD6DF87-240D-4ED1-8C4E-BDA21CD23888}" srcOrd="0" destOrd="0" presId="urn:microsoft.com/office/officeart/2005/8/layout/vList5"/>
    <dgm:cxn modelId="{F6ECF136-40A0-48E0-8E84-BE43C957A98F}" srcId="{6B4E9566-6839-40C3-933F-29FB8022186E}" destId="{044512E0-0452-470E-8F59-B3BD9676B00E}" srcOrd="1" destOrd="0" parTransId="{67621318-FB46-423C-9ED0-7BADD97FEBC1}" sibTransId="{4393BFDB-A930-4F4F-8104-785E5B08EEA1}"/>
    <dgm:cxn modelId="{9F1E38BF-7C2F-43D8-917E-5A753348366A}" type="presParOf" srcId="{342F7AC7-82E5-4AF0-A242-F3408D111677}" destId="{883FE99D-AA99-43C7-972B-A0C70594488D}" srcOrd="0" destOrd="0" presId="urn:microsoft.com/office/officeart/2005/8/layout/vList5"/>
    <dgm:cxn modelId="{F4283D75-1C5E-49E4-9474-7F1CE889B70E}" type="presParOf" srcId="{883FE99D-AA99-43C7-972B-A0C70594488D}" destId="{37A2A67D-3B14-4758-A4F3-2607E4521AC1}" srcOrd="0" destOrd="0" presId="urn:microsoft.com/office/officeart/2005/8/layout/vList5"/>
    <dgm:cxn modelId="{2F2EB8D1-EE86-41D1-8203-DF337F00ED3B}" type="presParOf" srcId="{342F7AC7-82E5-4AF0-A242-F3408D111677}" destId="{672A6C4F-A97D-4D49-BE43-927592EC3660}" srcOrd="1" destOrd="0" presId="urn:microsoft.com/office/officeart/2005/8/layout/vList5"/>
    <dgm:cxn modelId="{C770D22F-D874-417C-AD01-3A882A6B12D2}" type="presParOf" srcId="{342F7AC7-82E5-4AF0-A242-F3408D111677}" destId="{92F9290D-5163-4675-A342-E08EA53BB2F5}" srcOrd="2" destOrd="0" presId="urn:microsoft.com/office/officeart/2005/8/layout/vList5"/>
    <dgm:cxn modelId="{2820F1D2-DA02-4ADF-893D-BB198ABA6B50}" type="presParOf" srcId="{92F9290D-5163-4675-A342-E08EA53BB2F5}" destId="{1D15BC99-A74B-4410-8FDF-E7AC0DD58218}" srcOrd="0" destOrd="0" presId="urn:microsoft.com/office/officeart/2005/8/layout/vList5"/>
    <dgm:cxn modelId="{1AD00555-8ABA-498E-A79E-A2195EADE999}" type="presParOf" srcId="{92F9290D-5163-4675-A342-E08EA53BB2F5}" destId="{B5419D3A-EA89-41A5-8BCE-68B853DBA668}" srcOrd="1" destOrd="0" presId="urn:microsoft.com/office/officeart/2005/8/layout/vList5"/>
    <dgm:cxn modelId="{D052CBF1-6DE4-468D-86D2-D9C194E4549E}" type="presParOf" srcId="{342F7AC7-82E5-4AF0-A242-F3408D111677}" destId="{750B8C81-D556-48AB-9069-43CA803B483A}" srcOrd="3" destOrd="0" presId="urn:microsoft.com/office/officeart/2005/8/layout/vList5"/>
    <dgm:cxn modelId="{36DB9D65-A873-43AC-88A3-0306A5DE6A85}" type="presParOf" srcId="{342F7AC7-82E5-4AF0-A242-F3408D111677}" destId="{E96FE1C5-A477-4CFF-9814-E4A6156FC809}" srcOrd="4" destOrd="0" presId="urn:microsoft.com/office/officeart/2005/8/layout/vList5"/>
    <dgm:cxn modelId="{420F673A-8597-4BD3-A8B5-22811F31ABBE}" type="presParOf" srcId="{E96FE1C5-A477-4CFF-9814-E4A6156FC809}" destId="{67FEBBC0-EE1D-4DA9-ADCD-B04D2D5DD681}" srcOrd="0" destOrd="0" presId="urn:microsoft.com/office/officeart/2005/8/layout/vList5"/>
    <dgm:cxn modelId="{611C8023-3216-4EFC-AD47-B4489BF946D8}" type="presParOf" srcId="{E96FE1C5-A477-4CFF-9814-E4A6156FC809}" destId="{C8C4FD87-EB61-4384-98FD-A70E0D5AF8BA}" srcOrd="1" destOrd="0" presId="urn:microsoft.com/office/officeart/2005/8/layout/vList5"/>
    <dgm:cxn modelId="{1713CB1D-8044-4245-A104-DE0191D46A73}" type="presParOf" srcId="{342F7AC7-82E5-4AF0-A242-F3408D111677}" destId="{D178E1DD-5B27-4C48-BE1A-74BD2D3D53A4}" srcOrd="5" destOrd="0" presId="urn:microsoft.com/office/officeart/2005/8/layout/vList5"/>
    <dgm:cxn modelId="{845EECB0-6F4E-4B5E-996E-53E160D2C1CD}" type="presParOf" srcId="{342F7AC7-82E5-4AF0-A242-F3408D111677}" destId="{1B65CFFA-DD52-49B2-A123-92F2BC9EB319}" srcOrd="6" destOrd="0" presId="urn:microsoft.com/office/officeart/2005/8/layout/vList5"/>
    <dgm:cxn modelId="{9CE8DBD1-9840-4CF3-87BA-E754E0039B22}" type="presParOf" srcId="{1B65CFFA-DD52-49B2-A123-92F2BC9EB319}" destId="{B7BCAE94-053A-4C33-918C-61A22A8B24DF}" srcOrd="0" destOrd="0" presId="urn:microsoft.com/office/officeart/2005/8/layout/vList5"/>
    <dgm:cxn modelId="{2C95ACBE-EE90-4330-98D1-E1151268219B}" type="presParOf" srcId="{1B65CFFA-DD52-49B2-A123-92F2BC9EB319}" destId="{4AD6DF87-240D-4ED1-8C4E-BDA21CD23888}" srcOrd="1" destOrd="0" presId="urn:microsoft.com/office/officeart/2005/8/layout/vList5"/>
    <dgm:cxn modelId="{24751E57-7032-4511-B316-1C465030D081}" type="presParOf" srcId="{342F7AC7-82E5-4AF0-A242-F3408D111677}" destId="{9D97C764-04B8-406C-9C2F-58B9BF51C496}" srcOrd="7" destOrd="0" presId="urn:microsoft.com/office/officeart/2005/8/layout/vList5"/>
    <dgm:cxn modelId="{4464A611-31E1-414D-AAA9-09DF3CBE13BF}" type="presParOf" srcId="{342F7AC7-82E5-4AF0-A242-F3408D111677}" destId="{3DFD2F31-ABF6-42A6-B3DF-67A36A561699}" srcOrd="8" destOrd="0" presId="urn:microsoft.com/office/officeart/2005/8/layout/vList5"/>
    <dgm:cxn modelId="{ACD8119B-34EB-42B4-93FB-89511E234184}" type="presParOf" srcId="{3DFD2F31-ABF6-42A6-B3DF-67A36A561699}" destId="{A70B31FC-0AE8-47DD-98F7-E649D10E79E4}" srcOrd="0" destOrd="0" presId="urn:microsoft.com/office/officeart/2005/8/layout/vList5"/>
    <dgm:cxn modelId="{3F6863AF-6326-4125-A3F8-57D759B36681}" type="presParOf" srcId="{3DFD2F31-ABF6-42A6-B3DF-67A36A561699}" destId="{A8C9DD6E-07A2-41F2-8038-72FBE56315E3}" srcOrd="1" destOrd="0" presId="urn:microsoft.com/office/officeart/2005/8/layout/vList5"/>
    <dgm:cxn modelId="{09AEEACD-ABE1-462B-953A-1CD2C0D7F0D9}" type="presParOf" srcId="{342F7AC7-82E5-4AF0-A242-F3408D111677}" destId="{64DA8F76-6015-4503-B137-898AAF2FE2E7}" srcOrd="9" destOrd="0" presId="urn:microsoft.com/office/officeart/2005/8/layout/vList5"/>
    <dgm:cxn modelId="{2061F1B7-AF63-42D2-A921-B50857C3BB9A}" type="presParOf" srcId="{342F7AC7-82E5-4AF0-A242-F3408D111677}" destId="{EC58ECD7-77FD-4E91-8BB4-FD42834B73CC}" srcOrd="10" destOrd="0" presId="urn:microsoft.com/office/officeart/2005/8/layout/vList5"/>
    <dgm:cxn modelId="{F6574EDD-A754-4086-95A1-EFB11E03B796}" type="presParOf" srcId="{EC58ECD7-77FD-4E91-8BB4-FD42834B73CC}" destId="{3C0C5E1F-A88C-4B9B-8B57-41FBEEC28564}" srcOrd="0" destOrd="0" presId="urn:microsoft.com/office/officeart/2005/8/layout/vList5"/>
    <dgm:cxn modelId="{42999F80-CEB3-40C0-914D-4037168DDA3B}" type="presParOf" srcId="{EC58ECD7-77FD-4E91-8BB4-FD42834B73CC}" destId="{347656E4-9458-4495-8B94-9A08594382D2}" srcOrd="1" destOrd="0" presId="urn:microsoft.com/office/officeart/2005/8/layout/vList5"/>
    <dgm:cxn modelId="{7651B177-7E34-4228-84EC-856877802C46}" type="presParOf" srcId="{342F7AC7-82E5-4AF0-A242-F3408D111677}" destId="{05B1DC94-B79F-466A-B82B-5665C030E53E}" srcOrd="11" destOrd="0" presId="urn:microsoft.com/office/officeart/2005/8/layout/vList5"/>
    <dgm:cxn modelId="{A14A9F1B-553B-4515-8B2D-7A45F42E3970}" type="presParOf" srcId="{342F7AC7-82E5-4AF0-A242-F3408D111677}" destId="{8EE0877A-D62B-4AEC-833B-3576E1AE664A}" srcOrd="12" destOrd="0" presId="urn:microsoft.com/office/officeart/2005/8/layout/vList5"/>
    <dgm:cxn modelId="{639B1ABB-B362-4A68-8CB9-619F5CEF9D7C}" type="presParOf" srcId="{8EE0877A-D62B-4AEC-833B-3576E1AE664A}" destId="{CA2D898E-EB78-4433-B110-03E5FA136312}" srcOrd="0" destOrd="0" presId="urn:microsoft.com/office/officeart/2005/8/layout/vList5"/>
    <dgm:cxn modelId="{5C11FFE3-63AD-41FF-ADD3-E7C82F52DB85}" type="presParOf" srcId="{8EE0877A-D62B-4AEC-833B-3576E1AE664A}" destId="{A87C2E04-8C58-40AB-A9C0-BA90F9617BF7}" srcOrd="1" destOrd="0" presId="urn:microsoft.com/office/officeart/2005/8/layout/vList5"/>
    <dgm:cxn modelId="{D22B3E50-A56C-44E5-A740-946E3FE37E8C}" type="presParOf" srcId="{342F7AC7-82E5-4AF0-A242-F3408D111677}" destId="{8518E9CE-073B-4E2F-A759-F694677BAC28}" srcOrd="13" destOrd="0" presId="urn:microsoft.com/office/officeart/2005/8/layout/vList5"/>
    <dgm:cxn modelId="{24A29038-75FD-465F-932D-B3BE80CB5319}" type="presParOf" srcId="{342F7AC7-82E5-4AF0-A242-F3408D111677}" destId="{B9C7BFCF-BE4A-4F5B-9856-3F09F062D07F}" srcOrd="14" destOrd="0" presId="urn:microsoft.com/office/officeart/2005/8/layout/vList5"/>
    <dgm:cxn modelId="{ADC055EA-F89F-4D66-AE11-9CBD9D606400}" type="presParOf" srcId="{B9C7BFCF-BE4A-4F5B-9856-3F09F062D07F}" destId="{0DBEF25B-7960-4710-BC86-50D1152B50C1}" srcOrd="0" destOrd="0" presId="urn:microsoft.com/office/officeart/2005/8/layout/vList5"/>
    <dgm:cxn modelId="{3EBFF969-782A-45F8-8100-0A423A14F7D3}" type="presParOf" srcId="{B9C7BFCF-BE4A-4F5B-9856-3F09F062D07F}" destId="{51A25D7D-A96C-4956-901C-74E131458BA9}" srcOrd="1" destOrd="0" presId="urn:microsoft.com/office/officeart/2005/8/layout/vList5"/>
    <dgm:cxn modelId="{2BA39B4C-9AAF-4FDD-9B8A-B59CE3C4E46C}" type="presParOf" srcId="{342F7AC7-82E5-4AF0-A242-F3408D111677}" destId="{CD6C30F4-3217-45A8-B4F2-3EAB92A9D47F}" srcOrd="15" destOrd="0" presId="urn:microsoft.com/office/officeart/2005/8/layout/vList5"/>
    <dgm:cxn modelId="{C130130F-BA4F-4CC9-8F67-52E8A1440584}" type="presParOf" srcId="{342F7AC7-82E5-4AF0-A242-F3408D111677}" destId="{FAA3DCFA-DB84-42A6-AC70-4CD00C8DE70B}" srcOrd="16" destOrd="0" presId="urn:microsoft.com/office/officeart/2005/8/layout/vList5"/>
    <dgm:cxn modelId="{9AD401BD-2EA9-4F43-BED5-68D29798F66A}" type="presParOf" srcId="{FAA3DCFA-DB84-42A6-AC70-4CD00C8DE70B}" destId="{A4DBCFD1-328C-4A83-9244-8316769D21A9}" srcOrd="0" destOrd="0" presId="urn:microsoft.com/office/officeart/2005/8/layout/vList5"/>
    <dgm:cxn modelId="{57BD317F-D0ED-4A61-9B4A-03E7E6751CC8}" type="presParOf" srcId="{FAA3DCFA-DB84-42A6-AC70-4CD00C8DE70B}" destId="{3FC3B334-E5CE-41C0-99AD-5539FE2E0F3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E275AF0-C9AE-45C3-952A-EDC7C167D664}" type="doc">
      <dgm:prSet loTypeId="urn:microsoft.com/office/officeart/2005/8/layout/vList2" loCatId="list" qsTypeId="urn:microsoft.com/office/officeart/2005/8/quickstyle/simple5" qsCatId="simple" csTypeId="urn:microsoft.com/office/officeart/2005/8/colors/accent1_3" csCatId="accent1" phldr="1"/>
      <dgm:spPr/>
      <dgm:t>
        <a:bodyPr/>
        <a:lstStyle/>
        <a:p>
          <a:endParaRPr lang="it-IT"/>
        </a:p>
      </dgm:t>
    </dgm:pt>
    <dgm:pt modelId="{D82DD218-04F4-4547-8C19-C183BD9C110E}">
      <dgm:prSet phldrT="[Testo]"/>
      <dgm:spPr/>
      <dgm:t>
        <a:bodyPr/>
        <a:lstStyle/>
        <a:p>
          <a:r>
            <a:rPr lang="it-IT" dirty="0" smtClean="0"/>
            <a:t>Spider - </a:t>
          </a:r>
          <a:r>
            <a:rPr lang="it-IT" dirty="0" err="1" smtClean="0"/>
            <a:t>Crawler</a:t>
          </a:r>
          <a:endParaRPr lang="it-IT" dirty="0"/>
        </a:p>
      </dgm:t>
    </dgm:pt>
    <dgm:pt modelId="{D3D180B0-45D2-44C0-B35D-06A93699D112}" type="parTrans" cxnId="{17F8CA51-DBD0-470E-818A-1C5F89305F85}">
      <dgm:prSet/>
      <dgm:spPr/>
      <dgm:t>
        <a:bodyPr/>
        <a:lstStyle/>
        <a:p>
          <a:endParaRPr lang="it-IT"/>
        </a:p>
      </dgm:t>
    </dgm:pt>
    <dgm:pt modelId="{B471925C-C409-4341-9DEE-D945E1BA199E}" type="sibTrans" cxnId="{17F8CA51-DBD0-470E-818A-1C5F89305F85}">
      <dgm:prSet/>
      <dgm:spPr/>
      <dgm:t>
        <a:bodyPr/>
        <a:lstStyle/>
        <a:p>
          <a:endParaRPr lang="it-IT"/>
        </a:p>
      </dgm:t>
    </dgm:pt>
    <dgm:pt modelId="{E2352727-EC8F-443E-A951-35A2F2D8DB16}">
      <dgm:prSet phldrT="[Testo]"/>
      <dgm:spPr/>
      <dgm:t>
        <a:bodyPr/>
        <a:lstStyle/>
        <a:p>
          <a:r>
            <a:rPr lang="it-IT" b="0" i="0" dirty="0" err="1" smtClean="0"/>
            <a:t>Win</a:t>
          </a:r>
          <a:r>
            <a:rPr lang="it-IT" b="0" i="0" dirty="0" smtClean="0"/>
            <a:t> web </a:t>
          </a:r>
          <a:r>
            <a:rPr lang="it-IT" b="0" i="0" dirty="0" err="1" smtClean="0"/>
            <a:t>crawler</a:t>
          </a:r>
          <a:endParaRPr lang="it-IT" dirty="0"/>
        </a:p>
      </dgm:t>
    </dgm:pt>
    <dgm:pt modelId="{B692EDAB-AD0F-4BBA-A0C8-08481806ECB1}" type="parTrans" cxnId="{B7AD46E7-9785-4294-94A8-37C53D80AF5D}">
      <dgm:prSet/>
      <dgm:spPr/>
      <dgm:t>
        <a:bodyPr/>
        <a:lstStyle/>
        <a:p>
          <a:endParaRPr lang="it-IT"/>
        </a:p>
      </dgm:t>
    </dgm:pt>
    <dgm:pt modelId="{7866FB82-FBC1-45C1-B07D-A01BAF860A85}" type="sibTrans" cxnId="{B7AD46E7-9785-4294-94A8-37C53D80AF5D}">
      <dgm:prSet/>
      <dgm:spPr/>
      <dgm:t>
        <a:bodyPr/>
        <a:lstStyle/>
        <a:p>
          <a:endParaRPr lang="it-IT"/>
        </a:p>
      </dgm:t>
    </dgm:pt>
    <dgm:pt modelId="{EE94189E-D6C1-41B5-9641-D1359CAD0A97}">
      <dgm:prSet phldrT="[Testo]"/>
      <dgm:spPr/>
      <dgm:t>
        <a:bodyPr/>
        <a:lstStyle/>
        <a:p>
          <a:r>
            <a:rPr lang="it-IT" dirty="0" smtClean="0"/>
            <a:t>Aggregatori </a:t>
          </a:r>
          <a:r>
            <a:rPr lang="it-IT" dirty="0" err="1" smtClean="0"/>
            <a:t>Feed</a:t>
          </a:r>
          <a:endParaRPr lang="it-IT" dirty="0"/>
        </a:p>
      </dgm:t>
    </dgm:pt>
    <dgm:pt modelId="{63E32A30-60BF-409E-9038-5E1779D69B51}" type="parTrans" cxnId="{DE172097-E771-4749-99A0-8115E16C6DC9}">
      <dgm:prSet/>
      <dgm:spPr/>
      <dgm:t>
        <a:bodyPr/>
        <a:lstStyle/>
        <a:p>
          <a:endParaRPr lang="it-IT"/>
        </a:p>
      </dgm:t>
    </dgm:pt>
    <dgm:pt modelId="{3FABF65F-AE0C-4947-9A42-D61AFEFF8F9D}" type="sibTrans" cxnId="{DE172097-E771-4749-99A0-8115E16C6DC9}">
      <dgm:prSet/>
      <dgm:spPr/>
      <dgm:t>
        <a:bodyPr/>
        <a:lstStyle/>
        <a:p>
          <a:endParaRPr lang="it-IT"/>
        </a:p>
      </dgm:t>
    </dgm:pt>
    <dgm:pt modelId="{354FBEB5-EBF9-47A7-92C9-C8738E1D1948}">
      <dgm:prSet phldrT="[Testo]"/>
      <dgm:spPr/>
      <dgm:t>
        <a:bodyPr/>
        <a:lstStyle/>
        <a:p>
          <a:r>
            <a:rPr lang="it-IT" dirty="0" smtClean="0"/>
            <a:t>Google </a:t>
          </a:r>
          <a:r>
            <a:rPr lang="it-IT" dirty="0" err="1" smtClean="0"/>
            <a:t>reader</a:t>
          </a:r>
          <a:endParaRPr lang="it-IT" dirty="0"/>
        </a:p>
      </dgm:t>
    </dgm:pt>
    <dgm:pt modelId="{A9B89B27-7526-4FE3-B292-C902408C65A8}" type="parTrans" cxnId="{89CB1C21-8A1C-4C93-9B77-CD4407ED2B8F}">
      <dgm:prSet/>
      <dgm:spPr/>
      <dgm:t>
        <a:bodyPr/>
        <a:lstStyle/>
        <a:p>
          <a:endParaRPr lang="it-IT"/>
        </a:p>
      </dgm:t>
    </dgm:pt>
    <dgm:pt modelId="{993DCBD6-91EE-47A2-B45D-E6DAF0123582}" type="sibTrans" cxnId="{89CB1C21-8A1C-4C93-9B77-CD4407ED2B8F}">
      <dgm:prSet/>
      <dgm:spPr/>
      <dgm:t>
        <a:bodyPr/>
        <a:lstStyle/>
        <a:p>
          <a:endParaRPr lang="it-IT"/>
        </a:p>
      </dgm:t>
    </dgm:pt>
    <dgm:pt modelId="{93EF6BDD-ED46-4DCE-B8B5-9918D8D890E1}">
      <dgm:prSet phldrT="[Testo]"/>
      <dgm:spPr/>
      <dgm:t>
        <a:bodyPr/>
        <a:lstStyle/>
        <a:p>
          <a:r>
            <a:rPr lang="it-IT" b="0" i="0" dirty="0" err="1" smtClean="0"/>
            <a:t>VisualWebSpider</a:t>
          </a:r>
          <a:endParaRPr lang="it-IT" dirty="0"/>
        </a:p>
      </dgm:t>
    </dgm:pt>
    <dgm:pt modelId="{2E90A333-5996-450D-A88F-B3D4C9B69A86}" type="parTrans" cxnId="{AC8BC304-A31C-4EB8-8087-390C2FBCD1EA}">
      <dgm:prSet/>
      <dgm:spPr/>
      <dgm:t>
        <a:bodyPr/>
        <a:lstStyle/>
        <a:p>
          <a:endParaRPr lang="it-IT"/>
        </a:p>
      </dgm:t>
    </dgm:pt>
    <dgm:pt modelId="{19FCCBB2-0E33-4956-BAE4-01D08A087210}" type="sibTrans" cxnId="{AC8BC304-A31C-4EB8-8087-390C2FBCD1EA}">
      <dgm:prSet/>
      <dgm:spPr/>
      <dgm:t>
        <a:bodyPr/>
        <a:lstStyle/>
        <a:p>
          <a:endParaRPr lang="it-IT"/>
        </a:p>
      </dgm:t>
    </dgm:pt>
    <dgm:pt modelId="{EEAABB21-843D-4052-9CB6-4FD78B3E297F}">
      <dgm:prSet phldrT="[Testo]"/>
      <dgm:spPr/>
      <dgm:t>
        <a:bodyPr/>
        <a:lstStyle/>
        <a:p>
          <a:r>
            <a:rPr lang="it-IT" dirty="0" err="1" smtClean="0"/>
            <a:t>Bloglines</a:t>
          </a:r>
          <a:endParaRPr lang="it-IT" dirty="0"/>
        </a:p>
      </dgm:t>
    </dgm:pt>
    <dgm:pt modelId="{8C4FEBAB-CD4A-42E4-AF6F-D666D13967B4}" type="parTrans" cxnId="{E0CE1F4A-733C-4D7C-9268-16099B6D210A}">
      <dgm:prSet/>
      <dgm:spPr/>
      <dgm:t>
        <a:bodyPr/>
        <a:lstStyle/>
        <a:p>
          <a:endParaRPr lang="it-IT"/>
        </a:p>
      </dgm:t>
    </dgm:pt>
    <dgm:pt modelId="{E7F4F023-70C6-46D6-9AF7-36BE0631DB89}" type="sibTrans" cxnId="{E0CE1F4A-733C-4D7C-9268-16099B6D210A}">
      <dgm:prSet/>
      <dgm:spPr/>
      <dgm:t>
        <a:bodyPr/>
        <a:lstStyle/>
        <a:p>
          <a:endParaRPr lang="it-IT"/>
        </a:p>
      </dgm:t>
    </dgm:pt>
    <dgm:pt modelId="{D0FD89C4-4B4E-4F82-BE3B-D411EA8B8558}">
      <dgm:prSet phldrT="[Testo]"/>
      <dgm:spPr/>
      <dgm:t>
        <a:bodyPr/>
        <a:lstStyle/>
        <a:p>
          <a:r>
            <a:rPr lang="it-IT" dirty="0" err="1" smtClean="0"/>
            <a:t>Netvibes</a:t>
          </a:r>
          <a:endParaRPr lang="it-IT" dirty="0"/>
        </a:p>
      </dgm:t>
    </dgm:pt>
    <dgm:pt modelId="{BC1BE595-D303-4AB7-8E94-A9E93A882029}" type="parTrans" cxnId="{BC82B211-7732-4EE6-82D7-D4E9A2FC940B}">
      <dgm:prSet/>
      <dgm:spPr/>
      <dgm:t>
        <a:bodyPr/>
        <a:lstStyle/>
        <a:p>
          <a:endParaRPr lang="it-IT"/>
        </a:p>
      </dgm:t>
    </dgm:pt>
    <dgm:pt modelId="{FC8668CE-01AE-44D7-8E09-A6410FF5C073}" type="sibTrans" cxnId="{BC82B211-7732-4EE6-82D7-D4E9A2FC940B}">
      <dgm:prSet/>
      <dgm:spPr/>
      <dgm:t>
        <a:bodyPr/>
        <a:lstStyle/>
        <a:p>
          <a:endParaRPr lang="it-IT"/>
        </a:p>
      </dgm:t>
    </dgm:pt>
    <dgm:pt modelId="{940F26CB-55B2-4B75-9D1F-64AFA31B3E9B}">
      <dgm:prSet/>
      <dgm:spPr/>
      <dgm:t>
        <a:bodyPr/>
        <a:lstStyle/>
        <a:p>
          <a:r>
            <a:rPr lang="it-IT" dirty="0" err="1" smtClean="0"/>
            <a:t>Alert</a:t>
          </a:r>
          <a:endParaRPr lang="it-IT" dirty="0"/>
        </a:p>
      </dgm:t>
    </dgm:pt>
    <dgm:pt modelId="{F5389650-5016-4E5F-9AA1-3ECE2C850C19}" type="parTrans" cxnId="{7E3BE80F-B9C2-4006-8922-0B2911AFC72F}">
      <dgm:prSet/>
      <dgm:spPr/>
      <dgm:t>
        <a:bodyPr/>
        <a:lstStyle/>
        <a:p>
          <a:endParaRPr lang="it-IT"/>
        </a:p>
      </dgm:t>
    </dgm:pt>
    <dgm:pt modelId="{6484EF36-37B9-4E5C-B40D-D2A9F3197B1A}" type="sibTrans" cxnId="{7E3BE80F-B9C2-4006-8922-0B2911AFC72F}">
      <dgm:prSet/>
      <dgm:spPr/>
      <dgm:t>
        <a:bodyPr/>
        <a:lstStyle/>
        <a:p>
          <a:endParaRPr lang="it-IT"/>
        </a:p>
      </dgm:t>
    </dgm:pt>
    <dgm:pt modelId="{BBA863F0-A062-4BBF-BDBC-281B988EE9B8}">
      <dgm:prSet/>
      <dgm:spPr/>
      <dgm:t>
        <a:bodyPr/>
        <a:lstStyle/>
        <a:p>
          <a:r>
            <a:rPr lang="it-IT" dirty="0" smtClean="0"/>
            <a:t>Google </a:t>
          </a:r>
          <a:r>
            <a:rPr lang="it-IT" dirty="0" err="1" smtClean="0"/>
            <a:t>alert</a:t>
          </a:r>
          <a:endParaRPr lang="it-IT" dirty="0"/>
        </a:p>
      </dgm:t>
    </dgm:pt>
    <dgm:pt modelId="{5C2FD5EF-F50B-4186-B937-514755FC0029}" type="parTrans" cxnId="{979B4D7D-3FAD-420D-9EF8-4AF5F0738683}">
      <dgm:prSet/>
      <dgm:spPr/>
      <dgm:t>
        <a:bodyPr/>
        <a:lstStyle/>
        <a:p>
          <a:endParaRPr lang="it-IT"/>
        </a:p>
      </dgm:t>
    </dgm:pt>
    <dgm:pt modelId="{70C9E72B-5407-4B0D-9806-562B6D01D416}" type="sibTrans" cxnId="{979B4D7D-3FAD-420D-9EF8-4AF5F0738683}">
      <dgm:prSet/>
      <dgm:spPr/>
      <dgm:t>
        <a:bodyPr/>
        <a:lstStyle/>
        <a:p>
          <a:endParaRPr lang="it-IT"/>
        </a:p>
      </dgm:t>
    </dgm:pt>
    <dgm:pt modelId="{216F20E7-D091-4F22-9495-ECC207421390}">
      <dgm:prSet/>
      <dgm:spPr/>
      <dgm:t>
        <a:bodyPr/>
        <a:lstStyle/>
        <a:p>
          <a:r>
            <a:rPr lang="it-IT" dirty="0" smtClean="0"/>
            <a:t>Forum</a:t>
          </a:r>
          <a:endParaRPr lang="it-IT" dirty="0"/>
        </a:p>
      </dgm:t>
    </dgm:pt>
    <dgm:pt modelId="{57FB2468-6B1C-4BFD-9A8F-EBB092CAD232}" type="parTrans" cxnId="{6E565FB6-D7EB-4C61-AC92-F2676FA1A7E0}">
      <dgm:prSet/>
      <dgm:spPr/>
      <dgm:t>
        <a:bodyPr/>
        <a:lstStyle/>
        <a:p>
          <a:endParaRPr lang="it-IT"/>
        </a:p>
      </dgm:t>
    </dgm:pt>
    <dgm:pt modelId="{A8BF202F-D5FA-4734-94B7-186C0849E2EC}" type="sibTrans" cxnId="{6E565FB6-D7EB-4C61-AC92-F2676FA1A7E0}">
      <dgm:prSet/>
      <dgm:spPr/>
      <dgm:t>
        <a:bodyPr/>
        <a:lstStyle/>
        <a:p>
          <a:endParaRPr lang="it-IT"/>
        </a:p>
      </dgm:t>
    </dgm:pt>
    <dgm:pt modelId="{E4243AF5-B3FC-4282-91B3-B5E0542C4294}">
      <dgm:prSet/>
      <dgm:spPr/>
      <dgm:t>
        <a:bodyPr/>
        <a:lstStyle/>
        <a:p>
          <a:r>
            <a:rPr lang="it-IT" dirty="0" err="1" smtClean="0"/>
            <a:t>Technorati</a:t>
          </a:r>
          <a:r>
            <a:rPr lang="it-IT" dirty="0" smtClean="0"/>
            <a:t> Blog </a:t>
          </a:r>
          <a:r>
            <a:rPr lang="it-IT" dirty="0" err="1" smtClean="0"/>
            <a:t>reactions</a:t>
          </a:r>
          <a:endParaRPr lang="it-IT" dirty="0"/>
        </a:p>
      </dgm:t>
    </dgm:pt>
    <dgm:pt modelId="{320166D3-7E34-4C7F-AC98-99039A44DCBB}" type="parTrans" cxnId="{3A5BBDFB-B211-4281-B0C6-F1D1F43C36D2}">
      <dgm:prSet/>
      <dgm:spPr/>
      <dgm:t>
        <a:bodyPr/>
        <a:lstStyle/>
        <a:p>
          <a:endParaRPr lang="it-IT"/>
        </a:p>
      </dgm:t>
    </dgm:pt>
    <dgm:pt modelId="{40863C56-3092-40F0-97EB-4A433C6B605E}" type="sibTrans" cxnId="{3A5BBDFB-B211-4281-B0C6-F1D1F43C36D2}">
      <dgm:prSet/>
      <dgm:spPr/>
      <dgm:t>
        <a:bodyPr/>
        <a:lstStyle/>
        <a:p>
          <a:endParaRPr lang="it-IT"/>
        </a:p>
      </dgm:t>
    </dgm:pt>
    <dgm:pt modelId="{9FA5AF15-853E-43C6-806C-8CD8AEBBB956}">
      <dgm:prSet/>
      <dgm:spPr/>
      <dgm:t>
        <a:bodyPr/>
        <a:lstStyle/>
        <a:p>
          <a:r>
            <a:rPr lang="it-IT" dirty="0" err="1" smtClean="0"/>
            <a:t>Blogpulse</a:t>
          </a:r>
          <a:r>
            <a:rPr lang="it-IT" dirty="0" smtClean="0"/>
            <a:t> Link </a:t>
          </a:r>
          <a:r>
            <a:rPr lang="it-IT" dirty="0" err="1" smtClean="0"/>
            <a:t>Search</a:t>
          </a:r>
          <a:endParaRPr lang="it-IT" dirty="0"/>
        </a:p>
      </dgm:t>
    </dgm:pt>
    <dgm:pt modelId="{F41936F2-875E-4A0F-A196-C29376E9B12A}" type="parTrans" cxnId="{2191E906-80EB-4D1C-BA93-48D528AE4234}">
      <dgm:prSet/>
      <dgm:spPr/>
      <dgm:t>
        <a:bodyPr/>
        <a:lstStyle/>
        <a:p>
          <a:endParaRPr lang="it-IT"/>
        </a:p>
      </dgm:t>
    </dgm:pt>
    <dgm:pt modelId="{A9B92612-1889-46F5-AC76-8516A10E7ECE}" type="sibTrans" cxnId="{2191E906-80EB-4D1C-BA93-48D528AE4234}">
      <dgm:prSet/>
      <dgm:spPr/>
      <dgm:t>
        <a:bodyPr/>
        <a:lstStyle/>
        <a:p>
          <a:endParaRPr lang="it-IT"/>
        </a:p>
      </dgm:t>
    </dgm:pt>
    <dgm:pt modelId="{BFEE906E-7F9C-4C14-BC69-8A2733754D64}">
      <dgm:prSet phldrT="[Testo]"/>
      <dgm:spPr/>
      <dgm:t>
        <a:bodyPr/>
        <a:lstStyle/>
        <a:p>
          <a:r>
            <a:rPr lang="it-IT" dirty="0" smtClean="0"/>
            <a:t>Social </a:t>
          </a:r>
          <a:r>
            <a:rPr lang="it-IT" dirty="0" err="1" smtClean="0"/>
            <a:t>Mention</a:t>
          </a:r>
          <a:endParaRPr lang="it-IT" dirty="0"/>
        </a:p>
      </dgm:t>
    </dgm:pt>
    <dgm:pt modelId="{4D532718-2E6E-444F-9D24-D89AA55953E3}" type="parTrans" cxnId="{7624635C-C376-49AE-8BE4-4B6F429825BB}">
      <dgm:prSet/>
      <dgm:spPr/>
      <dgm:t>
        <a:bodyPr/>
        <a:lstStyle/>
        <a:p>
          <a:endParaRPr lang="it-IT"/>
        </a:p>
      </dgm:t>
    </dgm:pt>
    <dgm:pt modelId="{0FE1C821-D9FA-42BD-89C1-A4234EEEF395}" type="sibTrans" cxnId="{7624635C-C376-49AE-8BE4-4B6F429825BB}">
      <dgm:prSet/>
      <dgm:spPr/>
      <dgm:t>
        <a:bodyPr/>
        <a:lstStyle/>
        <a:p>
          <a:endParaRPr lang="it-IT"/>
        </a:p>
      </dgm:t>
    </dgm:pt>
    <dgm:pt modelId="{523A7E0D-42FF-427E-BE9B-C408D63CCCC9}">
      <dgm:prSet phldrT="[Testo]"/>
      <dgm:spPr/>
      <dgm:t>
        <a:bodyPr/>
        <a:lstStyle/>
        <a:p>
          <a:r>
            <a:rPr lang="it-IT" dirty="0" err="1" smtClean="0"/>
            <a:t>Blinkx</a:t>
          </a:r>
          <a:endParaRPr lang="it-IT" dirty="0"/>
        </a:p>
      </dgm:t>
    </dgm:pt>
    <dgm:pt modelId="{1C16B7B5-89B5-4AC5-9425-8BDD1E60A746}" type="parTrans" cxnId="{DE489391-8EB8-4981-86AD-D3B333BCE938}">
      <dgm:prSet/>
      <dgm:spPr/>
      <dgm:t>
        <a:bodyPr/>
        <a:lstStyle/>
        <a:p>
          <a:endParaRPr lang="it-IT"/>
        </a:p>
      </dgm:t>
    </dgm:pt>
    <dgm:pt modelId="{4A986949-C7E0-477A-ADEB-CCCDA5151E4F}" type="sibTrans" cxnId="{DE489391-8EB8-4981-86AD-D3B333BCE938}">
      <dgm:prSet/>
      <dgm:spPr/>
      <dgm:t>
        <a:bodyPr/>
        <a:lstStyle/>
        <a:p>
          <a:endParaRPr lang="it-IT"/>
        </a:p>
      </dgm:t>
    </dgm:pt>
    <dgm:pt modelId="{4AAF33CC-5C56-41BD-A669-EFABF7921CF0}">
      <dgm:prSet/>
      <dgm:spPr/>
      <dgm:t>
        <a:bodyPr/>
        <a:lstStyle/>
        <a:p>
          <a:r>
            <a:rPr lang="it-IT" dirty="0" err="1" smtClean="0"/>
            <a:t>BoardTracker</a:t>
          </a:r>
          <a:endParaRPr lang="it-IT" dirty="0"/>
        </a:p>
      </dgm:t>
    </dgm:pt>
    <dgm:pt modelId="{10346876-F88B-4433-A1B5-0BF6263EFC67}" type="parTrans" cxnId="{D523AB7C-4B6C-42FE-B211-C0A4FD4C41ED}">
      <dgm:prSet/>
      <dgm:spPr/>
      <dgm:t>
        <a:bodyPr/>
        <a:lstStyle/>
        <a:p>
          <a:endParaRPr lang="it-IT"/>
        </a:p>
      </dgm:t>
    </dgm:pt>
    <dgm:pt modelId="{9537D66B-0C65-48A8-A860-BD280359BD1A}" type="sibTrans" cxnId="{D523AB7C-4B6C-42FE-B211-C0A4FD4C41ED}">
      <dgm:prSet/>
      <dgm:spPr/>
      <dgm:t>
        <a:bodyPr/>
        <a:lstStyle/>
        <a:p>
          <a:endParaRPr lang="it-IT"/>
        </a:p>
      </dgm:t>
    </dgm:pt>
    <dgm:pt modelId="{D77618B2-1839-47D9-9863-68AA35A00327}">
      <dgm:prSet/>
      <dgm:spPr/>
      <dgm:t>
        <a:bodyPr/>
        <a:lstStyle/>
        <a:p>
          <a:r>
            <a:rPr lang="it-IT" dirty="0" smtClean="0"/>
            <a:t>Blog</a:t>
          </a:r>
          <a:endParaRPr lang="it-IT" dirty="0"/>
        </a:p>
      </dgm:t>
    </dgm:pt>
    <dgm:pt modelId="{319ACECE-E14F-41C5-BA7A-9276B0526F2D}" type="parTrans" cxnId="{05BE7013-C94A-4F48-B883-E1BB57162800}">
      <dgm:prSet/>
      <dgm:spPr/>
      <dgm:t>
        <a:bodyPr/>
        <a:lstStyle/>
        <a:p>
          <a:endParaRPr lang="it-IT"/>
        </a:p>
      </dgm:t>
    </dgm:pt>
    <dgm:pt modelId="{C8601C08-003D-47F4-9CA7-C5DC5A823D79}" type="sibTrans" cxnId="{05BE7013-C94A-4F48-B883-E1BB57162800}">
      <dgm:prSet/>
      <dgm:spPr/>
      <dgm:t>
        <a:bodyPr/>
        <a:lstStyle/>
        <a:p>
          <a:endParaRPr lang="it-IT"/>
        </a:p>
      </dgm:t>
    </dgm:pt>
    <dgm:pt modelId="{1DBBF6E4-AFCC-4F04-BF9A-82806D2022D9}">
      <dgm:prSet/>
      <dgm:spPr/>
      <dgm:t>
        <a:bodyPr/>
        <a:lstStyle/>
        <a:p>
          <a:r>
            <a:rPr lang="it-IT" dirty="0" err="1" smtClean="0"/>
            <a:t>BackType</a:t>
          </a:r>
          <a:endParaRPr lang="it-IT" dirty="0"/>
        </a:p>
      </dgm:t>
    </dgm:pt>
    <dgm:pt modelId="{B34BEC32-2610-469D-9CBC-193CAC39860F}" type="parTrans" cxnId="{2B7A1FE7-DB36-47A2-B72E-711A659AF9AE}">
      <dgm:prSet/>
      <dgm:spPr/>
      <dgm:t>
        <a:bodyPr/>
        <a:lstStyle/>
        <a:p>
          <a:endParaRPr lang="it-IT"/>
        </a:p>
      </dgm:t>
    </dgm:pt>
    <dgm:pt modelId="{952FCA49-4792-4E20-B4BC-EB510E64EDA5}" type="sibTrans" cxnId="{2B7A1FE7-DB36-47A2-B72E-711A659AF9AE}">
      <dgm:prSet/>
      <dgm:spPr/>
      <dgm:t>
        <a:bodyPr/>
        <a:lstStyle/>
        <a:p>
          <a:endParaRPr lang="it-IT"/>
        </a:p>
      </dgm:t>
    </dgm:pt>
    <dgm:pt modelId="{EAE3A037-A104-462A-ABE3-CD4083F57398}">
      <dgm:prSet/>
      <dgm:spPr/>
      <dgm:t>
        <a:bodyPr/>
        <a:lstStyle/>
        <a:p>
          <a:r>
            <a:rPr lang="it-IT" dirty="0" err="1" smtClean="0"/>
            <a:t>Real</a:t>
          </a:r>
          <a:r>
            <a:rPr lang="it-IT" dirty="0" smtClean="0"/>
            <a:t> </a:t>
          </a:r>
          <a:r>
            <a:rPr lang="it-IT" dirty="0" err="1" smtClean="0"/>
            <a:t>Time</a:t>
          </a:r>
          <a:endParaRPr lang="it-IT" dirty="0"/>
        </a:p>
      </dgm:t>
    </dgm:pt>
    <dgm:pt modelId="{00081A76-1F9A-4636-8886-05398A93D3FD}" type="parTrans" cxnId="{A89D1052-F974-4E3D-9155-02B6AA31CDD7}">
      <dgm:prSet/>
      <dgm:spPr/>
      <dgm:t>
        <a:bodyPr/>
        <a:lstStyle/>
        <a:p>
          <a:endParaRPr lang="it-IT"/>
        </a:p>
      </dgm:t>
    </dgm:pt>
    <dgm:pt modelId="{645A03E7-A059-4197-8C1B-7BA4E75E16B4}" type="sibTrans" cxnId="{A89D1052-F974-4E3D-9155-02B6AA31CDD7}">
      <dgm:prSet/>
      <dgm:spPr/>
      <dgm:t>
        <a:bodyPr/>
        <a:lstStyle/>
        <a:p>
          <a:endParaRPr lang="it-IT"/>
        </a:p>
      </dgm:t>
    </dgm:pt>
    <dgm:pt modelId="{CC661D2B-BB93-4AA2-8E35-9CE709C11B55}">
      <dgm:prSet/>
      <dgm:spPr/>
      <dgm:t>
        <a:bodyPr/>
        <a:lstStyle/>
        <a:p>
          <a:r>
            <a:rPr lang="it-IT" dirty="0" smtClean="0"/>
            <a:t>Radian6</a:t>
          </a:r>
          <a:endParaRPr lang="it-IT" dirty="0"/>
        </a:p>
      </dgm:t>
    </dgm:pt>
    <dgm:pt modelId="{7C78D305-0FF0-4574-B5AC-A1EF3202D2E2}" type="parTrans" cxnId="{A170733C-578D-4280-90B2-98B2975076E2}">
      <dgm:prSet/>
      <dgm:spPr/>
      <dgm:t>
        <a:bodyPr/>
        <a:lstStyle/>
        <a:p>
          <a:endParaRPr lang="it-IT"/>
        </a:p>
      </dgm:t>
    </dgm:pt>
    <dgm:pt modelId="{1F6A53F5-6EF4-4ABA-A210-08AA4942F34A}" type="sibTrans" cxnId="{A170733C-578D-4280-90B2-98B2975076E2}">
      <dgm:prSet/>
      <dgm:spPr/>
      <dgm:t>
        <a:bodyPr/>
        <a:lstStyle/>
        <a:p>
          <a:endParaRPr lang="it-IT"/>
        </a:p>
      </dgm:t>
    </dgm:pt>
    <dgm:pt modelId="{72A9A369-7322-43C9-A559-D8FE6BA5B9E2}">
      <dgm:prSet/>
      <dgm:spPr/>
      <dgm:t>
        <a:bodyPr/>
        <a:lstStyle/>
        <a:p>
          <a:r>
            <a:rPr lang="it-IT" dirty="0" err="1" smtClean="0"/>
            <a:t>Collecta</a:t>
          </a:r>
          <a:endParaRPr lang="it-IT" dirty="0"/>
        </a:p>
      </dgm:t>
    </dgm:pt>
    <dgm:pt modelId="{BC54D8F0-3413-4668-9ECC-B53DFEE0EB70}" type="parTrans" cxnId="{9E06DE53-737D-4081-9AC8-EBA5AA2B50A7}">
      <dgm:prSet/>
      <dgm:spPr/>
      <dgm:t>
        <a:bodyPr/>
        <a:lstStyle/>
        <a:p>
          <a:endParaRPr lang="it-IT"/>
        </a:p>
      </dgm:t>
    </dgm:pt>
    <dgm:pt modelId="{4CB746DA-76C2-46AE-9A69-752F4A5FAB29}" type="sibTrans" cxnId="{9E06DE53-737D-4081-9AC8-EBA5AA2B50A7}">
      <dgm:prSet/>
      <dgm:spPr/>
      <dgm:t>
        <a:bodyPr/>
        <a:lstStyle/>
        <a:p>
          <a:endParaRPr lang="it-IT"/>
        </a:p>
      </dgm:t>
    </dgm:pt>
    <dgm:pt modelId="{EF30C3B6-ABB3-4A98-98EF-DA4C7B677009}">
      <dgm:prSet phldrT="[Testo]"/>
      <dgm:spPr/>
      <dgm:t>
        <a:bodyPr/>
        <a:lstStyle/>
        <a:p>
          <a:r>
            <a:rPr lang="it-IT" dirty="0" err="1" smtClean="0"/>
            <a:t>FriendFeed</a:t>
          </a:r>
          <a:endParaRPr lang="it-IT" dirty="0"/>
        </a:p>
      </dgm:t>
    </dgm:pt>
    <dgm:pt modelId="{FC41FD14-6C15-4255-81D3-FE5EEA82DB20}" type="parTrans" cxnId="{00D227EF-9F48-4514-99F1-144201A322C5}">
      <dgm:prSet/>
      <dgm:spPr/>
      <dgm:t>
        <a:bodyPr/>
        <a:lstStyle/>
        <a:p>
          <a:endParaRPr lang="it-IT"/>
        </a:p>
      </dgm:t>
    </dgm:pt>
    <dgm:pt modelId="{06F63E29-F8AC-4D27-9FB8-68BED7473097}" type="sibTrans" cxnId="{00D227EF-9F48-4514-99F1-144201A322C5}">
      <dgm:prSet/>
      <dgm:spPr/>
      <dgm:t>
        <a:bodyPr/>
        <a:lstStyle/>
        <a:p>
          <a:endParaRPr lang="it-IT"/>
        </a:p>
      </dgm:t>
    </dgm:pt>
    <dgm:pt modelId="{FE244E1B-125A-4EDD-8C9C-272A392E3C87}">
      <dgm:prSet/>
      <dgm:spPr/>
      <dgm:t>
        <a:bodyPr/>
        <a:lstStyle/>
        <a:p>
          <a:r>
            <a:rPr lang="it-IT" dirty="0" err="1" smtClean="0"/>
            <a:t>Scoring</a:t>
          </a:r>
          <a:endParaRPr lang="it-IT" dirty="0"/>
        </a:p>
      </dgm:t>
    </dgm:pt>
    <dgm:pt modelId="{54649998-585E-44AA-8C87-E06F9D17A386}" type="parTrans" cxnId="{70E31F52-4AB7-47F6-B70F-887C27754324}">
      <dgm:prSet/>
      <dgm:spPr/>
      <dgm:t>
        <a:bodyPr/>
        <a:lstStyle/>
        <a:p>
          <a:endParaRPr lang="it-IT"/>
        </a:p>
      </dgm:t>
    </dgm:pt>
    <dgm:pt modelId="{CE5653BB-753B-45AF-A104-C436AC2AB1AE}" type="sibTrans" cxnId="{70E31F52-4AB7-47F6-B70F-887C27754324}">
      <dgm:prSet/>
      <dgm:spPr/>
      <dgm:t>
        <a:bodyPr/>
        <a:lstStyle/>
        <a:p>
          <a:endParaRPr lang="it-IT"/>
        </a:p>
      </dgm:t>
    </dgm:pt>
    <dgm:pt modelId="{44A5DD9F-CDC5-4DE8-ACAB-889A6B01B0B3}">
      <dgm:prSet/>
      <dgm:spPr/>
      <dgm:t>
        <a:bodyPr/>
        <a:lstStyle/>
        <a:p>
          <a:r>
            <a:rPr lang="it-IT" b="0" dirty="0" err="1" smtClean="0"/>
            <a:t>FiltrBox</a:t>
          </a:r>
          <a:endParaRPr lang="it-IT" b="0" dirty="0"/>
        </a:p>
      </dgm:t>
    </dgm:pt>
    <dgm:pt modelId="{0731D282-CBD6-497A-8300-6F2178182794}" type="parTrans" cxnId="{1BDF66F6-C263-4469-BD3A-D8377CF7CA52}">
      <dgm:prSet/>
      <dgm:spPr/>
      <dgm:t>
        <a:bodyPr/>
        <a:lstStyle/>
        <a:p>
          <a:endParaRPr lang="it-IT"/>
        </a:p>
      </dgm:t>
    </dgm:pt>
    <dgm:pt modelId="{DAEEA631-78CC-40A4-98E2-351208C32A97}" type="sibTrans" cxnId="{1BDF66F6-C263-4469-BD3A-D8377CF7CA52}">
      <dgm:prSet/>
      <dgm:spPr/>
      <dgm:t>
        <a:bodyPr/>
        <a:lstStyle/>
        <a:p>
          <a:endParaRPr lang="it-IT"/>
        </a:p>
      </dgm:t>
    </dgm:pt>
    <dgm:pt modelId="{3E920DED-2745-44A5-A1C8-2808B448AB5B}">
      <dgm:prSet/>
      <dgm:spPr/>
      <dgm:t>
        <a:bodyPr/>
        <a:lstStyle/>
        <a:p>
          <a:r>
            <a:rPr lang="en-US" b="0" dirty="0" err="1" smtClean="0"/>
            <a:t>HowSociable</a:t>
          </a:r>
          <a:endParaRPr lang="it-IT" b="0" dirty="0"/>
        </a:p>
      </dgm:t>
    </dgm:pt>
    <dgm:pt modelId="{76FEFCCB-CEC4-4C4D-995B-674C322C7A4C}" type="parTrans" cxnId="{DCC6588D-093F-4368-9A34-DD374B9692B1}">
      <dgm:prSet/>
      <dgm:spPr/>
      <dgm:t>
        <a:bodyPr/>
        <a:lstStyle/>
        <a:p>
          <a:endParaRPr lang="it-IT"/>
        </a:p>
      </dgm:t>
    </dgm:pt>
    <dgm:pt modelId="{F1A009F1-8754-4CED-BFB4-D24C457865F9}" type="sibTrans" cxnId="{DCC6588D-093F-4368-9A34-DD374B9692B1}">
      <dgm:prSet/>
      <dgm:spPr/>
      <dgm:t>
        <a:bodyPr/>
        <a:lstStyle/>
        <a:p>
          <a:endParaRPr lang="it-IT"/>
        </a:p>
      </dgm:t>
    </dgm:pt>
    <dgm:pt modelId="{21F7F890-4E9E-475E-9B0D-6DA83CF2A14B}">
      <dgm:prSet/>
      <dgm:spPr/>
      <dgm:t>
        <a:bodyPr/>
        <a:lstStyle/>
        <a:p>
          <a:r>
            <a:rPr lang="en-US" b="0" dirty="0" err="1" smtClean="0"/>
            <a:t>Omgili</a:t>
          </a:r>
          <a:r>
            <a:rPr lang="en-US" b="0" dirty="0" smtClean="0"/>
            <a:t> Buzz Graphs</a:t>
          </a:r>
          <a:endParaRPr lang="it-IT" b="0" dirty="0"/>
        </a:p>
      </dgm:t>
    </dgm:pt>
    <dgm:pt modelId="{827CC741-7D67-42A9-AA6D-173FE2D0F0FD}" type="parTrans" cxnId="{DB6C746F-CB09-4894-8A99-2BB7FBC8257C}">
      <dgm:prSet/>
      <dgm:spPr/>
      <dgm:t>
        <a:bodyPr/>
        <a:lstStyle/>
        <a:p>
          <a:endParaRPr lang="it-IT"/>
        </a:p>
      </dgm:t>
    </dgm:pt>
    <dgm:pt modelId="{0087F010-35D1-4A2E-A46F-C735256A2F1A}" type="sibTrans" cxnId="{DB6C746F-CB09-4894-8A99-2BB7FBC8257C}">
      <dgm:prSet/>
      <dgm:spPr/>
      <dgm:t>
        <a:bodyPr/>
        <a:lstStyle/>
        <a:p>
          <a:endParaRPr lang="it-IT"/>
        </a:p>
      </dgm:t>
    </dgm:pt>
    <dgm:pt modelId="{556EF21B-9A52-4C62-B63D-8CA7D16B9441}">
      <dgm:prSet/>
      <dgm:spPr/>
      <dgm:t>
        <a:bodyPr/>
        <a:lstStyle/>
        <a:p>
          <a:r>
            <a:rPr lang="it-IT" dirty="0" smtClean="0"/>
            <a:t>Social Network </a:t>
          </a:r>
          <a:r>
            <a:rPr lang="it-IT" dirty="0" err="1" smtClean="0"/>
            <a:t>Analysis</a:t>
          </a:r>
          <a:endParaRPr lang="it-IT" dirty="0"/>
        </a:p>
      </dgm:t>
    </dgm:pt>
    <dgm:pt modelId="{61D0B13D-9B33-4006-8FCD-2465CBE736A4}" type="parTrans" cxnId="{1CE1AC1F-EC52-43D4-A0DD-68FAEC7879B1}">
      <dgm:prSet/>
      <dgm:spPr/>
      <dgm:t>
        <a:bodyPr/>
        <a:lstStyle/>
        <a:p>
          <a:endParaRPr lang="it-IT"/>
        </a:p>
      </dgm:t>
    </dgm:pt>
    <dgm:pt modelId="{EE6182AD-F007-4991-A789-3AB06BB1D818}" type="sibTrans" cxnId="{1CE1AC1F-EC52-43D4-A0DD-68FAEC7879B1}">
      <dgm:prSet/>
      <dgm:spPr/>
      <dgm:t>
        <a:bodyPr/>
        <a:lstStyle/>
        <a:p>
          <a:endParaRPr lang="it-IT"/>
        </a:p>
      </dgm:t>
    </dgm:pt>
    <dgm:pt modelId="{6833A10E-DA2D-4EE9-A680-92E75874C5F5}">
      <dgm:prSet/>
      <dgm:spPr/>
      <dgm:t>
        <a:bodyPr/>
        <a:lstStyle/>
        <a:p>
          <a:r>
            <a:rPr lang="it-IT" dirty="0" err="1" smtClean="0"/>
            <a:t>NodeXl</a:t>
          </a:r>
          <a:endParaRPr lang="it-IT" dirty="0"/>
        </a:p>
      </dgm:t>
    </dgm:pt>
    <dgm:pt modelId="{DF2A5CAE-DA9B-475F-B40B-305B276D3C91}" type="parTrans" cxnId="{04354D35-5823-4DAC-AF94-53166794D80A}">
      <dgm:prSet/>
      <dgm:spPr/>
      <dgm:t>
        <a:bodyPr/>
        <a:lstStyle/>
        <a:p>
          <a:endParaRPr lang="it-IT"/>
        </a:p>
      </dgm:t>
    </dgm:pt>
    <dgm:pt modelId="{BC16EE71-984A-4B55-B47D-541B15720A69}" type="sibTrans" cxnId="{04354D35-5823-4DAC-AF94-53166794D80A}">
      <dgm:prSet/>
      <dgm:spPr/>
      <dgm:t>
        <a:bodyPr/>
        <a:lstStyle/>
        <a:p>
          <a:endParaRPr lang="it-IT"/>
        </a:p>
      </dgm:t>
    </dgm:pt>
    <dgm:pt modelId="{93E0C8C6-1986-42A8-876E-F3AA8DB33998}">
      <dgm:prSet/>
      <dgm:spPr/>
      <dgm:t>
        <a:bodyPr/>
        <a:lstStyle/>
        <a:p>
          <a:r>
            <a:rPr lang="it-IT" dirty="0" err="1" smtClean="0"/>
            <a:t>Pajek</a:t>
          </a:r>
          <a:endParaRPr lang="it-IT" dirty="0"/>
        </a:p>
      </dgm:t>
    </dgm:pt>
    <dgm:pt modelId="{267143C2-B8BD-4502-87A6-D087A7E7CF48}" type="parTrans" cxnId="{7DB90D9A-3F12-4DBB-B782-0D8D2A897680}">
      <dgm:prSet/>
      <dgm:spPr/>
      <dgm:t>
        <a:bodyPr/>
        <a:lstStyle/>
        <a:p>
          <a:endParaRPr lang="it-IT"/>
        </a:p>
      </dgm:t>
    </dgm:pt>
    <dgm:pt modelId="{DB89C163-2909-49EB-86FB-70B08D30B39D}" type="sibTrans" cxnId="{7DB90D9A-3F12-4DBB-B782-0D8D2A897680}">
      <dgm:prSet/>
      <dgm:spPr/>
      <dgm:t>
        <a:bodyPr/>
        <a:lstStyle/>
        <a:p>
          <a:endParaRPr lang="it-IT"/>
        </a:p>
      </dgm:t>
    </dgm:pt>
    <dgm:pt modelId="{458D2CDC-65D3-472A-BEA1-4E8720B8137F}">
      <dgm:prSet/>
      <dgm:spPr/>
      <dgm:t>
        <a:bodyPr/>
        <a:lstStyle/>
        <a:p>
          <a:r>
            <a:rPr lang="it-IT" dirty="0" err="1" smtClean="0"/>
            <a:t>UciNet</a:t>
          </a:r>
          <a:endParaRPr lang="it-IT" dirty="0"/>
        </a:p>
      </dgm:t>
    </dgm:pt>
    <dgm:pt modelId="{C1AB5F90-06CF-4327-8D2A-DD37C9999FBD}" type="parTrans" cxnId="{E1A2E417-FDBB-40D9-9BF0-12A8E28801F4}">
      <dgm:prSet/>
      <dgm:spPr/>
      <dgm:t>
        <a:bodyPr/>
        <a:lstStyle/>
        <a:p>
          <a:endParaRPr lang="it-IT"/>
        </a:p>
      </dgm:t>
    </dgm:pt>
    <dgm:pt modelId="{55D6E5F8-3865-4BD9-8E28-399B6E93397F}" type="sibTrans" cxnId="{E1A2E417-FDBB-40D9-9BF0-12A8E28801F4}">
      <dgm:prSet/>
      <dgm:spPr/>
      <dgm:t>
        <a:bodyPr/>
        <a:lstStyle/>
        <a:p>
          <a:endParaRPr lang="it-IT"/>
        </a:p>
      </dgm:t>
    </dgm:pt>
    <dgm:pt modelId="{D4F793BA-A69E-487E-834C-E2A0F0A04F1E}">
      <dgm:prSet/>
      <dgm:spPr/>
      <dgm:t>
        <a:bodyPr/>
        <a:lstStyle/>
        <a:p>
          <a:r>
            <a:rPr lang="it-IT" dirty="0" err="1" smtClean="0"/>
            <a:t>TouchGraph</a:t>
          </a:r>
          <a:endParaRPr lang="it-IT" dirty="0"/>
        </a:p>
      </dgm:t>
    </dgm:pt>
    <dgm:pt modelId="{0AEA7493-E335-4CB1-B588-103439586C83}" type="parTrans" cxnId="{ACD58CF9-76A0-40C6-A8BD-87E1842CCB26}">
      <dgm:prSet/>
      <dgm:spPr/>
      <dgm:t>
        <a:bodyPr/>
        <a:lstStyle/>
        <a:p>
          <a:endParaRPr lang="it-IT"/>
        </a:p>
      </dgm:t>
    </dgm:pt>
    <dgm:pt modelId="{4AE3F815-FDB9-4ADC-97AA-59E8CE4F75DB}" type="sibTrans" cxnId="{ACD58CF9-76A0-40C6-A8BD-87E1842CCB26}">
      <dgm:prSet/>
      <dgm:spPr/>
      <dgm:t>
        <a:bodyPr/>
        <a:lstStyle/>
        <a:p>
          <a:endParaRPr lang="it-IT"/>
        </a:p>
      </dgm:t>
    </dgm:pt>
    <dgm:pt modelId="{356916F9-C769-4CD0-BBF6-7A822F614E0E}" type="pres">
      <dgm:prSet presAssocID="{0E275AF0-C9AE-45C3-952A-EDC7C167D664}" presName="linear" presStyleCnt="0">
        <dgm:presLayoutVars>
          <dgm:animLvl val="lvl"/>
          <dgm:resizeHandles val="exact"/>
        </dgm:presLayoutVars>
      </dgm:prSet>
      <dgm:spPr/>
      <dgm:t>
        <a:bodyPr/>
        <a:lstStyle/>
        <a:p>
          <a:endParaRPr lang="it-IT"/>
        </a:p>
      </dgm:t>
    </dgm:pt>
    <dgm:pt modelId="{78F75003-A4FB-484F-A613-0F37176FC776}" type="pres">
      <dgm:prSet presAssocID="{D82DD218-04F4-4547-8C19-C183BD9C110E}" presName="parentText" presStyleLbl="node1" presStyleIdx="0" presStyleCnt="8">
        <dgm:presLayoutVars>
          <dgm:chMax val="0"/>
          <dgm:bulletEnabled val="1"/>
        </dgm:presLayoutVars>
      </dgm:prSet>
      <dgm:spPr/>
      <dgm:t>
        <a:bodyPr/>
        <a:lstStyle/>
        <a:p>
          <a:endParaRPr lang="it-IT"/>
        </a:p>
      </dgm:t>
    </dgm:pt>
    <dgm:pt modelId="{19C24724-FC7E-4447-A802-61FE35B580CD}" type="pres">
      <dgm:prSet presAssocID="{D82DD218-04F4-4547-8C19-C183BD9C110E}" presName="childText" presStyleLbl="revTx" presStyleIdx="0" presStyleCnt="8">
        <dgm:presLayoutVars>
          <dgm:bulletEnabled val="1"/>
        </dgm:presLayoutVars>
      </dgm:prSet>
      <dgm:spPr/>
      <dgm:t>
        <a:bodyPr/>
        <a:lstStyle/>
        <a:p>
          <a:endParaRPr lang="it-IT"/>
        </a:p>
      </dgm:t>
    </dgm:pt>
    <dgm:pt modelId="{E2FF4D5B-72BB-469C-9A8F-63143DC27E1A}" type="pres">
      <dgm:prSet presAssocID="{EE94189E-D6C1-41B5-9641-D1359CAD0A97}" presName="parentText" presStyleLbl="node1" presStyleIdx="1" presStyleCnt="8">
        <dgm:presLayoutVars>
          <dgm:chMax val="0"/>
          <dgm:bulletEnabled val="1"/>
        </dgm:presLayoutVars>
      </dgm:prSet>
      <dgm:spPr/>
      <dgm:t>
        <a:bodyPr/>
        <a:lstStyle/>
        <a:p>
          <a:endParaRPr lang="it-IT"/>
        </a:p>
      </dgm:t>
    </dgm:pt>
    <dgm:pt modelId="{D4197BBF-5553-49F0-9F06-3D6C79575392}" type="pres">
      <dgm:prSet presAssocID="{EE94189E-D6C1-41B5-9641-D1359CAD0A97}" presName="childText" presStyleLbl="revTx" presStyleIdx="1" presStyleCnt="8">
        <dgm:presLayoutVars>
          <dgm:bulletEnabled val="1"/>
        </dgm:presLayoutVars>
      </dgm:prSet>
      <dgm:spPr/>
      <dgm:t>
        <a:bodyPr/>
        <a:lstStyle/>
        <a:p>
          <a:endParaRPr lang="it-IT"/>
        </a:p>
      </dgm:t>
    </dgm:pt>
    <dgm:pt modelId="{003973AD-2F9E-4E17-A3A6-04FA253098C4}" type="pres">
      <dgm:prSet presAssocID="{940F26CB-55B2-4B75-9D1F-64AFA31B3E9B}" presName="parentText" presStyleLbl="node1" presStyleIdx="2" presStyleCnt="8">
        <dgm:presLayoutVars>
          <dgm:chMax val="0"/>
          <dgm:bulletEnabled val="1"/>
        </dgm:presLayoutVars>
      </dgm:prSet>
      <dgm:spPr/>
      <dgm:t>
        <a:bodyPr/>
        <a:lstStyle/>
        <a:p>
          <a:endParaRPr lang="it-IT"/>
        </a:p>
      </dgm:t>
    </dgm:pt>
    <dgm:pt modelId="{00270D4D-6C66-45E5-8909-3BFD54BFFF21}" type="pres">
      <dgm:prSet presAssocID="{940F26CB-55B2-4B75-9D1F-64AFA31B3E9B}" presName="childText" presStyleLbl="revTx" presStyleIdx="2" presStyleCnt="8">
        <dgm:presLayoutVars>
          <dgm:bulletEnabled val="1"/>
        </dgm:presLayoutVars>
      </dgm:prSet>
      <dgm:spPr/>
      <dgm:t>
        <a:bodyPr/>
        <a:lstStyle/>
        <a:p>
          <a:endParaRPr lang="it-IT"/>
        </a:p>
      </dgm:t>
    </dgm:pt>
    <dgm:pt modelId="{931E585C-3567-4515-AD28-A896D4DFADE8}" type="pres">
      <dgm:prSet presAssocID="{216F20E7-D091-4F22-9495-ECC207421390}" presName="parentText" presStyleLbl="node1" presStyleIdx="3" presStyleCnt="8">
        <dgm:presLayoutVars>
          <dgm:chMax val="0"/>
          <dgm:bulletEnabled val="1"/>
        </dgm:presLayoutVars>
      </dgm:prSet>
      <dgm:spPr/>
      <dgm:t>
        <a:bodyPr/>
        <a:lstStyle/>
        <a:p>
          <a:endParaRPr lang="it-IT"/>
        </a:p>
      </dgm:t>
    </dgm:pt>
    <dgm:pt modelId="{19B850DC-14F1-46E4-AC23-EBFA0C04229A}" type="pres">
      <dgm:prSet presAssocID="{216F20E7-D091-4F22-9495-ECC207421390}" presName="childText" presStyleLbl="revTx" presStyleIdx="3" presStyleCnt="8">
        <dgm:presLayoutVars>
          <dgm:bulletEnabled val="1"/>
        </dgm:presLayoutVars>
      </dgm:prSet>
      <dgm:spPr/>
      <dgm:t>
        <a:bodyPr/>
        <a:lstStyle/>
        <a:p>
          <a:endParaRPr lang="it-IT"/>
        </a:p>
      </dgm:t>
    </dgm:pt>
    <dgm:pt modelId="{879637FF-B89C-4072-A0DC-C2A194C787A9}" type="pres">
      <dgm:prSet presAssocID="{D77618B2-1839-47D9-9863-68AA35A00327}" presName="parentText" presStyleLbl="node1" presStyleIdx="4" presStyleCnt="8">
        <dgm:presLayoutVars>
          <dgm:chMax val="0"/>
          <dgm:bulletEnabled val="1"/>
        </dgm:presLayoutVars>
      </dgm:prSet>
      <dgm:spPr/>
      <dgm:t>
        <a:bodyPr/>
        <a:lstStyle/>
        <a:p>
          <a:endParaRPr lang="it-IT"/>
        </a:p>
      </dgm:t>
    </dgm:pt>
    <dgm:pt modelId="{435982C4-F556-4846-A836-E65586ED2910}" type="pres">
      <dgm:prSet presAssocID="{D77618B2-1839-47D9-9863-68AA35A00327}" presName="childText" presStyleLbl="revTx" presStyleIdx="4" presStyleCnt="8">
        <dgm:presLayoutVars>
          <dgm:bulletEnabled val="1"/>
        </dgm:presLayoutVars>
      </dgm:prSet>
      <dgm:spPr/>
      <dgm:t>
        <a:bodyPr/>
        <a:lstStyle/>
        <a:p>
          <a:endParaRPr lang="it-IT"/>
        </a:p>
      </dgm:t>
    </dgm:pt>
    <dgm:pt modelId="{006C400A-23D8-4F6B-AE77-DB0044916E04}" type="pres">
      <dgm:prSet presAssocID="{EAE3A037-A104-462A-ABE3-CD4083F57398}" presName="parentText" presStyleLbl="node1" presStyleIdx="5" presStyleCnt="8">
        <dgm:presLayoutVars>
          <dgm:chMax val="0"/>
          <dgm:bulletEnabled val="1"/>
        </dgm:presLayoutVars>
      </dgm:prSet>
      <dgm:spPr/>
      <dgm:t>
        <a:bodyPr/>
        <a:lstStyle/>
        <a:p>
          <a:endParaRPr lang="it-IT"/>
        </a:p>
      </dgm:t>
    </dgm:pt>
    <dgm:pt modelId="{5D9F17AE-6751-4B9E-A489-18A15AF3911B}" type="pres">
      <dgm:prSet presAssocID="{EAE3A037-A104-462A-ABE3-CD4083F57398}" presName="childText" presStyleLbl="revTx" presStyleIdx="5" presStyleCnt="8">
        <dgm:presLayoutVars>
          <dgm:bulletEnabled val="1"/>
        </dgm:presLayoutVars>
      </dgm:prSet>
      <dgm:spPr/>
      <dgm:t>
        <a:bodyPr/>
        <a:lstStyle/>
        <a:p>
          <a:endParaRPr lang="it-IT"/>
        </a:p>
      </dgm:t>
    </dgm:pt>
    <dgm:pt modelId="{381D6446-D7F4-4F34-9648-E170AD1A6844}" type="pres">
      <dgm:prSet presAssocID="{FE244E1B-125A-4EDD-8C9C-272A392E3C87}" presName="parentText" presStyleLbl="node1" presStyleIdx="6" presStyleCnt="8">
        <dgm:presLayoutVars>
          <dgm:chMax val="0"/>
          <dgm:bulletEnabled val="1"/>
        </dgm:presLayoutVars>
      </dgm:prSet>
      <dgm:spPr/>
      <dgm:t>
        <a:bodyPr/>
        <a:lstStyle/>
        <a:p>
          <a:endParaRPr lang="it-IT"/>
        </a:p>
      </dgm:t>
    </dgm:pt>
    <dgm:pt modelId="{C0B1C381-0EF2-4823-82DD-2FF4B0043058}" type="pres">
      <dgm:prSet presAssocID="{FE244E1B-125A-4EDD-8C9C-272A392E3C87}" presName="childText" presStyleLbl="revTx" presStyleIdx="6" presStyleCnt="8">
        <dgm:presLayoutVars>
          <dgm:bulletEnabled val="1"/>
        </dgm:presLayoutVars>
      </dgm:prSet>
      <dgm:spPr/>
      <dgm:t>
        <a:bodyPr/>
        <a:lstStyle/>
        <a:p>
          <a:endParaRPr lang="it-IT"/>
        </a:p>
      </dgm:t>
    </dgm:pt>
    <dgm:pt modelId="{0990CCB3-9303-4738-B3C9-D69E9400FBFC}" type="pres">
      <dgm:prSet presAssocID="{556EF21B-9A52-4C62-B63D-8CA7D16B9441}" presName="parentText" presStyleLbl="node1" presStyleIdx="7" presStyleCnt="8">
        <dgm:presLayoutVars>
          <dgm:chMax val="0"/>
          <dgm:bulletEnabled val="1"/>
        </dgm:presLayoutVars>
      </dgm:prSet>
      <dgm:spPr/>
      <dgm:t>
        <a:bodyPr/>
        <a:lstStyle/>
        <a:p>
          <a:endParaRPr lang="it-IT"/>
        </a:p>
      </dgm:t>
    </dgm:pt>
    <dgm:pt modelId="{BF423862-1AAF-46B3-88FE-AABD38A67E66}" type="pres">
      <dgm:prSet presAssocID="{556EF21B-9A52-4C62-B63D-8CA7D16B9441}" presName="childText" presStyleLbl="revTx" presStyleIdx="7" presStyleCnt="8">
        <dgm:presLayoutVars>
          <dgm:bulletEnabled val="1"/>
        </dgm:presLayoutVars>
      </dgm:prSet>
      <dgm:spPr/>
      <dgm:t>
        <a:bodyPr/>
        <a:lstStyle/>
        <a:p>
          <a:endParaRPr lang="it-IT"/>
        </a:p>
      </dgm:t>
    </dgm:pt>
  </dgm:ptLst>
  <dgm:cxnLst>
    <dgm:cxn modelId="{6E565FB6-D7EB-4C61-AC92-F2676FA1A7E0}" srcId="{0E275AF0-C9AE-45C3-952A-EDC7C167D664}" destId="{216F20E7-D091-4F22-9495-ECC207421390}" srcOrd="3" destOrd="0" parTransId="{57FB2468-6B1C-4BFD-9A8F-EBB092CAD232}" sibTransId="{A8BF202F-D5FA-4734-94B7-186C0849E2EC}"/>
    <dgm:cxn modelId="{EBBE4E9A-8D14-46F3-ABE3-717C2C5912C9}" type="presOf" srcId="{BFEE906E-7F9C-4C14-BC69-8A2733754D64}" destId="{D4197BBF-5553-49F0-9F06-3D6C79575392}" srcOrd="0" destOrd="3" presId="urn:microsoft.com/office/officeart/2005/8/layout/vList2"/>
    <dgm:cxn modelId="{17F8CA51-DBD0-470E-818A-1C5F89305F85}" srcId="{0E275AF0-C9AE-45C3-952A-EDC7C167D664}" destId="{D82DD218-04F4-4547-8C19-C183BD9C110E}" srcOrd="0" destOrd="0" parTransId="{D3D180B0-45D2-44C0-B35D-06A93699D112}" sibTransId="{B471925C-C409-4341-9DEE-D945E1BA199E}"/>
    <dgm:cxn modelId="{B239F13C-8B80-4EEE-A295-846CD167E91C}" type="presOf" srcId="{D0FD89C4-4B4E-4F82-BE3B-D411EA8B8558}" destId="{D4197BBF-5553-49F0-9F06-3D6C79575392}" srcOrd="0" destOrd="2" presId="urn:microsoft.com/office/officeart/2005/8/layout/vList2"/>
    <dgm:cxn modelId="{E0CE1F4A-733C-4D7C-9268-16099B6D210A}" srcId="{EE94189E-D6C1-41B5-9641-D1359CAD0A97}" destId="{EEAABB21-843D-4052-9CB6-4FD78B3E297F}" srcOrd="1" destOrd="0" parTransId="{8C4FEBAB-CD4A-42E4-AF6F-D666D13967B4}" sibTransId="{E7F4F023-70C6-46D6-9AF7-36BE0631DB89}"/>
    <dgm:cxn modelId="{DB6C746F-CB09-4894-8A99-2BB7FBC8257C}" srcId="{FE244E1B-125A-4EDD-8C9C-272A392E3C87}" destId="{21F7F890-4E9E-475E-9B0D-6DA83CF2A14B}" srcOrd="2" destOrd="0" parTransId="{827CC741-7D67-42A9-AA6D-173FE2D0F0FD}" sibTransId="{0087F010-35D1-4A2E-A46F-C735256A2F1A}"/>
    <dgm:cxn modelId="{04354D35-5823-4DAC-AF94-53166794D80A}" srcId="{556EF21B-9A52-4C62-B63D-8CA7D16B9441}" destId="{6833A10E-DA2D-4EE9-A680-92E75874C5F5}" srcOrd="0" destOrd="0" parTransId="{DF2A5CAE-DA9B-475F-B40B-305B276D3C91}" sibTransId="{BC16EE71-984A-4B55-B47D-541B15720A69}"/>
    <dgm:cxn modelId="{3E3C87A4-0FE8-4C93-B91F-565854329512}" type="presOf" srcId="{72A9A369-7322-43C9-A559-D8FE6BA5B9E2}" destId="{5D9F17AE-6751-4B9E-A489-18A15AF3911B}" srcOrd="0" destOrd="1" presId="urn:microsoft.com/office/officeart/2005/8/layout/vList2"/>
    <dgm:cxn modelId="{73FE7ED9-0544-417D-9879-FB766E32C0F3}" type="presOf" srcId="{93E0C8C6-1986-42A8-876E-F3AA8DB33998}" destId="{BF423862-1AAF-46B3-88FE-AABD38A67E66}" srcOrd="0" destOrd="1" presId="urn:microsoft.com/office/officeart/2005/8/layout/vList2"/>
    <dgm:cxn modelId="{27536154-36D2-4550-9BE8-96FC175F41DA}" type="presOf" srcId="{BBA863F0-A062-4BBF-BDBC-281B988EE9B8}" destId="{00270D4D-6C66-45E5-8909-3BFD54BFFF21}" srcOrd="0" destOrd="0" presId="urn:microsoft.com/office/officeart/2005/8/layout/vList2"/>
    <dgm:cxn modelId="{4A431503-81F8-49BD-8699-941DDE3628FE}" type="presOf" srcId="{E4243AF5-B3FC-4282-91B3-B5E0542C4294}" destId="{00270D4D-6C66-45E5-8909-3BFD54BFFF21}" srcOrd="0" destOrd="1" presId="urn:microsoft.com/office/officeart/2005/8/layout/vList2"/>
    <dgm:cxn modelId="{B07F6175-9CDC-4BCC-975E-43CD24607F04}" type="presOf" srcId="{D4F793BA-A69E-487E-834C-E2A0F0A04F1E}" destId="{BF423862-1AAF-46B3-88FE-AABD38A67E66}" srcOrd="0" destOrd="3" presId="urn:microsoft.com/office/officeart/2005/8/layout/vList2"/>
    <dgm:cxn modelId="{89CB1C21-8A1C-4C93-9B77-CD4407ED2B8F}" srcId="{EE94189E-D6C1-41B5-9641-D1359CAD0A97}" destId="{354FBEB5-EBF9-47A7-92C9-C8738E1D1948}" srcOrd="0" destOrd="0" parTransId="{A9B89B27-7526-4FE3-B292-C902408C65A8}" sibTransId="{993DCBD6-91EE-47A2-B45D-E6DAF0123582}"/>
    <dgm:cxn modelId="{2B7A1FE7-DB36-47A2-B72E-711A659AF9AE}" srcId="{D77618B2-1839-47D9-9863-68AA35A00327}" destId="{1DBBF6E4-AFCC-4F04-BF9A-82806D2022D9}" srcOrd="0" destOrd="0" parTransId="{B34BEC32-2610-469D-9CBC-193CAC39860F}" sibTransId="{952FCA49-4792-4E20-B4BC-EB510E64EDA5}"/>
    <dgm:cxn modelId="{70E31F52-4AB7-47F6-B70F-887C27754324}" srcId="{0E275AF0-C9AE-45C3-952A-EDC7C167D664}" destId="{FE244E1B-125A-4EDD-8C9C-272A392E3C87}" srcOrd="6" destOrd="0" parTransId="{54649998-585E-44AA-8C87-E06F9D17A386}" sibTransId="{CE5653BB-753B-45AF-A104-C436AC2AB1AE}"/>
    <dgm:cxn modelId="{DE489391-8EB8-4981-86AD-D3B333BCE938}" srcId="{EE94189E-D6C1-41B5-9641-D1359CAD0A97}" destId="{523A7E0D-42FF-427E-BE9B-C408D63CCCC9}" srcOrd="4" destOrd="0" parTransId="{1C16B7B5-89B5-4AC5-9425-8BDD1E60A746}" sibTransId="{4A986949-C7E0-477A-ADEB-CCCDA5151E4F}"/>
    <dgm:cxn modelId="{A170733C-578D-4280-90B2-98B2975076E2}" srcId="{EAE3A037-A104-462A-ABE3-CD4083F57398}" destId="{CC661D2B-BB93-4AA2-8E35-9CE709C11B55}" srcOrd="0" destOrd="0" parTransId="{7C78D305-0FF0-4574-B5AC-A1EF3202D2E2}" sibTransId="{1F6A53F5-6EF4-4ABA-A210-08AA4942F34A}"/>
    <dgm:cxn modelId="{E821E501-80A2-4C96-B5F6-AB26C84F84CA}" type="presOf" srcId="{9FA5AF15-853E-43C6-806C-8CD8AEBBB956}" destId="{00270D4D-6C66-45E5-8909-3BFD54BFFF21}" srcOrd="0" destOrd="2" presId="urn:microsoft.com/office/officeart/2005/8/layout/vList2"/>
    <dgm:cxn modelId="{921ED578-0119-4A1B-8FC8-E1AC9647C82B}" type="presOf" srcId="{3E920DED-2745-44A5-A1C8-2808B448AB5B}" destId="{C0B1C381-0EF2-4823-82DD-2FF4B0043058}" srcOrd="0" destOrd="1" presId="urn:microsoft.com/office/officeart/2005/8/layout/vList2"/>
    <dgm:cxn modelId="{0C8A2986-8907-470B-BBF9-9941D223282E}" type="presOf" srcId="{21F7F890-4E9E-475E-9B0D-6DA83CF2A14B}" destId="{C0B1C381-0EF2-4823-82DD-2FF4B0043058}" srcOrd="0" destOrd="2" presId="urn:microsoft.com/office/officeart/2005/8/layout/vList2"/>
    <dgm:cxn modelId="{A28A8536-0D73-4EFD-BE82-8DFB86A5CC0D}" type="presOf" srcId="{940F26CB-55B2-4B75-9D1F-64AFA31B3E9B}" destId="{003973AD-2F9E-4E17-A3A6-04FA253098C4}" srcOrd="0" destOrd="0" presId="urn:microsoft.com/office/officeart/2005/8/layout/vList2"/>
    <dgm:cxn modelId="{A89D1052-F974-4E3D-9155-02B6AA31CDD7}" srcId="{0E275AF0-C9AE-45C3-952A-EDC7C167D664}" destId="{EAE3A037-A104-462A-ABE3-CD4083F57398}" srcOrd="5" destOrd="0" parTransId="{00081A76-1F9A-4636-8886-05398A93D3FD}" sibTransId="{645A03E7-A059-4197-8C1B-7BA4E75E16B4}"/>
    <dgm:cxn modelId="{DE172097-E771-4749-99A0-8115E16C6DC9}" srcId="{0E275AF0-C9AE-45C3-952A-EDC7C167D664}" destId="{EE94189E-D6C1-41B5-9641-D1359CAD0A97}" srcOrd="1" destOrd="0" parTransId="{63E32A30-60BF-409E-9038-5E1779D69B51}" sibTransId="{3FABF65F-AE0C-4947-9A42-D61AFEFF8F9D}"/>
    <dgm:cxn modelId="{229031F1-07EF-40C2-BB04-6A1A3173741E}" type="presOf" srcId="{6833A10E-DA2D-4EE9-A680-92E75874C5F5}" destId="{BF423862-1AAF-46B3-88FE-AABD38A67E66}" srcOrd="0" destOrd="0" presId="urn:microsoft.com/office/officeart/2005/8/layout/vList2"/>
    <dgm:cxn modelId="{78932C96-4A63-40BE-A73A-CC74998EB6CB}" type="presOf" srcId="{D77618B2-1839-47D9-9863-68AA35A00327}" destId="{879637FF-B89C-4072-A0DC-C2A194C787A9}" srcOrd="0" destOrd="0" presId="urn:microsoft.com/office/officeart/2005/8/layout/vList2"/>
    <dgm:cxn modelId="{A0177E03-32A5-4B57-930C-41C32818BEAF}" type="presOf" srcId="{D82DD218-04F4-4547-8C19-C183BD9C110E}" destId="{78F75003-A4FB-484F-A613-0F37176FC776}" srcOrd="0" destOrd="0" presId="urn:microsoft.com/office/officeart/2005/8/layout/vList2"/>
    <dgm:cxn modelId="{BC82B211-7732-4EE6-82D7-D4E9A2FC940B}" srcId="{EE94189E-D6C1-41B5-9641-D1359CAD0A97}" destId="{D0FD89C4-4B4E-4F82-BE3B-D411EA8B8558}" srcOrd="2" destOrd="0" parTransId="{BC1BE595-D303-4AB7-8E94-A9E93A882029}" sibTransId="{FC8668CE-01AE-44D7-8E09-A6410FF5C073}"/>
    <dgm:cxn modelId="{C5A9DC6D-C567-4692-BB2E-BF6B96B59248}" type="presOf" srcId="{EEAABB21-843D-4052-9CB6-4FD78B3E297F}" destId="{D4197BBF-5553-49F0-9F06-3D6C79575392}" srcOrd="0" destOrd="1" presId="urn:microsoft.com/office/officeart/2005/8/layout/vList2"/>
    <dgm:cxn modelId="{0713DD46-268F-431B-B0C9-BC8BF015744E}" type="presOf" srcId="{458D2CDC-65D3-472A-BEA1-4E8720B8137F}" destId="{BF423862-1AAF-46B3-88FE-AABD38A67E66}" srcOrd="0" destOrd="2" presId="urn:microsoft.com/office/officeart/2005/8/layout/vList2"/>
    <dgm:cxn modelId="{ACD58CF9-76A0-40C6-A8BD-87E1842CCB26}" srcId="{556EF21B-9A52-4C62-B63D-8CA7D16B9441}" destId="{D4F793BA-A69E-487E-834C-E2A0F0A04F1E}" srcOrd="3" destOrd="0" parTransId="{0AEA7493-E335-4CB1-B588-103439586C83}" sibTransId="{4AE3F815-FDB9-4ADC-97AA-59E8CE4F75DB}"/>
    <dgm:cxn modelId="{05BE7013-C94A-4F48-B883-E1BB57162800}" srcId="{0E275AF0-C9AE-45C3-952A-EDC7C167D664}" destId="{D77618B2-1839-47D9-9863-68AA35A00327}" srcOrd="4" destOrd="0" parTransId="{319ACECE-E14F-41C5-BA7A-9276B0526F2D}" sibTransId="{C8601C08-003D-47F4-9CA7-C5DC5A823D79}"/>
    <dgm:cxn modelId="{2191E906-80EB-4D1C-BA93-48D528AE4234}" srcId="{940F26CB-55B2-4B75-9D1F-64AFA31B3E9B}" destId="{9FA5AF15-853E-43C6-806C-8CD8AEBBB956}" srcOrd="2" destOrd="0" parTransId="{F41936F2-875E-4A0F-A196-C29376E9B12A}" sibTransId="{A9B92612-1889-46F5-AC76-8516A10E7ECE}"/>
    <dgm:cxn modelId="{DCC6588D-093F-4368-9A34-DD374B9692B1}" srcId="{FE244E1B-125A-4EDD-8C9C-272A392E3C87}" destId="{3E920DED-2745-44A5-A1C8-2808B448AB5B}" srcOrd="1" destOrd="0" parTransId="{76FEFCCB-CEC4-4C4D-995B-674C322C7A4C}" sibTransId="{F1A009F1-8754-4CED-BFB4-D24C457865F9}"/>
    <dgm:cxn modelId="{52551F94-F9DA-40E8-B93F-EE91075BACE1}" type="presOf" srcId="{CC661D2B-BB93-4AA2-8E35-9CE709C11B55}" destId="{5D9F17AE-6751-4B9E-A489-18A15AF3911B}" srcOrd="0" destOrd="0" presId="urn:microsoft.com/office/officeart/2005/8/layout/vList2"/>
    <dgm:cxn modelId="{00D227EF-9F48-4514-99F1-144201A322C5}" srcId="{EE94189E-D6C1-41B5-9641-D1359CAD0A97}" destId="{EF30C3B6-ABB3-4A98-98EF-DA4C7B677009}" srcOrd="5" destOrd="0" parTransId="{FC41FD14-6C15-4255-81D3-FE5EEA82DB20}" sibTransId="{06F63E29-F8AC-4D27-9FB8-68BED7473097}"/>
    <dgm:cxn modelId="{3A5BBDFB-B211-4281-B0C6-F1D1F43C36D2}" srcId="{940F26CB-55B2-4B75-9D1F-64AFA31B3E9B}" destId="{E4243AF5-B3FC-4282-91B3-B5E0542C4294}" srcOrd="1" destOrd="0" parTransId="{320166D3-7E34-4C7F-AC98-99039A44DCBB}" sibTransId="{40863C56-3092-40F0-97EB-4A433C6B605E}"/>
    <dgm:cxn modelId="{1CE1AC1F-EC52-43D4-A0DD-68FAEC7879B1}" srcId="{0E275AF0-C9AE-45C3-952A-EDC7C167D664}" destId="{556EF21B-9A52-4C62-B63D-8CA7D16B9441}" srcOrd="7" destOrd="0" parTransId="{61D0B13D-9B33-4006-8FCD-2465CBE736A4}" sibTransId="{EE6182AD-F007-4991-A789-3AB06BB1D818}"/>
    <dgm:cxn modelId="{106085F0-D7EF-4B86-AADB-BE1F2FAA9BE1}" type="presOf" srcId="{1DBBF6E4-AFCC-4F04-BF9A-82806D2022D9}" destId="{435982C4-F556-4846-A836-E65586ED2910}" srcOrd="0" destOrd="0" presId="urn:microsoft.com/office/officeart/2005/8/layout/vList2"/>
    <dgm:cxn modelId="{7E3BE80F-B9C2-4006-8922-0B2911AFC72F}" srcId="{0E275AF0-C9AE-45C3-952A-EDC7C167D664}" destId="{940F26CB-55B2-4B75-9D1F-64AFA31B3E9B}" srcOrd="2" destOrd="0" parTransId="{F5389650-5016-4E5F-9AA1-3ECE2C850C19}" sibTransId="{6484EF36-37B9-4E5C-B40D-D2A9F3197B1A}"/>
    <dgm:cxn modelId="{A249ACDF-CC28-45BB-A951-2026A82A504B}" type="presOf" srcId="{354FBEB5-EBF9-47A7-92C9-C8738E1D1948}" destId="{D4197BBF-5553-49F0-9F06-3D6C79575392}" srcOrd="0" destOrd="0" presId="urn:microsoft.com/office/officeart/2005/8/layout/vList2"/>
    <dgm:cxn modelId="{FEADC631-950C-49D9-B974-362046396D8A}" type="presOf" srcId="{E2352727-EC8F-443E-A951-35A2F2D8DB16}" destId="{19C24724-FC7E-4447-A802-61FE35B580CD}" srcOrd="0" destOrd="0" presId="urn:microsoft.com/office/officeart/2005/8/layout/vList2"/>
    <dgm:cxn modelId="{2AC0AC41-E24D-4264-A3E3-87EC8246501A}" type="presOf" srcId="{EF30C3B6-ABB3-4A98-98EF-DA4C7B677009}" destId="{D4197BBF-5553-49F0-9F06-3D6C79575392}" srcOrd="0" destOrd="5" presId="urn:microsoft.com/office/officeart/2005/8/layout/vList2"/>
    <dgm:cxn modelId="{D62F0637-69F8-45AC-B0D2-F6C428DAB67C}" type="presOf" srcId="{0E275AF0-C9AE-45C3-952A-EDC7C167D664}" destId="{356916F9-C769-4CD0-BBF6-7A822F614E0E}" srcOrd="0" destOrd="0" presId="urn:microsoft.com/office/officeart/2005/8/layout/vList2"/>
    <dgm:cxn modelId="{C1DCD197-468C-426D-8137-4FD7F9B95FAE}" type="presOf" srcId="{523A7E0D-42FF-427E-BE9B-C408D63CCCC9}" destId="{D4197BBF-5553-49F0-9F06-3D6C79575392}" srcOrd="0" destOrd="4" presId="urn:microsoft.com/office/officeart/2005/8/layout/vList2"/>
    <dgm:cxn modelId="{7624635C-C376-49AE-8BE4-4B6F429825BB}" srcId="{EE94189E-D6C1-41B5-9641-D1359CAD0A97}" destId="{BFEE906E-7F9C-4C14-BC69-8A2733754D64}" srcOrd="3" destOrd="0" parTransId="{4D532718-2E6E-444F-9D24-D89AA55953E3}" sibTransId="{0FE1C821-D9FA-42BD-89C1-A4234EEEF395}"/>
    <dgm:cxn modelId="{6E74C053-D50E-4E8E-A63C-24C907833E42}" type="presOf" srcId="{216F20E7-D091-4F22-9495-ECC207421390}" destId="{931E585C-3567-4515-AD28-A896D4DFADE8}" srcOrd="0" destOrd="0" presId="urn:microsoft.com/office/officeart/2005/8/layout/vList2"/>
    <dgm:cxn modelId="{F3801F34-0A68-40EE-AADD-60E0278D0C2C}" type="presOf" srcId="{93EF6BDD-ED46-4DCE-B8B5-9918D8D890E1}" destId="{19C24724-FC7E-4447-A802-61FE35B580CD}" srcOrd="0" destOrd="1" presId="urn:microsoft.com/office/officeart/2005/8/layout/vList2"/>
    <dgm:cxn modelId="{A46E6082-4132-4602-BF02-FB34A85E5413}" type="presOf" srcId="{EE94189E-D6C1-41B5-9641-D1359CAD0A97}" destId="{E2FF4D5B-72BB-469C-9A8F-63143DC27E1A}" srcOrd="0" destOrd="0" presId="urn:microsoft.com/office/officeart/2005/8/layout/vList2"/>
    <dgm:cxn modelId="{622F7FC2-E5CB-43D0-B2AC-E9F34DFAC574}" type="presOf" srcId="{FE244E1B-125A-4EDD-8C9C-272A392E3C87}" destId="{381D6446-D7F4-4F34-9648-E170AD1A6844}" srcOrd="0" destOrd="0" presId="urn:microsoft.com/office/officeart/2005/8/layout/vList2"/>
    <dgm:cxn modelId="{9E06DE53-737D-4081-9AC8-EBA5AA2B50A7}" srcId="{EAE3A037-A104-462A-ABE3-CD4083F57398}" destId="{72A9A369-7322-43C9-A559-D8FE6BA5B9E2}" srcOrd="1" destOrd="0" parTransId="{BC54D8F0-3413-4668-9ECC-B53DFEE0EB70}" sibTransId="{4CB746DA-76C2-46AE-9A69-752F4A5FAB29}"/>
    <dgm:cxn modelId="{979B4D7D-3FAD-420D-9EF8-4AF5F0738683}" srcId="{940F26CB-55B2-4B75-9D1F-64AFA31B3E9B}" destId="{BBA863F0-A062-4BBF-BDBC-281B988EE9B8}" srcOrd="0" destOrd="0" parTransId="{5C2FD5EF-F50B-4186-B937-514755FC0029}" sibTransId="{70C9E72B-5407-4B0D-9806-562B6D01D416}"/>
    <dgm:cxn modelId="{B1A3D294-F348-437E-B194-30409E588860}" type="presOf" srcId="{44A5DD9F-CDC5-4DE8-ACAB-889A6B01B0B3}" destId="{C0B1C381-0EF2-4823-82DD-2FF4B0043058}" srcOrd="0" destOrd="0" presId="urn:microsoft.com/office/officeart/2005/8/layout/vList2"/>
    <dgm:cxn modelId="{1BDF66F6-C263-4469-BD3A-D8377CF7CA52}" srcId="{FE244E1B-125A-4EDD-8C9C-272A392E3C87}" destId="{44A5DD9F-CDC5-4DE8-ACAB-889A6B01B0B3}" srcOrd="0" destOrd="0" parTransId="{0731D282-CBD6-497A-8300-6F2178182794}" sibTransId="{DAEEA631-78CC-40A4-98E2-351208C32A97}"/>
    <dgm:cxn modelId="{7DB90D9A-3F12-4DBB-B782-0D8D2A897680}" srcId="{556EF21B-9A52-4C62-B63D-8CA7D16B9441}" destId="{93E0C8C6-1986-42A8-876E-F3AA8DB33998}" srcOrd="1" destOrd="0" parTransId="{267143C2-B8BD-4502-87A6-D087A7E7CF48}" sibTransId="{DB89C163-2909-49EB-86FB-70B08D30B39D}"/>
    <dgm:cxn modelId="{AC8BC304-A31C-4EB8-8087-390C2FBCD1EA}" srcId="{D82DD218-04F4-4547-8C19-C183BD9C110E}" destId="{93EF6BDD-ED46-4DCE-B8B5-9918D8D890E1}" srcOrd="1" destOrd="0" parTransId="{2E90A333-5996-450D-A88F-B3D4C9B69A86}" sibTransId="{19FCCBB2-0E33-4956-BAE4-01D08A087210}"/>
    <dgm:cxn modelId="{0A97494C-A321-4549-82D3-5B49B70E07DD}" type="presOf" srcId="{4AAF33CC-5C56-41BD-A669-EFABF7921CF0}" destId="{19B850DC-14F1-46E4-AC23-EBFA0C04229A}" srcOrd="0" destOrd="0" presId="urn:microsoft.com/office/officeart/2005/8/layout/vList2"/>
    <dgm:cxn modelId="{D523AB7C-4B6C-42FE-B211-C0A4FD4C41ED}" srcId="{216F20E7-D091-4F22-9495-ECC207421390}" destId="{4AAF33CC-5C56-41BD-A669-EFABF7921CF0}" srcOrd="0" destOrd="0" parTransId="{10346876-F88B-4433-A1B5-0BF6263EFC67}" sibTransId="{9537D66B-0C65-48A8-A860-BD280359BD1A}"/>
    <dgm:cxn modelId="{9DE0BCB3-C107-4C4C-B87B-DE8375A9EE8E}" type="presOf" srcId="{EAE3A037-A104-462A-ABE3-CD4083F57398}" destId="{006C400A-23D8-4F6B-AE77-DB0044916E04}" srcOrd="0" destOrd="0" presId="urn:microsoft.com/office/officeart/2005/8/layout/vList2"/>
    <dgm:cxn modelId="{691BF2AC-991C-46EF-A77A-9BC649B71A08}" type="presOf" srcId="{556EF21B-9A52-4C62-B63D-8CA7D16B9441}" destId="{0990CCB3-9303-4738-B3C9-D69E9400FBFC}" srcOrd="0" destOrd="0" presId="urn:microsoft.com/office/officeart/2005/8/layout/vList2"/>
    <dgm:cxn modelId="{E1A2E417-FDBB-40D9-9BF0-12A8E28801F4}" srcId="{556EF21B-9A52-4C62-B63D-8CA7D16B9441}" destId="{458D2CDC-65D3-472A-BEA1-4E8720B8137F}" srcOrd="2" destOrd="0" parTransId="{C1AB5F90-06CF-4327-8D2A-DD37C9999FBD}" sibTransId="{55D6E5F8-3865-4BD9-8E28-399B6E93397F}"/>
    <dgm:cxn modelId="{B7AD46E7-9785-4294-94A8-37C53D80AF5D}" srcId="{D82DD218-04F4-4547-8C19-C183BD9C110E}" destId="{E2352727-EC8F-443E-A951-35A2F2D8DB16}" srcOrd="0" destOrd="0" parTransId="{B692EDAB-AD0F-4BBA-A0C8-08481806ECB1}" sibTransId="{7866FB82-FBC1-45C1-B07D-A01BAF860A85}"/>
    <dgm:cxn modelId="{99E59096-2635-417F-879F-3A808D392E4C}" type="presParOf" srcId="{356916F9-C769-4CD0-BBF6-7A822F614E0E}" destId="{78F75003-A4FB-484F-A613-0F37176FC776}" srcOrd="0" destOrd="0" presId="urn:microsoft.com/office/officeart/2005/8/layout/vList2"/>
    <dgm:cxn modelId="{87ABFA10-67A4-41D9-B458-CBB684E16739}" type="presParOf" srcId="{356916F9-C769-4CD0-BBF6-7A822F614E0E}" destId="{19C24724-FC7E-4447-A802-61FE35B580CD}" srcOrd="1" destOrd="0" presId="urn:microsoft.com/office/officeart/2005/8/layout/vList2"/>
    <dgm:cxn modelId="{79C75B30-6221-4187-9AD8-184AE2BAD6D6}" type="presParOf" srcId="{356916F9-C769-4CD0-BBF6-7A822F614E0E}" destId="{E2FF4D5B-72BB-469C-9A8F-63143DC27E1A}" srcOrd="2" destOrd="0" presId="urn:microsoft.com/office/officeart/2005/8/layout/vList2"/>
    <dgm:cxn modelId="{69D1F60D-18C3-46E9-B53B-FCF7630226A1}" type="presParOf" srcId="{356916F9-C769-4CD0-BBF6-7A822F614E0E}" destId="{D4197BBF-5553-49F0-9F06-3D6C79575392}" srcOrd="3" destOrd="0" presId="urn:microsoft.com/office/officeart/2005/8/layout/vList2"/>
    <dgm:cxn modelId="{BC02913F-7383-48EB-9588-6ACDE6370D19}" type="presParOf" srcId="{356916F9-C769-4CD0-BBF6-7A822F614E0E}" destId="{003973AD-2F9E-4E17-A3A6-04FA253098C4}" srcOrd="4" destOrd="0" presId="urn:microsoft.com/office/officeart/2005/8/layout/vList2"/>
    <dgm:cxn modelId="{4CB11FD0-D027-4E91-A6EC-A6DFA39F282E}" type="presParOf" srcId="{356916F9-C769-4CD0-BBF6-7A822F614E0E}" destId="{00270D4D-6C66-45E5-8909-3BFD54BFFF21}" srcOrd="5" destOrd="0" presId="urn:microsoft.com/office/officeart/2005/8/layout/vList2"/>
    <dgm:cxn modelId="{A9098B70-C8CA-4AB1-9249-DC7DAF91E661}" type="presParOf" srcId="{356916F9-C769-4CD0-BBF6-7A822F614E0E}" destId="{931E585C-3567-4515-AD28-A896D4DFADE8}" srcOrd="6" destOrd="0" presId="urn:microsoft.com/office/officeart/2005/8/layout/vList2"/>
    <dgm:cxn modelId="{F2ADCB14-B0B9-40FF-A43D-F723BEBB2CAF}" type="presParOf" srcId="{356916F9-C769-4CD0-BBF6-7A822F614E0E}" destId="{19B850DC-14F1-46E4-AC23-EBFA0C04229A}" srcOrd="7" destOrd="0" presId="urn:microsoft.com/office/officeart/2005/8/layout/vList2"/>
    <dgm:cxn modelId="{D86AD3AE-1E3A-4A2D-83D0-658B62B7A517}" type="presParOf" srcId="{356916F9-C769-4CD0-BBF6-7A822F614E0E}" destId="{879637FF-B89C-4072-A0DC-C2A194C787A9}" srcOrd="8" destOrd="0" presId="urn:microsoft.com/office/officeart/2005/8/layout/vList2"/>
    <dgm:cxn modelId="{7DDE5C58-C5B5-44D2-ADE2-34D509A8AE22}" type="presParOf" srcId="{356916F9-C769-4CD0-BBF6-7A822F614E0E}" destId="{435982C4-F556-4846-A836-E65586ED2910}" srcOrd="9" destOrd="0" presId="urn:microsoft.com/office/officeart/2005/8/layout/vList2"/>
    <dgm:cxn modelId="{F8671E36-45AD-486C-80BE-00860C15CBFE}" type="presParOf" srcId="{356916F9-C769-4CD0-BBF6-7A822F614E0E}" destId="{006C400A-23D8-4F6B-AE77-DB0044916E04}" srcOrd="10" destOrd="0" presId="urn:microsoft.com/office/officeart/2005/8/layout/vList2"/>
    <dgm:cxn modelId="{9EC5A0E0-22EE-425F-8FDE-760B1CBCE652}" type="presParOf" srcId="{356916F9-C769-4CD0-BBF6-7A822F614E0E}" destId="{5D9F17AE-6751-4B9E-A489-18A15AF3911B}" srcOrd="11" destOrd="0" presId="urn:microsoft.com/office/officeart/2005/8/layout/vList2"/>
    <dgm:cxn modelId="{86FA613D-94E0-41D3-8F17-D8043C62D2AD}" type="presParOf" srcId="{356916F9-C769-4CD0-BBF6-7A822F614E0E}" destId="{381D6446-D7F4-4F34-9648-E170AD1A6844}" srcOrd="12" destOrd="0" presId="urn:microsoft.com/office/officeart/2005/8/layout/vList2"/>
    <dgm:cxn modelId="{5998DFDE-CBE1-4A0E-9E5B-41352CC83ECA}" type="presParOf" srcId="{356916F9-C769-4CD0-BBF6-7A822F614E0E}" destId="{C0B1C381-0EF2-4823-82DD-2FF4B0043058}" srcOrd="13" destOrd="0" presId="urn:microsoft.com/office/officeart/2005/8/layout/vList2"/>
    <dgm:cxn modelId="{4570FDFC-456F-4F3C-A1DC-A1F0FF286F77}" type="presParOf" srcId="{356916F9-C769-4CD0-BBF6-7A822F614E0E}" destId="{0990CCB3-9303-4738-B3C9-D69E9400FBFC}" srcOrd="14" destOrd="0" presId="urn:microsoft.com/office/officeart/2005/8/layout/vList2"/>
    <dgm:cxn modelId="{CF3A605A-A125-4210-92EE-99F59D29E4F2}" type="presParOf" srcId="{356916F9-C769-4CD0-BBF6-7A822F614E0E}" destId="{BF423862-1AAF-46B3-88FE-AABD38A67E66}" srcOrd="15"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CFED86-A225-48E5-B878-D9E0C4C2938F}">
      <dsp:nvSpPr>
        <dsp:cNvPr id="0" name=""/>
        <dsp:cNvSpPr/>
      </dsp:nvSpPr>
      <dsp:spPr>
        <a:xfrm>
          <a:off x="0" y="0"/>
          <a:ext cx="954107" cy="954107"/>
        </a:xfrm>
        <a:prstGeom prst="pie">
          <a:avLst>
            <a:gd name="adj1" fmla="val 5400000"/>
            <a:gd name="adj2" fmla="val 162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8AADF5-7FF0-4753-B87F-3CEFD7C8399B}">
      <dsp:nvSpPr>
        <dsp:cNvPr id="0" name=""/>
        <dsp:cNvSpPr/>
      </dsp:nvSpPr>
      <dsp:spPr>
        <a:xfrm>
          <a:off x="477053" y="0"/>
          <a:ext cx="7666878" cy="954107"/>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it-IT" sz="900" kern="1200" dirty="0" smtClean="0">
              <a:latin typeface="Calibri" pitchFamily="34" charset="0"/>
            </a:rPr>
            <a:t>Marketing  (Strategico, Operativo) Relazionale:  analizza caratteristiche ed esigenze espresse dalla domanda</a:t>
          </a:r>
          <a:endParaRPr lang="it-IT" sz="900" kern="1200" dirty="0">
            <a:latin typeface="Calibri" pitchFamily="34" charset="0"/>
          </a:endParaRPr>
        </a:p>
      </dsp:txBody>
      <dsp:txXfrm>
        <a:off x="477053" y="0"/>
        <a:ext cx="7666878" cy="202747"/>
      </dsp:txXfrm>
    </dsp:sp>
    <dsp:sp modelId="{2A9B23EA-650E-48F4-B023-A758C7E76937}">
      <dsp:nvSpPr>
        <dsp:cNvPr id="0" name=""/>
        <dsp:cNvSpPr/>
      </dsp:nvSpPr>
      <dsp:spPr>
        <a:xfrm>
          <a:off x="125226" y="202747"/>
          <a:ext cx="703653" cy="703653"/>
        </a:xfrm>
        <a:prstGeom prst="pie">
          <a:avLst>
            <a:gd name="adj1" fmla="val 5400000"/>
            <a:gd name="adj2" fmla="val 16200000"/>
          </a:avLst>
        </a:prstGeom>
        <a:solidFill>
          <a:schemeClr val="accent2">
            <a:hueOff val="-2472842"/>
            <a:satOff val="-5946"/>
            <a:lumOff val="212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242FEF-68BA-4BCE-9FF1-25A5AB44E159}">
      <dsp:nvSpPr>
        <dsp:cNvPr id="0" name=""/>
        <dsp:cNvSpPr/>
      </dsp:nvSpPr>
      <dsp:spPr>
        <a:xfrm>
          <a:off x="477053" y="202747"/>
          <a:ext cx="7666878" cy="703653"/>
        </a:xfrm>
        <a:prstGeom prst="rect">
          <a:avLst/>
        </a:prstGeom>
        <a:solidFill>
          <a:schemeClr val="lt1">
            <a:alpha val="90000"/>
            <a:hueOff val="0"/>
            <a:satOff val="0"/>
            <a:lumOff val="0"/>
            <a:alphaOff val="0"/>
          </a:schemeClr>
        </a:solidFill>
        <a:ln w="25400" cap="flat" cmpd="sng" algn="ctr">
          <a:solidFill>
            <a:schemeClr val="accent2">
              <a:hueOff val="-2472842"/>
              <a:satOff val="-5946"/>
              <a:lumOff val="2124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it-IT" sz="900" b="0" kern="1200" dirty="0" smtClean="0">
              <a:latin typeface="Calibri" pitchFamily="34" charset="0"/>
            </a:rPr>
            <a:t>CRM: strategia di relazioni, offerta di prodotti e servizi, processi, tecniche e strumenti IT per la gestione  personalizzata della clientela</a:t>
          </a:r>
          <a:endParaRPr lang="it-IT" sz="900" b="0" kern="1200" dirty="0">
            <a:latin typeface="Calibri" pitchFamily="34" charset="0"/>
          </a:endParaRPr>
        </a:p>
      </dsp:txBody>
      <dsp:txXfrm>
        <a:off x="477053" y="202747"/>
        <a:ext cx="7666878" cy="202747"/>
      </dsp:txXfrm>
    </dsp:sp>
    <dsp:sp modelId="{B0AD5963-A5DF-4CEA-95C9-57AF2D434DEF}">
      <dsp:nvSpPr>
        <dsp:cNvPr id="0" name=""/>
        <dsp:cNvSpPr/>
      </dsp:nvSpPr>
      <dsp:spPr>
        <a:xfrm>
          <a:off x="250453" y="405495"/>
          <a:ext cx="453200" cy="453200"/>
        </a:xfrm>
        <a:prstGeom prst="pie">
          <a:avLst>
            <a:gd name="adj1" fmla="val 5400000"/>
            <a:gd name="adj2" fmla="val 16200000"/>
          </a:avLst>
        </a:prstGeom>
        <a:solidFill>
          <a:schemeClr val="accent2">
            <a:hueOff val="-4945683"/>
            <a:satOff val="-11893"/>
            <a:lumOff val="424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C2570E-334B-488B-8A9B-4A54F5A0327E}">
      <dsp:nvSpPr>
        <dsp:cNvPr id="0" name=""/>
        <dsp:cNvSpPr/>
      </dsp:nvSpPr>
      <dsp:spPr>
        <a:xfrm>
          <a:off x="477053" y="405495"/>
          <a:ext cx="7666878" cy="453200"/>
        </a:xfrm>
        <a:prstGeom prst="rect">
          <a:avLst/>
        </a:prstGeom>
        <a:solidFill>
          <a:schemeClr val="lt1">
            <a:alpha val="90000"/>
            <a:hueOff val="0"/>
            <a:satOff val="0"/>
            <a:lumOff val="0"/>
            <a:alphaOff val="0"/>
          </a:schemeClr>
        </a:solidFill>
        <a:ln w="25400" cap="flat" cmpd="sng" algn="ctr">
          <a:solidFill>
            <a:schemeClr val="accent2">
              <a:hueOff val="-4945683"/>
              <a:satOff val="-11893"/>
              <a:lumOff val="424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rtl="0">
            <a:lnSpc>
              <a:spcPct val="90000"/>
            </a:lnSpc>
            <a:spcBef>
              <a:spcPct val="0"/>
            </a:spcBef>
            <a:spcAft>
              <a:spcPct val="35000"/>
            </a:spcAft>
          </a:pPr>
          <a:r>
            <a:rPr lang="it-IT" sz="900" kern="1200" dirty="0" smtClean="0">
              <a:latin typeface="Calibri" pitchFamily="34" charset="0"/>
            </a:rPr>
            <a:t>CRM (</a:t>
          </a:r>
          <a:r>
            <a:rPr lang="it-IT" sz="900" kern="1200" dirty="0" err="1" smtClean="0">
              <a:latin typeface="Calibri" pitchFamily="34" charset="0"/>
            </a:rPr>
            <a:t>Achitettuta</a:t>
          </a:r>
          <a:r>
            <a:rPr lang="it-IT" sz="900" kern="1200" dirty="0" smtClean="0">
              <a:latin typeface="Calibri" pitchFamily="34" charset="0"/>
            </a:rPr>
            <a:t> tecnologica): suite software per tracciare clienti e </a:t>
          </a:r>
          <a:r>
            <a:rPr lang="it-IT" sz="900" kern="1200" dirty="0" err="1" smtClean="0">
              <a:latin typeface="Calibri" pitchFamily="34" charset="0"/>
            </a:rPr>
            <a:t>prospect</a:t>
          </a:r>
          <a:r>
            <a:rPr lang="it-IT" sz="900" kern="1200" dirty="0" smtClean="0">
              <a:latin typeface="Calibri" pitchFamily="34" charset="0"/>
            </a:rPr>
            <a:t> (</a:t>
          </a:r>
          <a:r>
            <a:rPr lang="it-IT" sz="900" kern="1200" dirty="0" err="1" smtClean="0">
              <a:latin typeface="Calibri" pitchFamily="34" charset="0"/>
            </a:rPr>
            <a:t>lead</a:t>
          </a:r>
          <a:r>
            <a:rPr lang="it-IT" sz="900" kern="1200" dirty="0" smtClean="0">
              <a:latin typeface="Calibri" pitchFamily="34" charset="0"/>
            </a:rPr>
            <a:t>), campagne di marketing e attività post vendita. </a:t>
          </a:r>
        </a:p>
      </dsp:txBody>
      <dsp:txXfrm>
        <a:off x="477053" y="405495"/>
        <a:ext cx="7666878" cy="202747"/>
      </dsp:txXfrm>
    </dsp:sp>
    <dsp:sp modelId="{B28F30BE-0BF6-4E3D-869A-6E38152FD86E}">
      <dsp:nvSpPr>
        <dsp:cNvPr id="0" name=""/>
        <dsp:cNvSpPr/>
      </dsp:nvSpPr>
      <dsp:spPr>
        <a:xfrm>
          <a:off x="375679" y="608243"/>
          <a:ext cx="202747" cy="202747"/>
        </a:xfrm>
        <a:prstGeom prst="pie">
          <a:avLst>
            <a:gd name="adj1" fmla="val 5400000"/>
            <a:gd name="adj2" fmla="val 16200000"/>
          </a:avLst>
        </a:prstGeom>
        <a:solidFill>
          <a:schemeClr val="accent2">
            <a:hueOff val="-7418525"/>
            <a:satOff val="-17839"/>
            <a:lumOff val="63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7F6161-BBA3-48C8-96B5-C6E7F367EB26}">
      <dsp:nvSpPr>
        <dsp:cNvPr id="0" name=""/>
        <dsp:cNvSpPr/>
      </dsp:nvSpPr>
      <dsp:spPr>
        <a:xfrm>
          <a:off x="477053" y="608243"/>
          <a:ext cx="7666878" cy="202747"/>
        </a:xfrm>
        <a:prstGeom prst="rect">
          <a:avLst/>
        </a:prstGeom>
        <a:solidFill>
          <a:schemeClr val="lt1">
            <a:alpha val="90000"/>
            <a:hueOff val="0"/>
            <a:satOff val="0"/>
            <a:lumOff val="0"/>
            <a:alphaOff val="0"/>
          </a:schemeClr>
        </a:solidFill>
        <a:ln w="25400" cap="flat" cmpd="sng" algn="ctr">
          <a:solidFill>
            <a:schemeClr val="accent2">
              <a:hueOff val="-7418525"/>
              <a:satOff val="-17839"/>
              <a:lumOff val="637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400050">
            <a:lnSpc>
              <a:spcPct val="90000"/>
            </a:lnSpc>
            <a:spcBef>
              <a:spcPct val="0"/>
            </a:spcBef>
            <a:spcAft>
              <a:spcPct val="35000"/>
            </a:spcAft>
          </a:pPr>
          <a:r>
            <a:rPr lang="it-IT" sz="900" kern="1200" dirty="0" smtClean="0">
              <a:latin typeface="Calibri" pitchFamily="34" charset="0"/>
            </a:rPr>
            <a:t>CRM Operativo – Collaborativo (raccolta multicanale dati di </a:t>
          </a:r>
          <a:r>
            <a:rPr lang="it-IT" sz="900" kern="1200" dirty="0" err="1" smtClean="0">
              <a:latin typeface="Calibri" pitchFamily="34" charset="0"/>
            </a:rPr>
            <a:t>front</a:t>
          </a:r>
          <a:r>
            <a:rPr lang="it-IT" sz="900" kern="1200" dirty="0" smtClean="0">
              <a:latin typeface="Calibri" pitchFamily="34" charset="0"/>
            </a:rPr>
            <a:t> e back end). SI parallelo</a:t>
          </a:r>
          <a:endParaRPr lang="it-IT" sz="900" kern="1200" dirty="0">
            <a:latin typeface="Calibri" pitchFamily="34" charset="0"/>
          </a:endParaRPr>
        </a:p>
      </dsp:txBody>
      <dsp:txXfrm>
        <a:off x="477053" y="608243"/>
        <a:ext cx="7666878" cy="2027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F6419-1C24-4275-B3B2-CD2B713BA421}">
      <dsp:nvSpPr>
        <dsp:cNvPr id="0" name=""/>
        <dsp:cNvSpPr/>
      </dsp:nvSpPr>
      <dsp:spPr>
        <a:xfrm>
          <a:off x="1328034" y="0"/>
          <a:ext cx="1328034" cy="1061375"/>
        </a:xfrm>
        <a:prstGeom prst="trapezoid">
          <a:avLst>
            <a:gd name="adj" fmla="val 62562"/>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3"/>
        </a:lnRef>
        <a:fillRef idx="3">
          <a:schemeClr val="accent3"/>
        </a:fillRef>
        <a:effectRef idx="3">
          <a:schemeClr val="accent3"/>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it-IT" sz="1600" b="1" kern="1200"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Conoscenza</a:t>
          </a:r>
          <a:endParaRPr lang="it-IT" sz="1600" b="1" kern="1200"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dsp:txBody>
      <dsp:txXfrm>
        <a:off x="1328034" y="0"/>
        <a:ext cx="1328034" cy="1061375"/>
      </dsp:txXfrm>
    </dsp:sp>
    <dsp:sp modelId="{1C4AA3CF-855D-4D69-B043-EED8CE2EB143}">
      <dsp:nvSpPr>
        <dsp:cNvPr id="0" name=""/>
        <dsp:cNvSpPr/>
      </dsp:nvSpPr>
      <dsp:spPr>
        <a:xfrm>
          <a:off x="664017" y="1061376"/>
          <a:ext cx="2656069" cy="1061375"/>
        </a:xfrm>
        <a:prstGeom prst="trapezoid">
          <a:avLst>
            <a:gd name="adj" fmla="val 62562"/>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it-IT" sz="1600" b="1" kern="1200"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Informazioni</a:t>
          </a:r>
          <a:endParaRPr lang="it-IT" sz="1600" b="1" kern="1200"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dsp:txBody>
      <dsp:txXfrm>
        <a:off x="1128829" y="1061376"/>
        <a:ext cx="1726445" cy="1061375"/>
      </dsp:txXfrm>
    </dsp:sp>
    <dsp:sp modelId="{58F7AFF4-99CB-4CB3-96B5-7DDE01EE5936}">
      <dsp:nvSpPr>
        <dsp:cNvPr id="0" name=""/>
        <dsp:cNvSpPr/>
      </dsp:nvSpPr>
      <dsp:spPr>
        <a:xfrm>
          <a:off x="0" y="2122752"/>
          <a:ext cx="3984104" cy="1061375"/>
        </a:xfrm>
        <a:prstGeom prst="trapezoid">
          <a:avLst>
            <a:gd name="adj" fmla="val 62562"/>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1"/>
        </a:lnRef>
        <a:fillRef idx="3">
          <a:schemeClr val="accent1"/>
        </a:fillRef>
        <a:effectRef idx="3">
          <a:schemeClr val="accent1"/>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it-IT" sz="1600" b="1" kern="1200"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Dati </a:t>
          </a:r>
          <a:endParaRPr lang="it-IT" sz="1600" b="1" kern="1200"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dsp:txBody>
      <dsp:txXfrm>
        <a:off x="697218" y="2122752"/>
        <a:ext cx="2589667" cy="10613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D921E-122C-4216-BCBC-E4DB5C933621}">
      <dsp:nvSpPr>
        <dsp:cNvPr id="0" name=""/>
        <dsp:cNvSpPr/>
      </dsp:nvSpPr>
      <dsp:spPr>
        <a:xfrm>
          <a:off x="2449483" y="282360"/>
          <a:ext cx="724540" cy="677505"/>
        </a:xfrm>
        <a:prstGeom prst="ellipse">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it-IT" sz="700" kern="1200" dirty="0" smtClean="0"/>
            <a:t>Social network</a:t>
          </a:r>
          <a:endParaRPr lang="it-IT" sz="700" kern="1200" dirty="0"/>
        </a:p>
      </dsp:txBody>
      <dsp:txXfrm>
        <a:off x="2555589" y="381578"/>
        <a:ext cx="512328" cy="479069"/>
      </dsp:txXfrm>
    </dsp:sp>
    <dsp:sp modelId="{42CEDCE2-E01C-4E60-9AD2-9D15109AD86C}">
      <dsp:nvSpPr>
        <dsp:cNvPr id="0" name=""/>
        <dsp:cNvSpPr/>
      </dsp:nvSpPr>
      <dsp:spPr>
        <a:xfrm rot="2160000">
          <a:off x="3208947" y="899981"/>
          <a:ext cx="462392" cy="355368"/>
        </a:xfrm>
        <a:prstGeom prst="rightArrow">
          <a:avLst>
            <a:gd name="adj1" fmla="val 60000"/>
            <a:gd name="adj2" fmla="val 50000"/>
          </a:avLst>
        </a:prstGeom>
        <a:solidFill>
          <a:schemeClr val="accent6">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it-IT" sz="600" kern="1200"/>
        </a:p>
      </dsp:txBody>
      <dsp:txXfrm>
        <a:off x="3219127" y="939723"/>
        <a:ext cx="355782" cy="213220"/>
      </dsp:txXfrm>
    </dsp:sp>
    <dsp:sp modelId="{B9419CD4-A9D8-49A2-8A86-8F3AFC76113C}">
      <dsp:nvSpPr>
        <dsp:cNvPr id="0" name=""/>
        <dsp:cNvSpPr/>
      </dsp:nvSpPr>
      <dsp:spPr>
        <a:xfrm>
          <a:off x="3727439" y="1210849"/>
          <a:ext cx="724540" cy="677505"/>
        </a:xfrm>
        <a:prstGeom prst="ellipse">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it-IT" sz="700" kern="1200" dirty="0" smtClean="0"/>
            <a:t>Blog</a:t>
          </a:r>
          <a:endParaRPr lang="it-IT" sz="700" kern="1200" dirty="0"/>
        </a:p>
      </dsp:txBody>
      <dsp:txXfrm>
        <a:off x="3833545" y="1310067"/>
        <a:ext cx="512328" cy="479069"/>
      </dsp:txXfrm>
    </dsp:sp>
    <dsp:sp modelId="{F586F568-D53E-43B1-8141-0C5A77A14D45}">
      <dsp:nvSpPr>
        <dsp:cNvPr id="0" name=""/>
        <dsp:cNvSpPr/>
      </dsp:nvSpPr>
      <dsp:spPr>
        <a:xfrm rot="6480000">
          <a:off x="3611824" y="2110270"/>
          <a:ext cx="475958" cy="355368"/>
        </a:xfrm>
        <a:prstGeom prst="rightArrow">
          <a:avLst>
            <a:gd name="adj1" fmla="val 60000"/>
            <a:gd name="adj2" fmla="val 50000"/>
          </a:avLst>
        </a:prstGeom>
        <a:solidFill>
          <a:schemeClr val="accent6">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it-IT" sz="600" kern="1200"/>
        </a:p>
      </dsp:txBody>
      <dsp:txXfrm rot="10800000">
        <a:off x="3681601" y="2130648"/>
        <a:ext cx="369348" cy="213220"/>
      </dsp:txXfrm>
    </dsp:sp>
    <dsp:sp modelId="{ECDDA6F7-6CAA-431E-B65B-0989542913D8}">
      <dsp:nvSpPr>
        <dsp:cNvPr id="0" name=""/>
        <dsp:cNvSpPr/>
      </dsp:nvSpPr>
      <dsp:spPr>
        <a:xfrm>
          <a:off x="3239303" y="2713176"/>
          <a:ext cx="724540" cy="677505"/>
        </a:xfrm>
        <a:prstGeom prst="ellipse">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it-IT" sz="700" kern="1200" dirty="0" err="1" smtClean="0"/>
            <a:t>Sharing</a:t>
          </a:r>
          <a:r>
            <a:rPr lang="it-IT" sz="700" kern="1200" dirty="0" smtClean="0"/>
            <a:t> audio e video</a:t>
          </a:r>
          <a:endParaRPr lang="it-IT" sz="700" kern="1200" dirty="0"/>
        </a:p>
      </dsp:txBody>
      <dsp:txXfrm>
        <a:off x="3345409" y="2812394"/>
        <a:ext cx="512328" cy="479069"/>
      </dsp:txXfrm>
    </dsp:sp>
    <dsp:sp modelId="{71FA5D37-D219-484E-A7B5-AA4C7C7DE2AF}">
      <dsp:nvSpPr>
        <dsp:cNvPr id="0" name=""/>
        <dsp:cNvSpPr/>
      </dsp:nvSpPr>
      <dsp:spPr>
        <a:xfrm rot="10800000">
          <a:off x="2597978" y="2874244"/>
          <a:ext cx="453202" cy="355368"/>
        </a:xfrm>
        <a:prstGeom prst="rightArrow">
          <a:avLst>
            <a:gd name="adj1" fmla="val 60000"/>
            <a:gd name="adj2" fmla="val 50000"/>
          </a:avLst>
        </a:prstGeom>
        <a:solidFill>
          <a:schemeClr val="accent6">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it-IT" sz="600" kern="1200"/>
        </a:p>
      </dsp:txBody>
      <dsp:txXfrm rot="10800000">
        <a:off x="2704588" y="2945318"/>
        <a:ext cx="346592" cy="213220"/>
      </dsp:txXfrm>
    </dsp:sp>
    <dsp:sp modelId="{AA03624B-CC42-4198-8DAA-974B84B717F7}">
      <dsp:nvSpPr>
        <dsp:cNvPr id="0" name=""/>
        <dsp:cNvSpPr/>
      </dsp:nvSpPr>
      <dsp:spPr>
        <a:xfrm>
          <a:off x="1659663" y="2713176"/>
          <a:ext cx="724540" cy="677505"/>
        </a:xfrm>
        <a:prstGeom prst="ellipse">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it-IT" sz="700" kern="1200" dirty="0" smtClean="0"/>
            <a:t>Social </a:t>
          </a:r>
          <a:r>
            <a:rPr lang="it-IT" sz="700" kern="1200" dirty="0" err="1" smtClean="0"/>
            <a:t>bookmarking</a:t>
          </a:r>
          <a:endParaRPr lang="it-IT" sz="700" kern="1200" dirty="0"/>
        </a:p>
      </dsp:txBody>
      <dsp:txXfrm>
        <a:off x="1765769" y="2812394"/>
        <a:ext cx="512328" cy="479069"/>
      </dsp:txXfrm>
    </dsp:sp>
    <dsp:sp modelId="{4F7C5299-2FE7-4C80-96CC-4ECAA26BA9D6}">
      <dsp:nvSpPr>
        <dsp:cNvPr id="0" name=""/>
        <dsp:cNvSpPr/>
      </dsp:nvSpPr>
      <dsp:spPr>
        <a:xfrm rot="15120000">
          <a:off x="1544049" y="2135892"/>
          <a:ext cx="475958" cy="355368"/>
        </a:xfrm>
        <a:prstGeom prst="rightArrow">
          <a:avLst>
            <a:gd name="adj1" fmla="val 60000"/>
            <a:gd name="adj2" fmla="val 50000"/>
          </a:avLst>
        </a:prstGeom>
        <a:solidFill>
          <a:schemeClr val="accent6">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it-IT" sz="600" kern="1200"/>
        </a:p>
      </dsp:txBody>
      <dsp:txXfrm rot="10800000">
        <a:off x="1613826" y="2257662"/>
        <a:ext cx="369348" cy="213220"/>
      </dsp:txXfrm>
    </dsp:sp>
    <dsp:sp modelId="{E1685C19-4D13-4101-B703-19B514470462}">
      <dsp:nvSpPr>
        <dsp:cNvPr id="0" name=""/>
        <dsp:cNvSpPr/>
      </dsp:nvSpPr>
      <dsp:spPr>
        <a:xfrm>
          <a:off x="1171527" y="1210849"/>
          <a:ext cx="724540" cy="677505"/>
        </a:xfrm>
        <a:prstGeom prst="ellipse">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311150">
            <a:lnSpc>
              <a:spcPct val="90000"/>
            </a:lnSpc>
            <a:spcBef>
              <a:spcPct val="0"/>
            </a:spcBef>
            <a:spcAft>
              <a:spcPct val="35000"/>
            </a:spcAft>
          </a:pPr>
          <a:r>
            <a:rPr lang="it-IT" sz="700" kern="1200" dirty="0" smtClean="0"/>
            <a:t>Forum</a:t>
          </a:r>
          <a:endParaRPr lang="it-IT" sz="700" kern="1200" dirty="0"/>
        </a:p>
      </dsp:txBody>
      <dsp:txXfrm>
        <a:off x="1277633" y="1310067"/>
        <a:ext cx="512328" cy="479069"/>
      </dsp:txXfrm>
    </dsp:sp>
    <dsp:sp modelId="{0591B6F1-BEA4-4DC8-95B3-646A2B34F9C3}">
      <dsp:nvSpPr>
        <dsp:cNvPr id="0" name=""/>
        <dsp:cNvSpPr/>
      </dsp:nvSpPr>
      <dsp:spPr>
        <a:xfrm rot="19440000">
          <a:off x="1930992" y="915365"/>
          <a:ext cx="462392" cy="355368"/>
        </a:xfrm>
        <a:prstGeom prst="rightArrow">
          <a:avLst>
            <a:gd name="adj1" fmla="val 60000"/>
            <a:gd name="adj2" fmla="val 50000"/>
          </a:avLst>
        </a:prstGeom>
        <a:solidFill>
          <a:schemeClr val="accent6">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it-IT" sz="600" kern="1200"/>
        </a:p>
      </dsp:txBody>
      <dsp:txXfrm>
        <a:off x="1941172" y="1017771"/>
        <a:ext cx="355782" cy="2132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2D921E-122C-4216-BCBC-E4DB5C933621}">
      <dsp:nvSpPr>
        <dsp:cNvPr id="0" name=""/>
        <dsp:cNvSpPr/>
      </dsp:nvSpPr>
      <dsp:spPr>
        <a:xfrm>
          <a:off x="2202033" y="1658"/>
          <a:ext cx="601915" cy="601915"/>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it-IT" sz="800" kern="1200" dirty="0" smtClean="0"/>
            <a:t>Comunità di pratica</a:t>
          </a:r>
          <a:endParaRPr lang="it-IT" sz="800" kern="1200" dirty="0"/>
        </a:p>
      </dsp:txBody>
      <dsp:txXfrm>
        <a:off x="2290181" y="89806"/>
        <a:ext cx="425619" cy="425619"/>
      </dsp:txXfrm>
    </dsp:sp>
    <dsp:sp modelId="{42CEDCE2-E01C-4E60-9AD2-9D15109AD86C}">
      <dsp:nvSpPr>
        <dsp:cNvPr id="0" name=""/>
        <dsp:cNvSpPr/>
      </dsp:nvSpPr>
      <dsp:spPr>
        <a:xfrm rot="1200000">
          <a:off x="2843252" y="353939"/>
          <a:ext cx="159633" cy="203146"/>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it-IT" sz="800" kern="1200"/>
        </a:p>
      </dsp:txBody>
      <dsp:txXfrm>
        <a:off x="2844696" y="386378"/>
        <a:ext cx="111743" cy="121888"/>
      </dsp:txXfrm>
    </dsp:sp>
    <dsp:sp modelId="{B9419CD4-A9D8-49A2-8A86-8F3AFC76113C}">
      <dsp:nvSpPr>
        <dsp:cNvPr id="0" name=""/>
        <dsp:cNvSpPr/>
      </dsp:nvSpPr>
      <dsp:spPr>
        <a:xfrm>
          <a:off x="3050679" y="310540"/>
          <a:ext cx="601915" cy="601915"/>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it-IT" sz="800" kern="1200" dirty="0" err="1" smtClean="0"/>
            <a:t>Wiki</a:t>
          </a:r>
          <a:r>
            <a:rPr lang="it-IT" sz="800" kern="1200" dirty="0" smtClean="0"/>
            <a:t> </a:t>
          </a:r>
          <a:endParaRPr lang="it-IT" sz="800" kern="1200" dirty="0"/>
        </a:p>
      </dsp:txBody>
      <dsp:txXfrm>
        <a:off x="3138827" y="398688"/>
        <a:ext cx="425619" cy="425619"/>
      </dsp:txXfrm>
    </dsp:sp>
    <dsp:sp modelId="{F586F568-D53E-43B1-8141-0C5A77A14D45}">
      <dsp:nvSpPr>
        <dsp:cNvPr id="0" name=""/>
        <dsp:cNvSpPr/>
      </dsp:nvSpPr>
      <dsp:spPr>
        <a:xfrm rot="3600000">
          <a:off x="3495339" y="897071"/>
          <a:ext cx="159633" cy="203146"/>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it-IT" sz="800" kern="1200"/>
        </a:p>
      </dsp:txBody>
      <dsp:txXfrm>
        <a:off x="3507312" y="916963"/>
        <a:ext cx="111743" cy="121888"/>
      </dsp:txXfrm>
    </dsp:sp>
    <dsp:sp modelId="{ECDDA6F7-6CAA-431E-B65B-0989542913D8}">
      <dsp:nvSpPr>
        <dsp:cNvPr id="0" name=""/>
        <dsp:cNvSpPr/>
      </dsp:nvSpPr>
      <dsp:spPr>
        <a:xfrm>
          <a:off x="3502235" y="1092657"/>
          <a:ext cx="601915" cy="601915"/>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it-IT" sz="800" kern="1200" dirty="0" err="1" smtClean="0"/>
            <a:t>Sharing</a:t>
          </a:r>
          <a:r>
            <a:rPr lang="it-IT" sz="800" kern="1200" dirty="0" smtClean="0"/>
            <a:t> </a:t>
          </a:r>
          <a:r>
            <a:rPr lang="it-IT" sz="800" kern="1200" dirty="0" err="1" smtClean="0"/>
            <a:t>files</a:t>
          </a:r>
          <a:endParaRPr lang="it-IT" sz="800" kern="1200" dirty="0"/>
        </a:p>
      </dsp:txBody>
      <dsp:txXfrm>
        <a:off x="3590383" y="1180805"/>
        <a:ext cx="425619" cy="425619"/>
      </dsp:txXfrm>
    </dsp:sp>
    <dsp:sp modelId="{71FA5D37-D219-484E-A7B5-AA4C7C7DE2AF}">
      <dsp:nvSpPr>
        <dsp:cNvPr id="0" name=""/>
        <dsp:cNvSpPr/>
      </dsp:nvSpPr>
      <dsp:spPr>
        <a:xfrm rot="6000000">
          <a:off x="3645748" y="1732288"/>
          <a:ext cx="159633" cy="203146"/>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it-IT" sz="800" kern="1200"/>
        </a:p>
      </dsp:txBody>
      <dsp:txXfrm rot="10800000">
        <a:off x="3673851" y="1749336"/>
        <a:ext cx="111743" cy="121888"/>
      </dsp:txXfrm>
    </dsp:sp>
    <dsp:sp modelId="{AA03624B-CC42-4198-8DAA-974B84B717F7}">
      <dsp:nvSpPr>
        <dsp:cNvPr id="0" name=""/>
        <dsp:cNvSpPr/>
      </dsp:nvSpPr>
      <dsp:spPr>
        <a:xfrm>
          <a:off x="3345411" y="1982048"/>
          <a:ext cx="601915" cy="601915"/>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it-IT" sz="800" kern="1200" dirty="0" err="1" smtClean="0"/>
            <a:t>Voip</a:t>
          </a:r>
          <a:r>
            <a:rPr lang="it-IT" sz="800" kern="1200" dirty="0" smtClean="0"/>
            <a:t> </a:t>
          </a:r>
          <a:endParaRPr lang="it-IT" sz="800" kern="1200" dirty="0"/>
        </a:p>
      </dsp:txBody>
      <dsp:txXfrm>
        <a:off x="3433559" y="2070196"/>
        <a:ext cx="425619" cy="425619"/>
      </dsp:txXfrm>
    </dsp:sp>
    <dsp:sp modelId="{4F7C5299-2FE7-4C80-96CC-4ECAA26BA9D6}">
      <dsp:nvSpPr>
        <dsp:cNvPr id="0" name=""/>
        <dsp:cNvSpPr/>
      </dsp:nvSpPr>
      <dsp:spPr>
        <a:xfrm rot="8400000">
          <a:off x="3224102" y="2468782"/>
          <a:ext cx="159633" cy="203146"/>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it-IT" sz="800" kern="1200"/>
        </a:p>
      </dsp:txBody>
      <dsp:txXfrm rot="10800000">
        <a:off x="3266390" y="2494019"/>
        <a:ext cx="111743" cy="121888"/>
      </dsp:txXfrm>
    </dsp:sp>
    <dsp:sp modelId="{E1685C19-4D13-4101-B703-19B514470462}">
      <dsp:nvSpPr>
        <dsp:cNvPr id="0" name=""/>
        <dsp:cNvSpPr/>
      </dsp:nvSpPr>
      <dsp:spPr>
        <a:xfrm>
          <a:off x="2653588" y="2562556"/>
          <a:ext cx="601915" cy="601915"/>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it-IT" sz="800" kern="1200" dirty="0" smtClean="0"/>
            <a:t>Chat</a:t>
          </a:r>
          <a:endParaRPr lang="it-IT" sz="800" kern="1200" dirty="0"/>
        </a:p>
      </dsp:txBody>
      <dsp:txXfrm>
        <a:off x="2741736" y="2650704"/>
        <a:ext cx="425619" cy="425619"/>
      </dsp:txXfrm>
    </dsp:sp>
    <dsp:sp modelId="{0591B6F1-BEA4-4DC8-95B3-646A2B34F9C3}">
      <dsp:nvSpPr>
        <dsp:cNvPr id="0" name=""/>
        <dsp:cNvSpPr/>
      </dsp:nvSpPr>
      <dsp:spPr>
        <a:xfrm rot="10800000">
          <a:off x="2427692" y="2761941"/>
          <a:ext cx="159633" cy="203146"/>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it-IT" sz="800" kern="1200"/>
        </a:p>
      </dsp:txBody>
      <dsp:txXfrm rot="10800000">
        <a:off x="2475582" y="2802570"/>
        <a:ext cx="111743" cy="121888"/>
      </dsp:txXfrm>
    </dsp:sp>
    <dsp:sp modelId="{67877083-C957-4A6F-9747-E6C532C8F162}">
      <dsp:nvSpPr>
        <dsp:cNvPr id="0" name=""/>
        <dsp:cNvSpPr/>
      </dsp:nvSpPr>
      <dsp:spPr>
        <a:xfrm>
          <a:off x="1750477" y="2562556"/>
          <a:ext cx="601915" cy="601915"/>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it-IT" sz="800" kern="1200" dirty="0" err="1" smtClean="0"/>
            <a:t>Knolwledge</a:t>
          </a:r>
          <a:r>
            <a:rPr lang="it-IT" sz="800" kern="1200" dirty="0" smtClean="0"/>
            <a:t> </a:t>
          </a:r>
          <a:r>
            <a:rPr lang="it-IT" sz="800" kern="1200" dirty="0" err="1" smtClean="0"/>
            <a:t>mngt</a:t>
          </a:r>
          <a:endParaRPr lang="it-IT" sz="800" kern="1200" dirty="0"/>
        </a:p>
      </dsp:txBody>
      <dsp:txXfrm>
        <a:off x="1838625" y="2650704"/>
        <a:ext cx="425619" cy="425619"/>
      </dsp:txXfrm>
    </dsp:sp>
    <dsp:sp modelId="{1F4AB05C-B835-4D73-BEEF-04DDC352C1C8}">
      <dsp:nvSpPr>
        <dsp:cNvPr id="0" name=""/>
        <dsp:cNvSpPr/>
      </dsp:nvSpPr>
      <dsp:spPr>
        <a:xfrm rot="13200000">
          <a:off x="1629168" y="2474590"/>
          <a:ext cx="159633" cy="203146"/>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it-IT" sz="800" kern="1200"/>
        </a:p>
      </dsp:txBody>
      <dsp:txXfrm rot="10800000">
        <a:off x="1671456" y="2530611"/>
        <a:ext cx="111743" cy="121888"/>
      </dsp:txXfrm>
    </dsp:sp>
    <dsp:sp modelId="{C6478528-0098-43D0-87C8-C84DB9F9ACF2}">
      <dsp:nvSpPr>
        <dsp:cNvPr id="0" name=""/>
        <dsp:cNvSpPr/>
      </dsp:nvSpPr>
      <dsp:spPr>
        <a:xfrm>
          <a:off x="1058654" y="1982048"/>
          <a:ext cx="601915" cy="601915"/>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it-IT" sz="800" kern="1200" dirty="0" smtClean="0"/>
            <a:t>CRM</a:t>
          </a:r>
          <a:endParaRPr lang="it-IT" sz="800" kern="1200" dirty="0"/>
        </a:p>
      </dsp:txBody>
      <dsp:txXfrm>
        <a:off x="1146802" y="2070196"/>
        <a:ext cx="425619" cy="425619"/>
      </dsp:txXfrm>
    </dsp:sp>
    <dsp:sp modelId="{E6D30597-16B5-4AC5-9C4E-2FF810EEA874}">
      <dsp:nvSpPr>
        <dsp:cNvPr id="0" name=""/>
        <dsp:cNvSpPr/>
      </dsp:nvSpPr>
      <dsp:spPr>
        <a:xfrm rot="15600000">
          <a:off x="1202168" y="1741186"/>
          <a:ext cx="159633" cy="203146"/>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it-IT" sz="800" kern="1200"/>
        </a:p>
      </dsp:txBody>
      <dsp:txXfrm rot="10800000">
        <a:off x="1230271" y="1805396"/>
        <a:ext cx="111743" cy="121888"/>
      </dsp:txXfrm>
    </dsp:sp>
    <dsp:sp modelId="{11EB8E2A-1DA6-4ABB-B238-DA63A39EB51C}">
      <dsp:nvSpPr>
        <dsp:cNvPr id="0" name=""/>
        <dsp:cNvSpPr/>
      </dsp:nvSpPr>
      <dsp:spPr>
        <a:xfrm>
          <a:off x="901831" y="1092657"/>
          <a:ext cx="601915" cy="601915"/>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it-IT" sz="800" kern="1200" dirty="0" err="1" smtClean="0"/>
            <a:t>Survey</a:t>
          </a:r>
          <a:endParaRPr lang="it-IT" sz="800" kern="1200" dirty="0"/>
        </a:p>
      </dsp:txBody>
      <dsp:txXfrm>
        <a:off x="989979" y="1180805"/>
        <a:ext cx="425619" cy="425619"/>
      </dsp:txXfrm>
    </dsp:sp>
    <dsp:sp modelId="{16C1DC36-DDEB-4929-86EB-61788ED85BC5}">
      <dsp:nvSpPr>
        <dsp:cNvPr id="0" name=""/>
        <dsp:cNvSpPr/>
      </dsp:nvSpPr>
      <dsp:spPr>
        <a:xfrm rot="18000000">
          <a:off x="1346491" y="904896"/>
          <a:ext cx="159633" cy="203146"/>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it-IT" sz="800" kern="1200"/>
        </a:p>
      </dsp:txBody>
      <dsp:txXfrm>
        <a:off x="1358464" y="966262"/>
        <a:ext cx="111743" cy="121888"/>
      </dsp:txXfrm>
    </dsp:sp>
    <dsp:sp modelId="{9C57AFA1-B521-47B0-91BC-9434366C576A}">
      <dsp:nvSpPr>
        <dsp:cNvPr id="0" name=""/>
        <dsp:cNvSpPr/>
      </dsp:nvSpPr>
      <dsp:spPr>
        <a:xfrm>
          <a:off x="1353386" y="310540"/>
          <a:ext cx="601915" cy="601915"/>
        </a:xfrm>
        <a:prstGeom prst="ellipse">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it-IT" sz="800" kern="1200" dirty="0" smtClean="0"/>
            <a:t>Blog</a:t>
          </a:r>
          <a:endParaRPr lang="it-IT" sz="800" kern="1200" dirty="0"/>
        </a:p>
      </dsp:txBody>
      <dsp:txXfrm>
        <a:off x="1441534" y="398688"/>
        <a:ext cx="425619" cy="425619"/>
      </dsp:txXfrm>
    </dsp:sp>
    <dsp:sp modelId="{0B58FC39-04D0-493D-B9B5-0D2DBCB23764}">
      <dsp:nvSpPr>
        <dsp:cNvPr id="0" name=""/>
        <dsp:cNvSpPr/>
      </dsp:nvSpPr>
      <dsp:spPr>
        <a:xfrm rot="20400000">
          <a:off x="1994605" y="357029"/>
          <a:ext cx="159633" cy="203146"/>
        </a:xfrm>
        <a:prstGeom prst="rightArrow">
          <a:avLst>
            <a:gd name="adj1" fmla="val 60000"/>
            <a:gd name="adj2" fmla="val 50000"/>
          </a:avLst>
        </a:prstGeom>
        <a:solidFill>
          <a:schemeClr val="dk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it-IT" sz="800" kern="1200"/>
        </a:p>
      </dsp:txBody>
      <dsp:txXfrm>
        <a:off x="1996049" y="405848"/>
        <a:ext cx="111743" cy="1218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0AB77-A22A-41CA-8D8F-E6D1A535B27A}">
      <dsp:nvSpPr>
        <dsp:cNvPr id="0" name=""/>
        <dsp:cNvSpPr/>
      </dsp:nvSpPr>
      <dsp:spPr>
        <a:xfrm>
          <a:off x="1538299" y="1225"/>
          <a:ext cx="804444" cy="321777"/>
        </a:xfrm>
        <a:prstGeom prst="chevron">
          <a:avLst/>
        </a:prstGeom>
        <a:solidFill>
          <a:srgbClr val="FF99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5080" rIns="0" bIns="5080" numCol="1" spcCol="1270" anchor="ctr" anchorCtr="0">
          <a:noAutofit/>
        </a:bodyPr>
        <a:lstStyle/>
        <a:p>
          <a:pPr lvl="0" algn="ctr" defTabSz="355600">
            <a:lnSpc>
              <a:spcPct val="90000"/>
            </a:lnSpc>
            <a:spcBef>
              <a:spcPct val="0"/>
            </a:spcBef>
            <a:spcAft>
              <a:spcPct val="35000"/>
            </a:spcAft>
          </a:pPr>
          <a:r>
            <a:rPr lang="it-IT" sz="800" kern="1200" baseline="0" dirty="0" smtClean="0">
              <a:solidFill>
                <a:schemeClr val="tx1"/>
              </a:solidFill>
            </a:rPr>
            <a:t>Sito Web</a:t>
          </a:r>
          <a:endParaRPr lang="it-IT" sz="800" kern="1200" baseline="0" dirty="0">
            <a:solidFill>
              <a:schemeClr val="tx1"/>
            </a:solidFill>
          </a:endParaRPr>
        </a:p>
      </dsp:txBody>
      <dsp:txXfrm>
        <a:off x="1699188" y="1225"/>
        <a:ext cx="482667" cy="321777"/>
      </dsp:txXfrm>
    </dsp:sp>
    <dsp:sp modelId="{6412BF3A-0519-47F4-A4CB-E280DD30F231}">
      <dsp:nvSpPr>
        <dsp:cNvPr id="0" name=""/>
        <dsp:cNvSpPr/>
      </dsp:nvSpPr>
      <dsp:spPr>
        <a:xfrm>
          <a:off x="1538299" y="368052"/>
          <a:ext cx="804444" cy="321777"/>
        </a:xfrm>
        <a:prstGeom prst="chevron">
          <a:avLst/>
        </a:prstGeom>
        <a:solidFill>
          <a:srgbClr val="FF99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5080" rIns="0" bIns="5080" numCol="1" spcCol="1270" anchor="ctr" anchorCtr="0">
          <a:noAutofit/>
        </a:bodyPr>
        <a:lstStyle/>
        <a:p>
          <a:pPr lvl="0" algn="ctr" defTabSz="355600">
            <a:lnSpc>
              <a:spcPct val="90000"/>
            </a:lnSpc>
            <a:spcBef>
              <a:spcPct val="0"/>
            </a:spcBef>
            <a:spcAft>
              <a:spcPct val="35000"/>
            </a:spcAft>
          </a:pPr>
          <a:r>
            <a:rPr lang="it-IT" sz="800" kern="1200" baseline="0" dirty="0" err="1" smtClean="0">
              <a:solidFill>
                <a:schemeClr val="tx1"/>
              </a:solidFill>
            </a:rPr>
            <a:t>Facebook</a:t>
          </a:r>
          <a:r>
            <a:rPr lang="it-IT" sz="800" kern="1200" baseline="0" dirty="0" smtClean="0">
              <a:solidFill>
                <a:schemeClr val="tx1"/>
              </a:solidFill>
            </a:rPr>
            <a:t> Social Network</a:t>
          </a:r>
          <a:endParaRPr lang="it-IT" sz="800" kern="1200" baseline="0" dirty="0">
            <a:solidFill>
              <a:schemeClr val="tx1"/>
            </a:solidFill>
          </a:endParaRPr>
        </a:p>
      </dsp:txBody>
      <dsp:txXfrm>
        <a:off x="1699188" y="368052"/>
        <a:ext cx="482667" cy="321777"/>
      </dsp:txXfrm>
    </dsp:sp>
    <dsp:sp modelId="{D656D1D6-788D-4A2E-90BD-A54DC9D38ADF}">
      <dsp:nvSpPr>
        <dsp:cNvPr id="0" name=""/>
        <dsp:cNvSpPr/>
      </dsp:nvSpPr>
      <dsp:spPr>
        <a:xfrm>
          <a:off x="1538299" y="734879"/>
          <a:ext cx="804444" cy="321777"/>
        </a:xfrm>
        <a:prstGeom prst="chevron">
          <a:avLst/>
        </a:prstGeom>
        <a:solidFill>
          <a:srgbClr val="FF99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5080" rIns="0" bIns="5080" numCol="1" spcCol="1270" anchor="ctr" anchorCtr="0">
          <a:noAutofit/>
        </a:bodyPr>
        <a:lstStyle/>
        <a:p>
          <a:pPr lvl="0" algn="ctr" defTabSz="355600">
            <a:lnSpc>
              <a:spcPct val="90000"/>
            </a:lnSpc>
            <a:spcBef>
              <a:spcPct val="0"/>
            </a:spcBef>
            <a:spcAft>
              <a:spcPct val="35000"/>
            </a:spcAft>
          </a:pPr>
          <a:r>
            <a:rPr lang="it-IT" sz="800" kern="1200" baseline="0" dirty="0" smtClean="0">
              <a:solidFill>
                <a:schemeClr val="tx1"/>
              </a:solidFill>
            </a:rPr>
            <a:t>Blog</a:t>
          </a:r>
          <a:endParaRPr lang="it-IT" sz="800" kern="1200" baseline="0" dirty="0">
            <a:solidFill>
              <a:schemeClr val="tx1"/>
            </a:solidFill>
          </a:endParaRPr>
        </a:p>
      </dsp:txBody>
      <dsp:txXfrm>
        <a:off x="1699188" y="734879"/>
        <a:ext cx="482667" cy="321777"/>
      </dsp:txXfrm>
    </dsp:sp>
    <dsp:sp modelId="{388D9BF2-E056-49B1-A7D9-24913A923974}">
      <dsp:nvSpPr>
        <dsp:cNvPr id="0" name=""/>
        <dsp:cNvSpPr/>
      </dsp:nvSpPr>
      <dsp:spPr>
        <a:xfrm>
          <a:off x="1538299" y="1101706"/>
          <a:ext cx="804444" cy="321777"/>
        </a:xfrm>
        <a:prstGeom prst="chevron">
          <a:avLst/>
        </a:prstGeom>
        <a:solidFill>
          <a:srgbClr val="FF99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5080" rIns="0" bIns="5080" numCol="1" spcCol="1270" anchor="ctr" anchorCtr="0">
          <a:noAutofit/>
        </a:bodyPr>
        <a:lstStyle/>
        <a:p>
          <a:pPr lvl="0" algn="ctr" defTabSz="355600">
            <a:lnSpc>
              <a:spcPct val="90000"/>
            </a:lnSpc>
            <a:spcBef>
              <a:spcPct val="0"/>
            </a:spcBef>
            <a:spcAft>
              <a:spcPct val="35000"/>
            </a:spcAft>
          </a:pPr>
          <a:r>
            <a:rPr lang="it-IT" sz="800" kern="1200" baseline="0" dirty="0" err="1" smtClean="0">
              <a:solidFill>
                <a:schemeClr val="tx1"/>
              </a:solidFill>
            </a:rPr>
            <a:t>Twitter</a:t>
          </a:r>
          <a:r>
            <a:rPr lang="it-IT" sz="800" kern="1200" baseline="0" dirty="0" smtClean="0">
              <a:solidFill>
                <a:schemeClr val="tx1"/>
              </a:solidFill>
            </a:rPr>
            <a:t> </a:t>
          </a:r>
          <a:r>
            <a:rPr lang="it-IT" sz="800" kern="1200" baseline="0" dirty="0" err="1" smtClean="0">
              <a:solidFill>
                <a:schemeClr val="tx1"/>
              </a:solidFill>
            </a:rPr>
            <a:t>Microblog</a:t>
          </a:r>
          <a:endParaRPr lang="it-IT" sz="800" kern="1200" baseline="0" dirty="0">
            <a:solidFill>
              <a:schemeClr val="tx1"/>
            </a:solidFill>
          </a:endParaRPr>
        </a:p>
      </dsp:txBody>
      <dsp:txXfrm>
        <a:off x="1699188" y="1101706"/>
        <a:ext cx="482667" cy="321777"/>
      </dsp:txXfrm>
    </dsp:sp>
    <dsp:sp modelId="{6784F9F1-1AAA-4352-9095-BD7D707FAAB7}">
      <dsp:nvSpPr>
        <dsp:cNvPr id="0" name=""/>
        <dsp:cNvSpPr/>
      </dsp:nvSpPr>
      <dsp:spPr>
        <a:xfrm>
          <a:off x="1538299" y="1468532"/>
          <a:ext cx="804444" cy="321777"/>
        </a:xfrm>
        <a:prstGeom prst="chevron">
          <a:avLst/>
        </a:prstGeom>
        <a:solidFill>
          <a:srgbClr val="FF99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5080" rIns="0" bIns="5080" numCol="1" spcCol="1270" anchor="ctr" anchorCtr="0">
          <a:noAutofit/>
        </a:bodyPr>
        <a:lstStyle/>
        <a:p>
          <a:pPr lvl="0" algn="ctr" defTabSz="355600">
            <a:lnSpc>
              <a:spcPct val="90000"/>
            </a:lnSpc>
            <a:spcBef>
              <a:spcPct val="0"/>
            </a:spcBef>
            <a:spcAft>
              <a:spcPct val="35000"/>
            </a:spcAft>
          </a:pPr>
          <a:r>
            <a:rPr lang="it-IT" sz="800" kern="1200" baseline="0" dirty="0" smtClean="0">
              <a:solidFill>
                <a:schemeClr val="tx1"/>
              </a:solidFill>
            </a:rPr>
            <a:t>Forum</a:t>
          </a:r>
          <a:endParaRPr lang="it-IT" sz="800" kern="1200" baseline="0" dirty="0">
            <a:solidFill>
              <a:schemeClr val="tx1"/>
            </a:solidFill>
          </a:endParaRPr>
        </a:p>
      </dsp:txBody>
      <dsp:txXfrm>
        <a:off x="1699188" y="1468532"/>
        <a:ext cx="482667" cy="321777"/>
      </dsp:txXfrm>
    </dsp:sp>
    <dsp:sp modelId="{E7084988-EEF3-47BC-BA34-ED7B51FE88F2}">
      <dsp:nvSpPr>
        <dsp:cNvPr id="0" name=""/>
        <dsp:cNvSpPr/>
      </dsp:nvSpPr>
      <dsp:spPr>
        <a:xfrm>
          <a:off x="1538299" y="1835359"/>
          <a:ext cx="804444" cy="321777"/>
        </a:xfrm>
        <a:prstGeom prst="chevron">
          <a:avLst/>
        </a:prstGeom>
        <a:solidFill>
          <a:srgbClr val="FF99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5080" rIns="0" bIns="5080" numCol="1" spcCol="1270" anchor="ctr" anchorCtr="0">
          <a:noAutofit/>
        </a:bodyPr>
        <a:lstStyle/>
        <a:p>
          <a:pPr lvl="0" algn="ctr" defTabSz="355600">
            <a:lnSpc>
              <a:spcPct val="90000"/>
            </a:lnSpc>
            <a:spcBef>
              <a:spcPct val="0"/>
            </a:spcBef>
            <a:spcAft>
              <a:spcPct val="35000"/>
            </a:spcAft>
          </a:pPr>
          <a:r>
            <a:rPr lang="it-IT" sz="800" kern="1200" baseline="0" dirty="0" err="1" smtClean="0">
              <a:solidFill>
                <a:schemeClr val="tx1"/>
              </a:solidFill>
            </a:rPr>
            <a:t>Youtube</a:t>
          </a:r>
          <a:r>
            <a:rPr lang="it-IT" sz="800" kern="1200" baseline="0" dirty="0" smtClean="0">
              <a:solidFill>
                <a:schemeClr val="tx1"/>
              </a:solidFill>
            </a:rPr>
            <a:t> </a:t>
          </a:r>
          <a:r>
            <a:rPr lang="it-IT" sz="800" kern="1200" baseline="0" dirty="0" err="1" smtClean="0">
              <a:solidFill>
                <a:schemeClr val="tx1"/>
              </a:solidFill>
            </a:rPr>
            <a:t>flickr</a:t>
          </a:r>
          <a:endParaRPr lang="it-IT" sz="800" kern="1200" baseline="0" dirty="0">
            <a:solidFill>
              <a:schemeClr val="tx1"/>
            </a:solidFill>
          </a:endParaRPr>
        </a:p>
      </dsp:txBody>
      <dsp:txXfrm>
        <a:off x="1699188" y="1835359"/>
        <a:ext cx="482667" cy="321777"/>
      </dsp:txXfrm>
    </dsp:sp>
    <dsp:sp modelId="{CA46B1D2-906C-4E9C-B041-A3EF22BA11E1}">
      <dsp:nvSpPr>
        <dsp:cNvPr id="0" name=""/>
        <dsp:cNvSpPr/>
      </dsp:nvSpPr>
      <dsp:spPr>
        <a:xfrm>
          <a:off x="1538299" y="2202186"/>
          <a:ext cx="804444" cy="321777"/>
        </a:xfrm>
        <a:prstGeom prst="chevron">
          <a:avLst/>
        </a:prstGeom>
        <a:solidFill>
          <a:srgbClr val="FF99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5080" rIns="0" bIns="5080" numCol="1" spcCol="1270" anchor="ctr" anchorCtr="0">
          <a:noAutofit/>
        </a:bodyPr>
        <a:lstStyle/>
        <a:p>
          <a:pPr lvl="0" algn="ctr" defTabSz="355600">
            <a:lnSpc>
              <a:spcPct val="90000"/>
            </a:lnSpc>
            <a:spcBef>
              <a:spcPct val="0"/>
            </a:spcBef>
            <a:spcAft>
              <a:spcPct val="35000"/>
            </a:spcAft>
          </a:pPr>
          <a:r>
            <a:rPr lang="it-IT" sz="800" kern="1200" baseline="0" dirty="0" smtClean="0">
              <a:solidFill>
                <a:schemeClr val="tx1"/>
              </a:solidFill>
            </a:rPr>
            <a:t>Streaming </a:t>
          </a:r>
          <a:r>
            <a:rPr lang="it-IT" sz="800" kern="1200" baseline="0" dirty="0" err="1" smtClean="0">
              <a:solidFill>
                <a:schemeClr val="tx1"/>
              </a:solidFill>
            </a:rPr>
            <a:t>webinair</a:t>
          </a:r>
          <a:r>
            <a:rPr lang="it-IT" sz="800" kern="1200" baseline="0" dirty="0" smtClean="0">
              <a:solidFill>
                <a:schemeClr val="tx1"/>
              </a:solidFill>
            </a:rPr>
            <a:t> </a:t>
          </a:r>
          <a:r>
            <a:rPr lang="it-IT" sz="800" kern="1200" baseline="0" dirty="0" err="1" smtClean="0">
              <a:solidFill>
                <a:schemeClr val="tx1"/>
              </a:solidFill>
            </a:rPr>
            <a:t>podcast</a:t>
          </a:r>
          <a:r>
            <a:rPr lang="it-IT" sz="800" kern="1200" baseline="0" dirty="0" smtClean="0">
              <a:solidFill>
                <a:schemeClr val="tx1"/>
              </a:solidFill>
            </a:rPr>
            <a:t> </a:t>
          </a:r>
          <a:r>
            <a:rPr lang="it-IT" sz="800" kern="1200" baseline="0" dirty="0" err="1" smtClean="0">
              <a:solidFill>
                <a:schemeClr val="tx1"/>
              </a:solidFill>
            </a:rPr>
            <a:t>wiki</a:t>
          </a:r>
          <a:endParaRPr lang="it-IT" sz="800" kern="1200" baseline="0" dirty="0">
            <a:solidFill>
              <a:schemeClr val="tx1"/>
            </a:solidFill>
          </a:endParaRPr>
        </a:p>
      </dsp:txBody>
      <dsp:txXfrm>
        <a:off x="1699188" y="2202186"/>
        <a:ext cx="482667" cy="321777"/>
      </dsp:txXfrm>
    </dsp:sp>
    <dsp:sp modelId="{9C960CD8-530F-4E87-BDAD-109FD26EFF58}">
      <dsp:nvSpPr>
        <dsp:cNvPr id="0" name=""/>
        <dsp:cNvSpPr/>
      </dsp:nvSpPr>
      <dsp:spPr>
        <a:xfrm>
          <a:off x="1538299" y="2569013"/>
          <a:ext cx="804444" cy="321777"/>
        </a:xfrm>
        <a:prstGeom prst="chevron">
          <a:avLst/>
        </a:prstGeom>
        <a:solidFill>
          <a:srgbClr val="FF99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160" tIns="5080" rIns="0" bIns="5080" numCol="1" spcCol="1270" anchor="ctr" anchorCtr="0">
          <a:noAutofit/>
        </a:bodyPr>
        <a:lstStyle/>
        <a:p>
          <a:pPr lvl="0" algn="ctr" defTabSz="355600">
            <a:lnSpc>
              <a:spcPct val="90000"/>
            </a:lnSpc>
            <a:spcBef>
              <a:spcPct val="0"/>
            </a:spcBef>
            <a:spcAft>
              <a:spcPct val="35000"/>
            </a:spcAft>
          </a:pPr>
          <a:r>
            <a:rPr lang="it-IT" sz="800" kern="1200" baseline="0" dirty="0" err="1" smtClean="0">
              <a:solidFill>
                <a:schemeClr val="tx1"/>
              </a:solidFill>
            </a:rPr>
            <a:t>Rss</a:t>
          </a:r>
          <a:endParaRPr lang="it-IT" sz="800" kern="1200" baseline="0" dirty="0">
            <a:solidFill>
              <a:schemeClr val="tx1"/>
            </a:solidFill>
          </a:endParaRPr>
        </a:p>
      </dsp:txBody>
      <dsp:txXfrm>
        <a:off x="1699188" y="2569013"/>
        <a:ext cx="482667" cy="32177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0AB77-A22A-41CA-8D8F-E6D1A535B27A}">
      <dsp:nvSpPr>
        <dsp:cNvPr id="0" name=""/>
        <dsp:cNvSpPr/>
      </dsp:nvSpPr>
      <dsp:spPr>
        <a:xfrm rot="10800000">
          <a:off x="466751" y="836"/>
          <a:ext cx="866697" cy="346679"/>
        </a:xfrm>
        <a:prstGeom prst="chevron">
          <a:avLst/>
        </a:prstGeom>
        <a:gradFill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5080" rIns="10160" bIns="5080" numCol="1" spcCol="1270" anchor="ctr" anchorCtr="0">
          <a:noAutofit/>
        </a:bodyPr>
        <a:lstStyle/>
        <a:p>
          <a:pPr lvl="0" algn="ctr" defTabSz="355600">
            <a:lnSpc>
              <a:spcPct val="90000"/>
            </a:lnSpc>
            <a:spcBef>
              <a:spcPct val="0"/>
            </a:spcBef>
            <a:spcAft>
              <a:spcPct val="35000"/>
            </a:spcAft>
          </a:pPr>
          <a:r>
            <a:rPr lang="it-IT" sz="800" kern="1200" baseline="0" dirty="0" smtClean="0">
              <a:solidFill>
                <a:schemeClr val="bg1"/>
              </a:solidFill>
            </a:rPr>
            <a:t>Market </a:t>
          </a:r>
          <a:r>
            <a:rPr lang="it-IT" sz="800" kern="1200" baseline="0" dirty="0" err="1" smtClean="0">
              <a:solidFill>
                <a:schemeClr val="bg1"/>
              </a:solidFill>
            </a:rPr>
            <a:t>sensing</a:t>
          </a:r>
          <a:endParaRPr lang="it-IT" sz="800" kern="1200" baseline="0" dirty="0">
            <a:solidFill>
              <a:schemeClr val="bg1"/>
            </a:solidFill>
          </a:endParaRPr>
        </a:p>
      </dsp:txBody>
      <dsp:txXfrm rot="10800000">
        <a:off x="640090" y="836"/>
        <a:ext cx="520018" cy="346679"/>
      </dsp:txXfrm>
    </dsp:sp>
    <dsp:sp modelId="{D656D1D6-788D-4A2E-90BD-A54DC9D38ADF}">
      <dsp:nvSpPr>
        <dsp:cNvPr id="0" name=""/>
        <dsp:cNvSpPr/>
      </dsp:nvSpPr>
      <dsp:spPr>
        <a:xfrm rot="10800000">
          <a:off x="466751" y="396050"/>
          <a:ext cx="866697" cy="346679"/>
        </a:xfrm>
        <a:prstGeom prst="chevron">
          <a:avLst/>
        </a:prstGeom>
        <a:gradFill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5080" rIns="10160" bIns="5080" numCol="1" spcCol="1270" anchor="ctr" anchorCtr="0">
          <a:noAutofit/>
        </a:bodyPr>
        <a:lstStyle/>
        <a:p>
          <a:pPr lvl="0" algn="ctr" defTabSz="355600">
            <a:lnSpc>
              <a:spcPct val="90000"/>
            </a:lnSpc>
            <a:spcBef>
              <a:spcPct val="0"/>
            </a:spcBef>
            <a:spcAft>
              <a:spcPct val="35000"/>
            </a:spcAft>
          </a:pPr>
          <a:r>
            <a:rPr lang="it-IT" sz="800" kern="1200" baseline="0" dirty="0" smtClean="0">
              <a:solidFill>
                <a:schemeClr val="bg1"/>
              </a:solidFill>
            </a:rPr>
            <a:t>Reader </a:t>
          </a:r>
          <a:r>
            <a:rPr lang="it-IT" sz="800" kern="1200" baseline="0" dirty="0" err="1" smtClean="0">
              <a:solidFill>
                <a:schemeClr val="bg1"/>
              </a:solidFill>
            </a:rPr>
            <a:t>rss</a:t>
          </a:r>
          <a:endParaRPr lang="it-IT" sz="800" kern="1200" baseline="0" dirty="0">
            <a:solidFill>
              <a:schemeClr val="bg1"/>
            </a:solidFill>
          </a:endParaRPr>
        </a:p>
      </dsp:txBody>
      <dsp:txXfrm rot="10800000">
        <a:off x="640090" y="396050"/>
        <a:ext cx="520018" cy="346679"/>
      </dsp:txXfrm>
    </dsp:sp>
    <dsp:sp modelId="{388D9BF2-E056-49B1-A7D9-24913A923974}">
      <dsp:nvSpPr>
        <dsp:cNvPr id="0" name=""/>
        <dsp:cNvSpPr/>
      </dsp:nvSpPr>
      <dsp:spPr>
        <a:xfrm rot="10800000">
          <a:off x="466751" y="791264"/>
          <a:ext cx="866697" cy="346679"/>
        </a:xfrm>
        <a:prstGeom prst="chevron">
          <a:avLst/>
        </a:prstGeom>
        <a:gradFill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5080" rIns="10160" bIns="5080" numCol="1" spcCol="1270" anchor="ctr" anchorCtr="0">
          <a:noAutofit/>
        </a:bodyPr>
        <a:lstStyle/>
        <a:p>
          <a:pPr lvl="0" algn="ctr" defTabSz="355600">
            <a:lnSpc>
              <a:spcPct val="90000"/>
            </a:lnSpc>
            <a:spcBef>
              <a:spcPct val="0"/>
            </a:spcBef>
            <a:spcAft>
              <a:spcPct val="35000"/>
            </a:spcAft>
          </a:pPr>
          <a:r>
            <a:rPr lang="it-IT" sz="800" kern="1200" baseline="0" dirty="0" err="1" smtClean="0">
              <a:solidFill>
                <a:schemeClr val="bg1"/>
              </a:solidFill>
            </a:rPr>
            <a:t>Alert</a:t>
          </a:r>
          <a:r>
            <a:rPr lang="it-IT" sz="800" kern="1200" baseline="0" dirty="0" smtClean="0">
              <a:solidFill>
                <a:schemeClr val="bg1"/>
              </a:solidFill>
            </a:rPr>
            <a:t> </a:t>
          </a:r>
          <a:endParaRPr lang="it-IT" sz="800" kern="1200" baseline="0" dirty="0">
            <a:solidFill>
              <a:schemeClr val="bg1"/>
            </a:solidFill>
          </a:endParaRPr>
        </a:p>
      </dsp:txBody>
      <dsp:txXfrm rot="10800000">
        <a:off x="640090" y="791264"/>
        <a:ext cx="520018" cy="346679"/>
      </dsp:txXfrm>
    </dsp:sp>
    <dsp:sp modelId="{6784F9F1-1AAA-4352-9095-BD7D707FAAB7}">
      <dsp:nvSpPr>
        <dsp:cNvPr id="0" name=""/>
        <dsp:cNvSpPr/>
      </dsp:nvSpPr>
      <dsp:spPr>
        <a:xfrm rot="10800000">
          <a:off x="466751" y="1186479"/>
          <a:ext cx="866697" cy="346679"/>
        </a:xfrm>
        <a:prstGeom prst="chevron">
          <a:avLst/>
        </a:prstGeom>
        <a:gradFill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5080" rIns="10160" bIns="5080" numCol="1" spcCol="1270" anchor="ctr" anchorCtr="0">
          <a:noAutofit/>
        </a:bodyPr>
        <a:lstStyle/>
        <a:p>
          <a:pPr lvl="0" algn="ctr" defTabSz="355600">
            <a:lnSpc>
              <a:spcPct val="90000"/>
            </a:lnSpc>
            <a:spcBef>
              <a:spcPct val="0"/>
            </a:spcBef>
            <a:spcAft>
              <a:spcPct val="35000"/>
            </a:spcAft>
          </a:pPr>
          <a:r>
            <a:rPr lang="it-IT" sz="800" kern="1200" baseline="0" dirty="0" err="1" smtClean="0">
              <a:solidFill>
                <a:schemeClr val="bg1"/>
              </a:solidFill>
            </a:rPr>
            <a:t>Survey</a:t>
          </a:r>
          <a:endParaRPr lang="it-IT" sz="800" kern="1200" baseline="0" dirty="0">
            <a:solidFill>
              <a:schemeClr val="bg1"/>
            </a:solidFill>
          </a:endParaRPr>
        </a:p>
      </dsp:txBody>
      <dsp:txXfrm rot="10800000">
        <a:off x="640090" y="1186479"/>
        <a:ext cx="520018" cy="346679"/>
      </dsp:txXfrm>
    </dsp:sp>
    <dsp:sp modelId="{E7084988-EEF3-47BC-BA34-ED7B51FE88F2}">
      <dsp:nvSpPr>
        <dsp:cNvPr id="0" name=""/>
        <dsp:cNvSpPr/>
      </dsp:nvSpPr>
      <dsp:spPr>
        <a:xfrm rot="10800000">
          <a:off x="466751" y="1581693"/>
          <a:ext cx="866697" cy="346679"/>
        </a:xfrm>
        <a:prstGeom prst="chevron">
          <a:avLst/>
        </a:prstGeom>
        <a:gradFill rotWithShape="0">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5080" rIns="10160" bIns="5080" numCol="1" spcCol="1270" anchor="ctr" anchorCtr="0">
          <a:noAutofit/>
        </a:bodyPr>
        <a:lstStyle/>
        <a:p>
          <a:pPr lvl="0" algn="ctr" defTabSz="355600">
            <a:lnSpc>
              <a:spcPct val="90000"/>
            </a:lnSpc>
            <a:spcBef>
              <a:spcPct val="0"/>
            </a:spcBef>
            <a:spcAft>
              <a:spcPct val="35000"/>
            </a:spcAft>
          </a:pPr>
          <a:r>
            <a:rPr lang="it-IT" sz="800" kern="1200" baseline="0" dirty="0" smtClean="0">
              <a:solidFill>
                <a:schemeClr val="bg1"/>
              </a:solidFill>
            </a:rPr>
            <a:t>Social </a:t>
          </a:r>
          <a:r>
            <a:rPr lang="it-IT" sz="800" kern="1200" baseline="0" dirty="0" err="1" smtClean="0">
              <a:solidFill>
                <a:schemeClr val="bg1"/>
              </a:solidFill>
            </a:rPr>
            <a:t>bookmarking</a:t>
          </a:r>
          <a:endParaRPr lang="it-IT" sz="800" kern="1200" baseline="0" dirty="0">
            <a:solidFill>
              <a:schemeClr val="bg1"/>
            </a:solidFill>
          </a:endParaRPr>
        </a:p>
      </dsp:txBody>
      <dsp:txXfrm rot="10800000">
        <a:off x="640090" y="1581693"/>
        <a:ext cx="520018" cy="34667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A2A67D-3B14-4758-A4F3-2607E4521AC1}">
      <dsp:nvSpPr>
        <dsp:cNvPr id="0" name=""/>
        <dsp:cNvSpPr/>
      </dsp:nvSpPr>
      <dsp:spPr>
        <a:xfrm>
          <a:off x="0" y="1544"/>
          <a:ext cx="2074551" cy="58485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it-IT" sz="1600" kern="1200" dirty="0" smtClean="0"/>
            <a:t>Web </a:t>
          </a:r>
          <a:r>
            <a:rPr lang="it-IT" sz="1600" kern="1200" dirty="0" err="1" smtClean="0"/>
            <a:t>Sites</a:t>
          </a:r>
          <a:endParaRPr lang="it-IT" sz="1600" kern="1200" dirty="0"/>
        </a:p>
      </dsp:txBody>
      <dsp:txXfrm>
        <a:off x="28550" y="30094"/>
        <a:ext cx="2017451" cy="527755"/>
      </dsp:txXfrm>
    </dsp:sp>
    <dsp:sp modelId="{B5419D3A-EA89-41A5-8BCE-68B853DBA668}">
      <dsp:nvSpPr>
        <dsp:cNvPr id="0" name=""/>
        <dsp:cNvSpPr/>
      </dsp:nvSpPr>
      <dsp:spPr>
        <a:xfrm rot="5400000">
          <a:off x="3684655" y="-935976"/>
          <a:ext cx="467884" cy="368809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it-IT" sz="1200" kern="1200" dirty="0" smtClean="0"/>
            <a:t>Blogger, </a:t>
          </a:r>
          <a:r>
            <a:rPr lang="it-IT" sz="1200" kern="1200" smtClean="0"/>
            <a:t>Wordpress</a:t>
          </a:r>
          <a:endParaRPr lang="it-IT" sz="1200" kern="1200" dirty="0"/>
        </a:p>
      </dsp:txBody>
      <dsp:txXfrm rot="-5400000">
        <a:off x="2074551" y="696968"/>
        <a:ext cx="3665252" cy="422204"/>
      </dsp:txXfrm>
    </dsp:sp>
    <dsp:sp modelId="{1D15BC99-A74B-4410-8FDF-E7AC0DD58218}">
      <dsp:nvSpPr>
        <dsp:cNvPr id="0" name=""/>
        <dsp:cNvSpPr/>
      </dsp:nvSpPr>
      <dsp:spPr>
        <a:xfrm>
          <a:off x="0" y="615642"/>
          <a:ext cx="2074551" cy="58485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it-IT" sz="1600" kern="1200" dirty="0" smtClean="0"/>
            <a:t>Blog</a:t>
          </a:r>
          <a:endParaRPr lang="it-IT" sz="1600" kern="1200" dirty="0"/>
        </a:p>
      </dsp:txBody>
      <dsp:txXfrm>
        <a:off x="28550" y="644192"/>
        <a:ext cx="2017451" cy="527755"/>
      </dsp:txXfrm>
    </dsp:sp>
    <dsp:sp modelId="{C8C4FD87-EB61-4384-98FD-A70E0D5AF8BA}">
      <dsp:nvSpPr>
        <dsp:cNvPr id="0" name=""/>
        <dsp:cNvSpPr/>
      </dsp:nvSpPr>
      <dsp:spPr>
        <a:xfrm rot="5400000">
          <a:off x="3684655" y="-321878"/>
          <a:ext cx="467884" cy="368809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it-IT" sz="1200" kern="1200" dirty="0" smtClean="0"/>
            <a:t>Yahoo </a:t>
          </a:r>
          <a:r>
            <a:rPr lang="it-IT" sz="1200" kern="1200" dirty="0" err="1" smtClean="0"/>
            <a:t>answers</a:t>
          </a:r>
          <a:endParaRPr lang="it-IT" sz="1200" kern="1200" dirty="0"/>
        </a:p>
      </dsp:txBody>
      <dsp:txXfrm rot="-5400000">
        <a:off x="2074551" y="1311066"/>
        <a:ext cx="3665252" cy="422204"/>
      </dsp:txXfrm>
    </dsp:sp>
    <dsp:sp modelId="{67FEBBC0-EE1D-4DA9-ADCD-B04D2D5DD681}">
      <dsp:nvSpPr>
        <dsp:cNvPr id="0" name=""/>
        <dsp:cNvSpPr/>
      </dsp:nvSpPr>
      <dsp:spPr>
        <a:xfrm>
          <a:off x="0" y="1229739"/>
          <a:ext cx="2074551" cy="58485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it-IT" sz="1600" kern="1200" dirty="0" smtClean="0"/>
            <a:t>Forum</a:t>
          </a:r>
          <a:endParaRPr lang="it-IT" sz="1600" kern="1200" dirty="0"/>
        </a:p>
      </dsp:txBody>
      <dsp:txXfrm>
        <a:off x="28550" y="1258289"/>
        <a:ext cx="2017451" cy="527755"/>
      </dsp:txXfrm>
    </dsp:sp>
    <dsp:sp modelId="{4AD6DF87-240D-4ED1-8C4E-BDA21CD23888}">
      <dsp:nvSpPr>
        <dsp:cNvPr id="0" name=""/>
        <dsp:cNvSpPr/>
      </dsp:nvSpPr>
      <dsp:spPr>
        <a:xfrm rot="5400000">
          <a:off x="3684655" y="292219"/>
          <a:ext cx="467884" cy="368809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it-IT" sz="1200" kern="1200" dirty="0" err="1" smtClean="0"/>
            <a:t>Facebook</a:t>
          </a:r>
          <a:r>
            <a:rPr lang="it-IT" sz="1200" kern="1200" dirty="0" smtClean="0"/>
            <a:t>, </a:t>
          </a:r>
          <a:r>
            <a:rPr lang="it-IT" sz="1200" kern="1200" dirty="0" err="1" smtClean="0"/>
            <a:t>LinkedIn</a:t>
          </a:r>
          <a:r>
            <a:rPr lang="it-IT" sz="1200" kern="1200" dirty="0" smtClean="0"/>
            <a:t>, </a:t>
          </a:r>
          <a:r>
            <a:rPr lang="it-IT" sz="1200" kern="1200" dirty="0" err="1" smtClean="0"/>
            <a:t>Plaxo</a:t>
          </a:r>
          <a:r>
            <a:rPr lang="it-IT" sz="1200" kern="1200" dirty="0" smtClean="0"/>
            <a:t>, </a:t>
          </a:r>
          <a:r>
            <a:rPr lang="it-IT" sz="1200" kern="1200" dirty="0" err="1" smtClean="0"/>
            <a:t>NetLog</a:t>
          </a:r>
          <a:r>
            <a:rPr lang="it-IT" sz="1200" kern="1200" dirty="0" smtClean="0"/>
            <a:t>, </a:t>
          </a:r>
          <a:r>
            <a:rPr lang="it-IT" sz="1200" kern="1200" dirty="0" err="1" smtClean="0"/>
            <a:t>Myspace</a:t>
          </a:r>
          <a:endParaRPr lang="it-IT" sz="1200" kern="1200" dirty="0"/>
        </a:p>
      </dsp:txBody>
      <dsp:txXfrm rot="-5400000">
        <a:off x="2074551" y="1925163"/>
        <a:ext cx="3665252" cy="422204"/>
      </dsp:txXfrm>
    </dsp:sp>
    <dsp:sp modelId="{B7BCAE94-053A-4C33-918C-61A22A8B24DF}">
      <dsp:nvSpPr>
        <dsp:cNvPr id="0" name=""/>
        <dsp:cNvSpPr/>
      </dsp:nvSpPr>
      <dsp:spPr>
        <a:xfrm>
          <a:off x="0" y="1843837"/>
          <a:ext cx="2074551" cy="58485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it-IT" sz="1600" kern="1200" dirty="0" smtClean="0"/>
            <a:t>Social Network</a:t>
          </a:r>
          <a:endParaRPr lang="it-IT" sz="1600" kern="1200" dirty="0"/>
        </a:p>
      </dsp:txBody>
      <dsp:txXfrm>
        <a:off x="28550" y="1872387"/>
        <a:ext cx="2017451" cy="527755"/>
      </dsp:txXfrm>
    </dsp:sp>
    <dsp:sp modelId="{A8C9DD6E-07A2-41F2-8038-72FBE56315E3}">
      <dsp:nvSpPr>
        <dsp:cNvPr id="0" name=""/>
        <dsp:cNvSpPr/>
      </dsp:nvSpPr>
      <dsp:spPr>
        <a:xfrm rot="5400000">
          <a:off x="3684655" y="906316"/>
          <a:ext cx="467884" cy="368809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it-IT" sz="1200" kern="1200" dirty="0" err="1" smtClean="0"/>
            <a:t>YouTube</a:t>
          </a:r>
          <a:r>
            <a:rPr lang="it-IT" sz="1200" kern="1200" dirty="0" smtClean="0"/>
            <a:t>, </a:t>
          </a:r>
          <a:r>
            <a:rPr lang="it-IT" sz="1200" kern="1200" dirty="0" err="1" smtClean="0"/>
            <a:t>Vimeo</a:t>
          </a:r>
          <a:r>
            <a:rPr lang="it-IT" sz="1200" kern="1200" dirty="0" smtClean="0"/>
            <a:t>, </a:t>
          </a:r>
          <a:r>
            <a:rPr lang="it-IT" sz="1200" kern="1200" dirty="0" err="1" smtClean="0"/>
            <a:t>Ustream</a:t>
          </a:r>
          <a:r>
            <a:rPr lang="it-IT" sz="1200" kern="1200" dirty="0" smtClean="0"/>
            <a:t>, </a:t>
          </a:r>
          <a:r>
            <a:rPr lang="it-IT" sz="1200" kern="1200" dirty="0" err="1" smtClean="0"/>
            <a:t>Flickr</a:t>
          </a:r>
          <a:r>
            <a:rPr lang="it-IT" sz="1200" kern="1200" dirty="0" smtClean="0"/>
            <a:t>, </a:t>
          </a:r>
          <a:r>
            <a:rPr lang="it-IT" sz="1200" b="0" i="0" kern="1200" dirty="0" err="1" smtClean="0"/>
            <a:t>TwitPic</a:t>
          </a:r>
          <a:r>
            <a:rPr lang="it-IT" sz="1200" b="0" i="0" kern="1200" dirty="0" smtClean="0"/>
            <a:t>, </a:t>
          </a:r>
          <a:r>
            <a:rPr lang="it-IT" sz="1200" b="0" i="0" kern="1200" dirty="0" err="1" smtClean="0"/>
            <a:t>yFrog</a:t>
          </a:r>
          <a:endParaRPr lang="it-IT" sz="1200" kern="1200" dirty="0"/>
        </a:p>
      </dsp:txBody>
      <dsp:txXfrm rot="-5400000">
        <a:off x="2074551" y="2539260"/>
        <a:ext cx="3665252" cy="422204"/>
      </dsp:txXfrm>
    </dsp:sp>
    <dsp:sp modelId="{A70B31FC-0AE8-47DD-98F7-E649D10E79E4}">
      <dsp:nvSpPr>
        <dsp:cNvPr id="0" name=""/>
        <dsp:cNvSpPr/>
      </dsp:nvSpPr>
      <dsp:spPr>
        <a:xfrm>
          <a:off x="0" y="2457935"/>
          <a:ext cx="2074551" cy="58485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it-IT" sz="1600" kern="1200" dirty="0" smtClean="0"/>
            <a:t>Video </a:t>
          </a:r>
          <a:r>
            <a:rPr lang="it-IT" sz="1600" kern="1200" dirty="0" err="1" smtClean="0"/>
            <a:t>Image</a:t>
          </a:r>
          <a:r>
            <a:rPr lang="it-IT" sz="1600" kern="1200" dirty="0" smtClean="0"/>
            <a:t> </a:t>
          </a:r>
          <a:r>
            <a:rPr lang="it-IT" sz="1600" kern="1200" dirty="0" err="1" smtClean="0"/>
            <a:t>sharing</a:t>
          </a:r>
          <a:endParaRPr lang="it-IT" sz="1600" kern="1200" dirty="0"/>
        </a:p>
      </dsp:txBody>
      <dsp:txXfrm>
        <a:off x="28550" y="2486485"/>
        <a:ext cx="2017451" cy="527755"/>
      </dsp:txXfrm>
    </dsp:sp>
    <dsp:sp modelId="{347656E4-9458-4495-8B94-9A08594382D2}">
      <dsp:nvSpPr>
        <dsp:cNvPr id="0" name=""/>
        <dsp:cNvSpPr/>
      </dsp:nvSpPr>
      <dsp:spPr>
        <a:xfrm rot="5400000">
          <a:off x="3684655" y="1520414"/>
          <a:ext cx="467884" cy="368809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it-IT" sz="1200" kern="1200" dirty="0" err="1" smtClean="0"/>
            <a:t>Twitter</a:t>
          </a:r>
          <a:r>
            <a:rPr lang="it-IT" sz="1200" kern="1200" dirty="0" smtClean="0"/>
            <a:t>, </a:t>
          </a:r>
          <a:r>
            <a:rPr lang="it-IT" sz="1200" b="0" i="0" kern="1200" dirty="0" err="1" smtClean="0"/>
            <a:t>Jaiku</a:t>
          </a:r>
          <a:r>
            <a:rPr lang="it-IT" sz="1200" b="0" i="0" kern="1200" dirty="0" smtClean="0"/>
            <a:t>, Identica</a:t>
          </a:r>
          <a:endParaRPr lang="it-IT" sz="1200" kern="1200" dirty="0"/>
        </a:p>
      </dsp:txBody>
      <dsp:txXfrm rot="-5400000">
        <a:off x="2074551" y="3153358"/>
        <a:ext cx="3665252" cy="422204"/>
      </dsp:txXfrm>
    </dsp:sp>
    <dsp:sp modelId="{3C0C5E1F-A88C-4B9B-8B57-41FBEEC28564}">
      <dsp:nvSpPr>
        <dsp:cNvPr id="0" name=""/>
        <dsp:cNvSpPr/>
      </dsp:nvSpPr>
      <dsp:spPr>
        <a:xfrm>
          <a:off x="0" y="3072033"/>
          <a:ext cx="2074551" cy="58485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it-IT" sz="1600" kern="1200" dirty="0" smtClean="0"/>
            <a:t>Microblogging</a:t>
          </a:r>
          <a:endParaRPr lang="it-IT" sz="1600" kern="1200" dirty="0"/>
        </a:p>
      </dsp:txBody>
      <dsp:txXfrm>
        <a:off x="28550" y="3100583"/>
        <a:ext cx="2017451" cy="527755"/>
      </dsp:txXfrm>
    </dsp:sp>
    <dsp:sp modelId="{A87C2E04-8C58-40AB-A9C0-BA90F9617BF7}">
      <dsp:nvSpPr>
        <dsp:cNvPr id="0" name=""/>
        <dsp:cNvSpPr/>
      </dsp:nvSpPr>
      <dsp:spPr>
        <a:xfrm rot="5400000">
          <a:off x="3684655" y="2134512"/>
          <a:ext cx="467884" cy="368809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it-IT" sz="1200" kern="1200" dirty="0" err="1" smtClean="0"/>
            <a:t>Delicious</a:t>
          </a:r>
          <a:r>
            <a:rPr lang="it-IT" sz="1200" kern="1200" dirty="0" smtClean="0"/>
            <a:t>, </a:t>
          </a:r>
          <a:r>
            <a:rPr lang="it-IT" sz="1200" kern="1200" dirty="0" err="1" smtClean="0"/>
            <a:t>StumbleUpon</a:t>
          </a:r>
          <a:endParaRPr lang="it-IT" sz="1200" kern="1200" dirty="0"/>
        </a:p>
        <a:p>
          <a:pPr marL="114300" lvl="1" indent="-114300" algn="l" defTabSz="533400">
            <a:lnSpc>
              <a:spcPct val="90000"/>
            </a:lnSpc>
            <a:spcBef>
              <a:spcPct val="0"/>
            </a:spcBef>
            <a:spcAft>
              <a:spcPct val="15000"/>
            </a:spcAft>
            <a:buChar char="••"/>
          </a:pPr>
          <a:r>
            <a:rPr lang="it-IT" sz="1200" kern="1200" dirty="0" err="1" smtClean="0"/>
            <a:t>Digg</a:t>
          </a:r>
          <a:endParaRPr lang="it-IT" sz="1200" kern="1200" dirty="0"/>
        </a:p>
      </dsp:txBody>
      <dsp:txXfrm rot="-5400000">
        <a:off x="2074551" y="3767456"/>
        <a:ext cx="3665252" cy="422204"/>
      </dsp:txXfrm>
    </dsp:sp>
    <dsp:sp modelId="{CA2D898E-EB78-4433-B110-03E5FA136312}">
      <dsp:nvSpPr>
        <dsp:cNvPr id="0" name=""/>
        <dsp:cNvSpPr/>
      </dsp:nvSpPr>
      <dsp:spPr>
        <a:xfrm>
          <a:off x="0" y="3686131"/>
          <a:ext cx="2074551" cy="58485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it-IT" sz="1600" kern="1200" dirty="0" smtClean="0"/>
            <a:t>Social </a:t>
          </a:r>
          <a:r>
            <a:rPr lang="it-IT" sz="1600" kern="1200" dirty="0" err="1" smtClean="0"/>
            <a:t>bookmarking</a:t>
          </a:r>
          <a:r>
            <a:rPr lang="it-IT" sz="1600" kern="1200" dirty="0" smtClean="0"/>
            <a:t> - </a:t>
          </a:r>
          <a:r>
            <a:rPr lang="it-IT" sz="1600" kern="1200" dirty="0" err="1" smtClean="0"/>
            <a:t>newsmaking</a:t>
          </a:r>
          <a:endParaRPr lang="it-IT" sz="1600" kern="1200" dirty="0"/>
        </a:p>
      </dsp:txBody>
      <dsp:txXfrm>
        <a:off x="28550" y="3714681"/>
        <a:ext cx="2017451" cy="527755"/>
      </dsp:txXfrm>
    </dsp:sp>
    <dsp:sp modelId="{51A25D7D-A96C-4956-901C-74E131458BA9}">
      <dsp:nvSpPr>
        <dsp:cNvPr id="0" name=""/>
        <dsp:cNvSpPr/>
      </dsp:nvSpPr>
      <dsp:spPr>
        <a:xfrm rot="5400000">
          <a:off x="3684655" y="2748610"/>
          <a:ext cx="467884" cy="368809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it-IT" sz="1200" kern="1200" dirty="0" err="1" smtClean="0"/>
            <a:t>Wikipedia</a:t>
          </a:r>
          <a:endParaRPr lang="it-IT" sz="1200" kern="1200" dirty="0"/>
        </a:p>
      </dsp:txBody>
      <dsp:txXfrm rot="-5400000">
        <a:off x="2074551" y="4381554"/>
        <a:ext cx="3665252" cy="422204"/>
      </dsp:txXfrm>
    </dsp:sp>
    <dsp:sp modelId="{0DBEF25B-7960-4710-BC86-50D1152B50C1}">
      <dsp:nvSpPr>
        <dsp:cNvPr id="0" name=""/>
        <dsp:cNvSpPr/>
      </dsp:nvSpPr>
      <dsp:spPr>
        <a:xfrm>
          <a:off x="0" y="4300228"/>
          <a:ext cx="2074551" cy="58485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it-IT" sz="1600" kern="1200" dirty="0" err="1" smtClean="0"/>
            <a:t>Reference</a:t>
          </a:r>
          <a:endParaRPr lang="it-IT" sz="1600" kern="1200" dirty="0"/>
        </a:p>
      </dsp:txBody>
      <dsp:txXfrm>
        <a:off x="28550" y="4328778"/>
        <a:ext cx="2017451" cy="527755"/>
      </dsp:txXfrm>
    </dsp:sp>
    <dsp:sp modelId="{3FC3B334-E5CE-41C0-99AD-5539FE2E0F36}">
      <dsp:nvSpPr>
        <dsp:cNvPr id="0" name=""/>
        <dsp:cNvSpPr/>
      </dsp:nvSpPr>
      <dsp:spPr>
        <a:xfrm rot="5400000">
          <a:off x="3684655" y="3362708"/>
          <a:ext cx="467884" cy="3688092"/>
        </a:xfrm>
        <a:prstGeom prst="round2Same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45720" tIns="22860" rIns="45720" bIns="22860" numCol="1" spcCol="1270" anchor="ctr" anchorCtr="0">
          <a:noAutofit/>
        </a:bodyPr>
        <a:lstStyle/>
        <a:p>
          <a:pPr marL="114300" lvl="1" indent="-114300" algn="l" defTabSz="533400">
            <a:lnSpc>
              <a:spcPct val="90000"/>
            </a:lnSpc>
            <a:spcBef>
              <a:spcPct val="0"/>
            </a:spcBef>
            <a:spcAft>
              <a:spcPct val="15000"/>
            </a:spcAft>
            <a:buChar char="••"/>
          </a:pPr>
          <a:r>
            <a:rPr lang="it-IT" sz="1200" kern="1200" dirty="0" err="1" smtClean="0"/>
            <a:t>FriendFeed</a:t>
          </a:r>
          <a:endParaRPr lang="it-IT" sz="1200" kern="1200" dirty="0"/>
        </a:p>
      </dsp:txBody>
      <dsp:txXfrm rot="-5400000">
        <a:off x="2074551" y="4995652"/>
        <a:ext cx="3665252" cy="422204"/>
      </dsp:txXfrm>
    </dsp:sp>
    <dsp:sp modelId="{A4DBCFD1-328C-4A83-9244-8316769D21A9}">
      <dsp:nvSpPr>
        <dsp:cNvPr id="0" name=""/>
        <dsp:cNvSpPr/>
      </dsp:nvSpPr>
      <dsp:spPr>
        <a:xfrm>
          <a:off x="0" y="4914326"/>
          <a:ext cx="2074551" cy="58485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it-IT" sz="1600" kern="1200" dirty="0" smtClean="0"/>
            <a:t>Aggregatori</a:t>
          </a:r>
          <a:endParaRPr lang="it-IT" sz="1600" kern="1200" dirty="0"/>
        </a:p>
      </dsp:txBody>
      <dsp:txXfrm>
        <a:off x="28550" y="4942876"/>
        <a:ext cx="2017451" cy="5277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F75003-A4FB-484F-A613-0F37176FC776}">
      <dsp:nvSpPr>
        <dsp:cNvPr id="0" name=""/>
        <dsp:cNvSpPr/>
      </dsp:nvSpPr>
      <dsp:spPr>
        <a:xfrm>
          <a:off x="0" y="221"/>
          <a:ext cx="2119306" cy="263835"/>
        </a:xfrm>
        <a:prstGeom prst="roundRect">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it-IT" sz="1100" kern="1200" dirty="0" smtClean="0"/>
            <a:t>Spider - </a:t>
          </a:r>
          <a:r>
            <a:rPr lang="it-IT" sz="1100" kern="1200" dirty="0" err="1" smtClean="0"/>
            <a:t>Crawler</a:t>
          </a:r>
          <a:endParaRPr lang="it-IT" sz="1100" kern="1200" dirty="0"/>
        </a:p>
      </dsp:txBody>
      <dsp:txXfrm>
        <a:off x="12879" y="13100"/>
        <a:ext cx="2093548" cy="238077"/>
      </dsp:txXfrm>
    </dsp:sp>
    <dsp:sp modelId="{19C24724-FC7E-4447-A802-61FE35B580CD}">
      <dsp:nvSpPr>
        <dsp:cNvPr id="0" name=""/>
        <dsp:cNvSpPr/>
      </dsp:nvSpPr>
      <dsp:spPr>
        <a:xfrm>
          <a:off x="0" y="264056"/>
          <a:ext cx="2119306" cy="307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288" tIns="13970" rIns="78232" bIns="13970" numCol="1" spcCol="1270" anchor="t" anchorCtr="0">
          <a:noAutofit/>
        </a:bodyPr>
        <a:lstStyle/>
        <a:p>
          <a:pPr marL="57150" lvl="1" indent="-57150" algn="l" defTabSz="400050">
            <a:lnSpc>
              <a:spcPct val="90000"/>
            </a:lnSpc>
            <a:spcBef>
              <a:spcPct val="0"/>
            </a:spcBef>
            <a:spcAft>
              <a:spcPct val="20000"/>
            </a:spcAft>
            <a:buChar char="••"/>
          </a:pPr>
          <a:r>
            <a:rPr lang="it-IT" sz="900" b="0" i="0" kern="1200" dirty="0" err="1" smtClean="0"/>
            <a:t>Win</a:t>
          </a:r>
          <a:r>
            <a:rPr lang="it-IT" sz="900" b="0" i="0" kern="1200" dirty="0" smtClean="0"/>
            <a:t> web </a:t>
          </a:r>
          <a:r>
            <a:rPr lang="it-IT" sz="900" b="0" i="0" kern="1200" dirty="0" err="1" smtClean="0"/>
            <a:t>crawler</a:t>
          </a:r>
          <a:endParaRPr lang="it-IT" sz="900" kern="1200" dirty="0"/>
        </a:p>
        <a:p>
          <a:pPr marL="57150" lvl="1" indent="-57150" algn="l" defTabSz="400050">
            <a:lnSpc>
              <a:spcPct val="90000"/>
            </a:lnSpc>
            <a:spcBef>
              <a:spcPct val="0"/>
            </a:spcBef>
            <a:spcAft>
              <a:spcPct val="20000"/>
            </a:spcAft>
            <a:buChar char="••"/>
          </a:pPr>
          <a:r>
            <a:rPr lang="it-IT" sz="900" b="0" i="0" kern="1200" dirty="0" err="1" smtClean="0"/>
            <a:t>VisualWebSpider</a:t>
          </a:r>
          <a:endParaRPr lang="it-IT" sz="900" kern="1200" dirty="0"/>
        </a:p>
      </dsp:txBody>
      <dsp:txXfrm>
        <a:off x="0" y="264056"/>
        <a:ext cx="2119306" cy="307395"/>
      </dsp:txXfrm>
    </dsp:sp>
    <dsp:sp modelId="{E2FF4D5B-72BB-469C-9A8F-63143DC27E1A}">
      <dsp:nvSpPr>
        <dsp:cNvPr id="0" name=""/>
        <dsp:cNvSpPr/>
      </dsp:nvSpPr>
      <dsp:spPr>
        <a:xfrm>
          <a:off x="0" y="571451"/>
          <a:ext cx="2119306" cy="263835"/>
        </a:xfrm>
        <a:prstGeom prst="roundRect">
          <a:avLst/>
        </a:prstGeom>
        <a:gradFill rotWithShape="0">
          <a:gsLst>
            <a:gs pos="0">
              <a:schemeClr val="accent1">
                <a:shade val="80000"/>
                <a:hueOff val="0"/>
                <a:satOff val="-10714"/>
                <a:lumOff val="5659"/>
                <a:alphaOff val="0"/>
                <a:shade val="51000"/>
                <a:satMod val="130000"/>
              </a:schemeClr>
            </a:gs>
            <a:gs pos="80000">
              <a:schemeClr val="accent1">
                <a:shade val="80000"/>
                <a:hueOff val="0"/>
                <a:satOff val="-10714"/>
                <a:lumOff val="5659"/>
                <a:alphaOff val="0"/>
                <a:shade val="93000"/>
                <a:satMod val="130000"/>
              </a:schemeClr>
            </a:gs>
            <a:gs pos="100000">
              <a:schemeClr val="accent1">
                <a:shade val="80000"/>
                <a:hueOff val="0"/>
                <a:satOff val="-10714"/>
                <a:lumOff val="565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it-IT" sz="1100" kern="1200" dirty="0" smtClean="0"/>
            <a:t>Aggregatori </a:t>
          </a:r>
          <a:r>
            <a:rPr lang="it-IT" sz="1100" kern="1200" dirty="0" err="1" smtClean="0"/>
            <a:t>Feed</a:t>
          </a:r>
          <a:endParaRPr lang="it-IT" sz="1100" kern="1200" dirty="0"/>
        </a:p>
      </dsp:txBody>
      <dsp:txXfrm>
        <a:off x="12879" y="584330"/>
        <a:ext cx="2093548" cy="238077"/>
      </dsp:txXfrm>
    </dsp:sp>
    <dsp:sp modelId="{D4197BBF-5553-49F0-9F06-3D6C79575392}">
      <dsp:nvSpPr>
        <dsp:cNvPr id="0" name=""/>
        <dsp:cNvSpPr/>
      </dsp:nvSpPr>
      <dsp:spPr>
        <a:xfrm>
          <a:off x="0" y="835286"/>
          <a:ext cx="2119306" cy="933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288" tIns="13970" rIns="78232" bIns="13970" numCol="1" spcCol="1270" anchor="t" anchorCtr="0">
          <a:noAutofit/>
        </a:bodyPr>
        <a:lstStyle/>
        <a:p>
          <a:pPr marL="57150" lvl="1" indent="-57150" algn="l" defTabSz="400050">
            <a:lnSpc>
              <a:spcPct val="90000"/>
            </a:lnSpc>
            <a:spcBef>
              <a:spcPct val="0"/>
            </a:spcBef>
            <a:spcAft>
              <a:spcPct val="20000"/>
            </a:spcAft>
            <a:buChar char="••"/>
          </a:pPr>
          <a:r>
            <a:rPr lang="it-IT" sz="900" kern="1200" dirty="0" smtClean="0"/>
            <a:t>Google </a:t>
          </a:r>
          <a:r>
            <a:rPr lang="it-IT" sz="900" kern="1200" dirty="0" err="1" smtClean="0"/>
            <a:t>reader</a:t>
          </a:r>
          <a:endParaRPr lang="it-IT" sz="900" kern="1200" dirty="0"/>
        </a:p>
        <a:p>
          <a:pPr marL="57150" lvl="1" indent="-57150" algn="l" defTabSz="400050">
            <a:lnSpc>
              <a:spcPct val="90000"/>
            </a:lnSpc>
            <a:spcBef>
              <a:spcPct val="0"/>
            </a:spcBef>
            <a:spcAft>
              <a:spcPct val="20000"/>
            </a:spcAft>
            <a:buChar char="••"/>
          </a:pPr>
          <a:r>
            <a:rPr lang="it-IT" sz="900" kern="1200" dirty="0" err="1" smtClean="0"/>
            <a:t>Bloglines</a:t>
          </a:r>
          <a:endParaRPr lang="it-IT" sz="900" kern="1200" dirty="0"/>
        </a:p>
        <a:p>
          <a:pPr marL="57150" lvl="1" indent="-57150" algn="l" defTabSz="400050">
            <a:lnSpc>
              <a:spcPct val="90000"/>
            </a:lnSpc>
            <a:spcBef>
              <a:spcPct val="0"/>
            </a:spcBef>
            <a:spcAft>
              <a:spcPct val="20000"/>
            </a:spcAft>
            <a:buChar char="••"/>
          </a:pPr>
          <a:r>
            <a:rPr lang="it-IT" sz="900" kern="1200" dirty="0" err="1" smtClean="0"/>
            <a:t>Netvibes</a:t>
          </a:r>
          <a:endParaRPr lang="it-IT" sz="900" kern="1200" dirty="0"/>
        </a:p>
        <a:p>
          <a:pPr marL="57150" lvl="1" indent="-57150" algn="l" defTabSz="400050">
            <a:lnSpc>
              <a:spcPct val="90000"/>
            </a:lnSpc>
            <a:spcBef>
              <a:spcPct val="0"/>
            </a:spcBef>
            <a:spcAft>
              <a:spcPct val="20000"/>
            </a:spcAft>
            <a:buChar char="••"/>
          </a:pPr>
          <a:r>
            <a:rPr lang="it-IT" sz="900" kern="1200" dirty="0" smtClean="0"/>
            <a:t>Social </a:t>
          </a:r>
          <a:r>
            <a:rPr lang="it-IT" sz="900" kern="1200" dirty="0" err="1" smtClean="0"/>
            <a:t>Mention</a:t>
          </a:r>
          <a:endParaRPr lang="it-IT" sz="900" kern="1200" dirty="0"/>
        </a:p>
        <a:p>
          <a:pPr marL="57150" lvl="1" indent="-57150" algn="l" defTabSz="400050">
            <a:lnSpc>
              <a:spcPct val="90000"/>
            </a:lnSpc>
            <a:spcBef>
              <a:spcPct val="0"/>
            </a:spcBef>
            <a:spcAft>
              <a:spcPct val="20000"/>
            </a:spcAft>
            <a:buChar char="••"/>
          </a:pPr>
          <a:r>
            <a:rPr lang="it-IT" sz="900" kern="1200" dirty="0" err="1" smtClean="0"/>
            <a:t>Blinkx</a:t>
          </a:r>
          <a:endParaRPr lang="it-IT" sz="900" kern="1200" dirty="0"/>
        </a:p>
        <a:p>
          <a:pPr marL="57150" lvl="1" indent="-57150" algn="l" defTabSz="400050">
            <a:lnSpc>
              <a:spcPct val="90000"/>
            </a:lnSpc>
            <a:spcBef>
              <a:spcPct val="0"/>
            </a:spcBef>
            <a:spcAft>
              <a:spcPct val="20000"/>
            </a:spcAft>
            <a:buChar char="••"/>
          </a:pPr>
          <a:r>
            <a:rPr lang="it-IT" sz="900" kern="1200" dirty="0" err="1" smtClean="0"/>
            <a:t>FriendFeed</a:t>
          </a:r>
          <a:endParaRPr lang="it-IT" sz="900" kern="1200" dirty="0"/>
        </a:p>
      </dsp:txBody>
      <dsp:txXfrm>
        <a:off x="0" y="835286"/>
        <a:ext cx="2119306" cy="933570"/>
      </dsp:txXfrm>
    </dsp:sp>
    <dsp:sp modelId="{003973AD-2F9E-4E17-A3A6-04FA253098C4}">
      <dsp:nvSpPr>
        <dsp:cNvPr id="0" name=""/>
        <dsp:cNvSpPr/>
      </dsp:nvSpPr>
      <dsp:spPr>
        <a:xfrm>
          <a:off x="0" y="1768856"/>
          <a:ext cx="2119306" cy="263835"/>
        </a:xfrm>
        <a:prstGeom prst="roundRect">
          <a:avLst/>
        </a:prstGeom>
        <a:gradFill rotWithShape="0">
          <a:gsLst>
            <a:gs pos="0">
              <a:schemeClr val="accent1">
                <a:shade val="80000"/>
                <a:hueOff val="0"/>
                <a:satOff val="-21429"/>
                <a:lumOff val="11318"/>
                <a:alphaOff val="0"/>
                <a:shade val="51000"/>
                <a:satMod val="130000"/>
              </a:schemeClr>
            </a:gs>
            <a:gs pos="80000">
              <a:schemeClr val="accent1">
                <a:shade val="80000"/>
                <a:hueOff val="0"/>
                <a:satOff val="-21429"/>
                <a:lumOff val="11318"/>
                <a:alphaOff val="0"/>
                <a:shade val="93000"/>
                <a:satMod val="130000"/>
              </a:schemeClr>
            </a:gs>
            <a:gs pos="100000">
              <a:schemeClr val="accent1">
                <a:shade val="80000"/>
                <a:hueOff val="0"/>
                <a:satOff val="-21429"/>
                <a:lumOff val="1131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it-IT" sz="1100" kern="1200" dirty="0" err="1" smtClean="0"/>
            <a:t>Alert</a:t>
          </a:r>
          <a:endParaRPr lang="it-IT" sz="1100" kern="1200" dirty="0"/>
        </a:p>
      </dsp:txBody>
      <dsp:txXfrm>
        <a:off x="12879" y="1781735"/>
        <a:ext cx="2093548" cy="238077"/>
      </dsp:txXfrm>
    </dsp:sp>
    <dsp:sp modelId="{00270D4D-6C66-45E5-8909-3BFD54BFFF21}">
      <dsp:nvSpPr>
        <dsp:cNvPr id="0" name=""/>
        <dsp:cNvSpPr/>
      </dsp:nvSpPr>
      <dsp:spPr>
        <a:xfrm>
          <a:off x="0" y="2032691"/>
          <a:ext cx="2119306" cy="466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288" tIns="13970" rIns="78232" bIns="13970" numCol="1" spcCol="1270" anchor="t" anchorCtr="0">
          <a:noAutofit/>
        </a:bodyPr>
        <a:lstStyle/>
        <a:p>
          <a:pPr marL="57150" lvl="1" indent="-57150" algn="l" defTabSz="400050">
            <a:lnSpc>
              <a:spcPct val="90000"/>
            </a:lnSpc>
            <a:spcBef>
              <a:spcPct val="0"/>
            </a:spcBef>
            <a:spcAft>
              <a:spcPct val="20000"/>
            </a:spcAft>
            <a:buChar char="••"/>
          </a:pPr>
          <a:r>
            <a:rPr lang="it-IT" sz="900" kern="1200" dirty="0" smtClean="0"/>
            <a:t>Google </a:t>
          </a:r>
          <a:r>
            <a:rPr lang="it-IT" sz="900" kern="1200" dirty="0" err="1" smtClean="0"/>
            <a:t>alert</a:t>
          </a:r>
          <a:endParaRPr lang="it-IT" sz="900" kern="1200" dirty="0"/>
        </a:p>
        <a:p>
          <a:pPr marL="57150" lvl="1" indent="-57150" algn="l" defTabSz="400050">
            <a:lnSpc>
              <a:spcPct val="90000"/>
            </a:lnSpc>
            <a:spcBef>
              <a:spcPct val="0"/>
            </a:spcBef>
            <a:spcAft>
              <a:spcPct val="20000"/>
            </a:spcAft>
            <a:buChar char="••"/>
          </a:pPr>
          <a:r>
            <a:rPr lang="it-IT" sz="900" kern="1200" dirty="0" err="1" smtClean="0"/>
            <a:t>Technorati</a:t>
          </a:r>
          <a:r>
            <a:rPr lang="it-IT" sz="900" kern="1200" dirty="0" smtClean="0"/>
            <a:t> Blog </a:t>
          </a:r>
          <a:r>
            <a:rPr lang="it-IT" sz="900" kern="1200" dirty="0" err="1" smtClean="0"/>
            <a:t>reactions</a:t>
          </a:r>
          <a:endParaRPr lang="it-IT" sz="900" kern="1200" dirty="0"/>
        </a:p>
        <a:p>
          <a:pPr marL="57150" lvl="1" indent="-57150" algn="l" defTabSz="400050">
            <a:lnSpc>
              <a:spcPct val="90000"/>
            </a:lnSpc>
            <a:spcBef>
              <a:spcPct val="0"/>
            </a:spcBef>
            <a:spcAft>
              <a:spcPct val="20000"/>
            </a:spcAft>
            <a:buChar char="••"/>
          </a:pPr>
          <a:r>
            <a:rPr lang="it-IT" sz="900" kern="1200" dirty="0" err="1" smtClean="0"/>
            <a:t>Blogpulse</a:t>
          </a:r>
          <a:r>
            <a:rPr lang="it-IT" sz="900" kern="1200" dirty="0" smtClean="0"/>
            <a:t> Link </a:t>
          </a:r>
          <a:r>
            <a:rPr lang="it-IT" sz="900" kern="1200" dirty="0" err="1" smtClean="0"/>
            <a:t>Search</a:t>
          </a:r>
          <a:endParaRPr lang="it-IT" sz="900" kern="1200" dirty="0"/>
        </a:p>
      </dsp:txBody>
      <dsp:txXfrm>
        <a:off x="0" y="2032691"/>
        <a:ext cx="2119306" cy="466785"/>
      </dsp:txXfrm>
    </dsp:sp>
    <dsp:sp modelId="{931E585C-3567-4515-AD28-A896D4DFADE8}">
      <dsp:nvSpPr>
        <dsp:cNvPr id="0" name=""/>
        <dsp:cNvSpPr/>
      </dsp:nvSpPr>
      <dsp:spPr>
        <a:xfrm>
          <a:off x="0" y="2499476"/>
          <a:ext cx="2119306" cy="263835"/>
        </a:xfrm>
        <a:prstGeom prst="roundRect">
          <a:avLst/>
        </a:prstGeom>
        <a:gradFill rotWithShape="0">
          <a:gsLst>
            <a:gs pos="0">
              <a:schemeClr val="accent1">
                <a:shade val="80000"/>
                <a:hueOff val="0"/>
                <a:satOff val="-32143"/>
                <a:lumOff val="16977"/>
                <a:alphaOff val="0"/>
                <a:shade val="51000"/>
                <a:satMod val="130000"/>
              </a:schemeClr>
            </a:gs>
            <a:gs pos="80000">
              <a:schemeClr val="accent1">
                <a:shade val="80000"/>
                <a:hueOff val="0"/>
                <a:satOff val="-32143"/>
                <a:lumOff val="16977"/>
                <a:alphaOff val="0"/>
                <a:shade val="93000"/>
                <a:satMod val="130000"/>
              </a:schemeClr>
            </a:gs>
            <a:gs pos="100000">
              <a:schemeClr val="accent1">
                <a:shade val="80000"/>
                <a:hueOff val="0"/>
                <a:satOff val="-32143"/>
                <a:lumOff val="1697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it-IT" sz="1100" kern="1200" dirty="0" smtClean="0"/>
            <a:t>Forum</a:t>
          </a:r>
          <a:endParaRPr lang="it-IT" sz="1100" kern="1200" dirty="0"/>
        </a:p>
      </dsp:txBody>
      <dsp:txXfrm>
        <a:off x="12879" y="2512355"/>
        <a:ext cx="2093548" cy="238077"/>
      </dsp:txXfrm>
    </dsp:sp>
    <dsp:sp modelId="{19B850DC-14F1-46E4-AC23-EBFA0C04229A}">
      <dsp:nvSpPr>
        <dsp:cNvPr id="0" name=""/>
        <dsp:cNvSpPr/>
      </dsp:nvSpPr>
      <dsp:spPr>
        <a:xfrm>
          <a:off x="0" y="2763311"/>
          <a:ext cx="2119306" cy="182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288" tIns="13970" rIns="78232" bIns="13970" numCol="1" spcCol="1270" anchor="t" anchorCtr="0">
          <a:noAutofit/>
        </a:bodyPr>
        <a:lstStyle/>
        <a:p>
          <a:pPr marL="57150" lvl="1" indent="-57150" algn="l" defTabSz="400050">
            <a:lnSpc>
              <a:spcPct val="90000"/>
            </a:lnSpc>
            <a:spcBef>
              <a:spcPct val="0"/>
            </a:spcBef>
            <a:spcAft>
              <a:spcPct val="20000"/>
            </a:spcAft>
            <a:buChar char="••"/>
          </a:pPr>
          <a:r>
            <a:rPr lang="it-IT" sz="900" kern="1200" dirty="0" err="1" smtClean="0"/>
            <a:t>BoardTracker</a:t>
          </a:r>
          <a:endParaRPr lang="it-IT" sz="900" kern="1200" dirty="0"/>
        </a:p>
      </dsp:txBody>
      <dsp:txXfrm>
        <a:off x="0" y="2763311"/>
        <a:ext cx="2119306" cy="182160"/>
      </dsp:txXfrm>
    </dsp:sp>
    <dsp:sp modelId="{879637FF-B89C-4072-A0DC-C2A194C787A9}">
      <dsp:nvSpPr>
        <dsp:cNvPr id="0" name=""/>
        <dsp:cNvSpPr/>
      </dsp:nvSpPr>
      <dsp:spPr>
        <a:xfrm>
          <a:off x="0" y="2945471"/>
          <a:ext cx="2119306" cy="263835"/>
        </a:xfrm>
        <a:prstGeom prst="roundRect">
          <a:avLst/>
        </a:prstGeom>
        <a:gradFill rotWithShape="0">
          <a:gsLst>
            <a:gs pos="0">
              <a:schemeClr val="accent1">
                <a:shade val="80000"/>
                <a:hueOff val="0"/>
                <a:satOff val="-42858"/>
                <a:lumOff val="22637"/>
                <a:alphaOff val="0"/>
                <a:shade val="51000"/>
                <a:satMod val="130000"/>
              </a:schemeClr>
            </a:gs>
            <a:gs pos="80000">
              <a:schemeClr val="accent1">
                <a:shade val="80000"/>
                <a:hueOff val="0"/>
                <a:satOff val="-42858"/>
                <a:lumOff val="22637"/>
                <a:alphaOff val="0"/>
                <a:shade val="93000"/>
                <a:satMod val="130000"/>
              </a:schemeClr>
            </a:gs>
            <a:gs pos="100000">
              <a:schemeClr val="accent1">
                <a:shade val="80000"/>
                <a:hueOff val="0"/>
                <a:satOff val="-42858"/>
                <a:lumOff val="226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it-IT" sz="1100" kern="1200" dirty="0" smtClean="0"/>
            <a:t>Blog</a:t>
          </a:r>
          <a:endParaRPr lang="it-IT" sz="1100" kern="1200" dirty="0"/>
        </a:p>
      </dsp:txBody>
      <dsp:txXfrm>
        <a:off x="12879" y="2958350"/>
        <a:ext cx="2093548" cy="238077"/>
      </dsp:txXfrm>
    </dsp:sp>
    <dsp:sp modelId="{435982C4-F556-4846-A836-E65586ED2910}">
      <dsp:nvSpPr>
        <dsp:cNvPr id="0" name=""/>
        <dsp:cNvSpPr/>
      </dsp:nvSpPr>
      <dsp:spPr>
        <a:xfrm>
          <a:off x="0" y="3209306"/>
          <a:ext cx="2119306" cy="182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288" tIns="13970" rIns="78232" bIns="13970" numCol="1" spcCol="1270" anchor="t" anchorCtr="0">
          <a:noAutofit/>
        </a:bodyPr>
        <a:lstStyle/>
        <a:p>
          <a:pPr marL="57150" lvl="1" indent="-57150" algn="l" defTabSz="400050">
            <a:lnSpc>
              <a:spcPct val="90000"/>
            </a:lnSpc>
            <a:spcBef>
              <a:spcPct val="0"/>
            </a:spcBef>
            <a:spcAft>
              <a:spcPct val="20000"/>
            </a:spcAft>
            <a:buChar char="••"/>
          </a:pPr>
          <a:r>
            <a:rPr lang="it-IT" sz="900" kern="1200" dirty="0" err="1" smtClean="0"/>
            <a:t>BackType</a:t>
          </a:r>
          <a:endParaRPr lang="it-IT" sz="900" kern="1200" dirty="0"/>
        </a:p>
      </dsp:txBody>
      <dsp:txXfrm>
        <a:off x="0" y="3209306"/>
        <a:ext cx="2119306" cy="182160"/>
      </dsp:txXfrm>
    </dsp:sp>
    <dsp:sp modelId="{006C400A-23D8-4F6B-AE77-DB0044916E04}">
      <dsp:nvSpPr>
        <dsp:cNvPr id="0" name=""/>
        <dsp:cNvSpPr/>
      </dsp:nvSpPr>
      <dsp:spPr>
        <a:xfrm>
          <a:off x="0" y="3391467"/>
          <a:ext cx="2119306" cy="263835"/>
        </a:xfrm>
        <a:prstGeom prst="roundRect">
          <a:avLst/>
        </a:prstGeom>
        <a:gradFill rotWithShape="0">
          <a:gsLst>
            <a:gs pos="0">
              <a:schemeClr val="accent1">
                <a:shade val="80000"/>
                <a:hueOff val="0"/>
                <a:satOff val="-53572"/>
                <a:lumOff val="28296"/>
                <a:alphaOff val="0"/>
                <a:shade val="51000"/>
                <a:satMod val="130000"/>
              </a:schemeClr>
            </a:gs>
            <a:gs pos="80000">
              <a:schemeClr val="accent1">
                <a:shade val="80000"/>
                <a:hueOff val="0"/>
                <a:satOff val="-53572"/>
                <a:lumOff val="28296"/>
                <a:alphaOff val="0"/>
                <a:shade val="93000"/>
                <a:satMod val="130000"/>
              </a:schemeClr>
            </a:gs>
            <a:gs pos="100000">
              <a:schemeClr val="accent1">
                <a:shade val="80000"/>
                <a:hueOff val="0"/>
                <a:satOff val="-53572"/>
                <a:lumOff val="2829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it-IT" sz="1100" kern="1200" dirty="0" err="1" smtClean="0"/>
            <a:t>Real</a:t>
          </a:r>
          <a:r>
            <a:rPr lang="it-IT" sz="1100" kern="1200" dirty="0" smtClean="0"/>
            <a:t> </a:t>
          </a:r>
          <a:r>
            <a:rPr lang="it-IT" sz="1100" kern="1200" dirty="0" err="1" smtClean="0"/>
            <a:t>Time</a:t>
          </a:r>
          <a:endParaRPr lang="it-IT" sz="1100" kern="1200" dirty="0"/>
        </a:p>
      </dsp:txBody>
      <dsp:txXfrm>
        <a:off x="12879" y="3404346"/>
        <a:ext cx="2093548" cy="238077"/>
      </dsp:txXfrm>
    </dsp:sp>
    <dsp:sp modelId="{5D9F17AE-6751-4B9E-A489-18A15AF3911B}">
      <dsp:nvSpPr>
        <dsp:cNvPr id="0" name=""/>
        <dsp:cNvSpPr/>
      </dsp:nvSpPr>
      <dsp:spPr>
        <a:xfrm>
          <a:off x="0" y="3655302"/>
          <a:ext cx="2119306" cy="307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288" tIns="13970" rIns="78232" bIns="13970" numCol="1" spcCol="1270" anchor="t" anchorCtr="0">
          <a:noAutofit/>
        </a:bodyPr>
        <a:lstStyle/>
        <a:p>
          <a:pPr marL="57150" lvl="1" indent="-57150" algn="l" defTabSz="400050">
            <a:lnSpc>
              <a:spcPct val="90000"/>
            </a:lnSpc>
            <a:spcBef>
              <a:spcPct val="0"/>
            </a:spcBef>
            <a:spcAft>
              <a:spcPct val="20000"/>
            </a:spcAft>
            <a:buChar char="••"/>
          </a:pPr>
          <a:r>
            <a:rPr lang="it-IT" sz="900" kern="1200" dirty="0" smtClean="0"/>
            <a:t>Radian6</a:t>
          </a:r>
          <a:endParaRPr lang="it-IT" sz="900" kern="1200" dirty="0"/>
        </a:p>
        <a:p>
          <a:pPr marL="57150" lvl="1" indent="-57150" algn="l" defTabSz="400050">
            <a:lnSpc>
              <a:spcPct val="90000"/>
            </a:lnSpc>
            <a:spcBef>
              <a:spcPct val="0"/>
            </a:spcBef>
            <a:spcAft>
              <a:spcPct val="20000"/>
            </a:spcAft>
            <a:buChar char="••"/>
          </a:pPr>
          <a:r>
            <a:rPr lang="it-IT" sz="900" kern="1200" dirty="0" err="1" smtClean="0"/>
            <a:t>Collecta</a:t>
          </a:r>
          <a:endParaRPr lang="it-IT" sz="900" kern="1200" dirty="0"/>
        </a:p>
      </dsp:txBody>
      <dsp:txXfrm>
        <a:off x="0" y="3655302"/>
        <a:ext cx="2119306" cy="307395"/>
      </dsp:txXfrm>
    </dsp:sp>
    <dsp:sp modelId="{381D6446-D7F4-4F34-9648-E170AD1A6844}">
      <dsp:nvSpPr>
        <dsp:cNvPr id="0" name=""/>
        <dsp:cNvSpPr/>
      </dsp:nvSpPr>
      <dsp:spPr>
        <a:xfrm>
          <a:off x="0" y="3962697"/>
          <a:ext cx="2119306" cy="263835"/>
        </a:xfrm>
        <a:prstGeom prst="roundRect">
          <a:avLst/>
        </a:prstGeom>
        <a:gradFill rotWithShape="0">
          <a:gsLst>
            <a:gs pos="0">
              <a:schemeClr val="accent1">
                <a:shade val="80000"/>
                <a:hueOff val="0"/>
                <a:satOff val="-64287"/>
                <a:lumOff val="33955"/>
                <a:alphaOff val="0"/>
                <a:shade val="51000"/>
                <a:satMod val="130000"/>
              </a:schemeClr>
            </a:gs>
            <a:gs pos="80000">
              <a:schemeClr val="accent1">
                <a:shade val="80000"/>
                <a:hueOff val="0"/>
                <a:satOff val="-64287"/>
                <a:lumOff val="33955"/>
                <a:alphaOff val="0"/>
                <a:shade val="93000"/>
                <a:satMod val="130000"/>
              </a:schemeClr>
            </a:gs>
            <a:gs pos="100000">
              <a:schemeClr val="accent1">
                <a:shade val="80000"/>
                <a:hueOff val="0"/>
                <a:satOff val="-64287"/>
                <a:lumOff val="3395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it-IT" sz="1100" kern="1200" dirty="0" err="1" smtClean="0"/>
            <a:t>Scoring</a:t>
          </a:r>
          <a:endParaRPr lang="it-IT" sz="1100" kern="1200" dirty="0"/>
        </a:p>
      </dsp:txBody>
      <dsp:txXfrm>
        <a:off x="12879" y="3975576"/>
        <a:ext cx="2093548" cy="238077"/>
      </dsp:txXfrm>
    </dsp:sp>
    <dsp:sp modelId="{C0B1C381-0EF2-4823-82DD-2FF4B0043058}">
      <dsp:nvSpPr>
        <dsp:cNvPr id="0" name=""/>
        <dsp:cNvSpPr/>
      </dsp:nvSpPr>
      <dsp:spPr>
        <a:xfrm>
          <a:off x="0" y="4226532"/>
          <a:ext cx="2119306" cy="466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288" tIns="13970" rIns="78232" bIns="13970" numCol="1" spcCol="1270" anchor="t" anchorCtr="0">
          <a:noAutofit/>
        </a:bodyPr>
        <a:lstStyle/>
        <a:p>
          <a:pPr marL="57150" lvl="1" indent="-57150" algn="l" defTabSz="400050">
            <a:lnSpc>
              <a:spcPct val="90000"/>
            </a:lnSpc>
            <a:spcBef>
              <a:spcPct val="0"/>
            </a:spcBef>
            <a:spcAft>
              <a:spcPct val="20000"/>
            </a:spcAft>
            <a:buChar char="••"/>
          </a:pPr>
          <a:r>
            <a:rPr lang="it-IT" sz="900" b="0" kern="1200" dirty="0" err="1" smtClean="0"/>
            <a:t>FiltrBox</a:t>
          </a:r>
          <a:endParaRPr lang="it-IT" sz="900" b="0" kern="1200" dirty="0"/>
        </a:p>
        <a:p>
          <a:pPr marL="57150" lvl="1" indent="-57150" algn="l" defTabSz="400050">
            <a:lnSpc>
              <a:spcPct val="90000"/>
            </a:lnSpc>
            <a:spcBef>
              <a:spcPct val="0"/>
            </a:spcBef>
            <a:spcAft>
              <a:spcPct val="20000"/>
            </a:spcAft>
            <a:buChar char="••"/>
          </a:pPr>
          <a:r>
            <a:rPr lang="en-US" sz="900" b="0" kern="1200" dirty="0" err="1" smtClean="0"/>
            <a:t>HowSociable</a:t>
          </a:r>
          <a:endParaRPr lang="it-IT" sz="900" b="0" kern="1200" dirty="0"/>
        </a:p>
        <a:p>
          <a:pPr marL="57150" lvl="1" indent="-57150" algn="l" defTabSz="400050">
            <a:lnSpc>
              <a:spcPct val="90000"/>
            </a:lnSpc>
            <a:spcBef>
              <a:spcPct val="0"/>
            </a:spcBef>
            <a:spcAft>
              <a:spcPct val="20000"/>
            </a:spcAft>
            <a:buChar char="••"/>
          </a:pPr>
          <a:r>
            <a:rPr lang="en-US" sz="900" b="0" kern="1200" dirty="0" err="1" smtClean="0"/>
            <a:t>Omgili</a:t>
          </a:r>
          <a:r>
            <a:rPr lang="en-US" sz="900" b="0" kern="1200" dirty="0" smtClean="0"/>
            <a:t> Buzz Graphs</a:t>
          </a:r>
          <a:endParaRPr lang="it-IT" sz="900" b="0" kern="1200" dirty="0"/>
        </a:p>
      </dsp:txBody>
      <dsp:txXfrm>
        <a:off x="0" y="4226532"/>
        <a:ext cx="2119306" cy="466785"/>
      </dsp:txXfrm>
    </dsp:sp>
    <dsp:sp modelId="{0990CCB3-9303-4738-B3C9-D69E9400FBFC}">
      <dsp:nvSpPr>
        <dsp:cNvPr id="0" name=""/>
        <dsp:cNvSpPr/>
      </dsp:nvSpPr>
      <dsp:spPr>
        <a:xfrm>
          <a:off x="0" y="4693317"/>
          <a:ext cx="2119306" cy="263835"/>
        </a:xfrm>
        <a:prstGeom prst="roundRect">
          <a:avLst/>
        </a:prstGeom>
        <a:gradFill rotWithShape="0">
          <a:gsLst>
            <a:gs pos="0">
              <a:schemeClr val="accent1">
                <a:shade val="80000"/>
                <a:hueOff val="0"/>
                <a:satOff val="-75001"/>
                <a:lumOff val="39614"/>
                <a:alphaOff val="0"/>
                <a:shade val="51000"/>
                <a:satMod val="130000"/>
              </a:schemeClr>
            </a:gs>
            <a:gs pos="80000">
              <a:schemeClr val="accent1">
                <a:shade val="80000"/>
                <a:hueOff val="0"/>
                <a:satOff val="-75001"/>
                <a:lumOff val="39614"/>
                <a:alphaOff val="0"/>
                <a:shade val="93000"/>
                <a:satMod val="130000"/>
              </a:schemeClr>
            </a:gs>
            <a:gs pos="100000">
              <a:schemeClr val="accent1">
                <a:shade val="80000"/>
                <a:hueOff val="0"/>
                <a:satOff val="-75001"/>
                <a:lumOff val="396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l" defTabSz="488950">
            <a:lnSpc>
              <a:spcPct val="90000"/>
            </a:lnSpc>
            <a:spcBef>
              <a:spcPct val="0"/>
            </a:spcBef>
            <a:spcAft>
              <a:spcPct val="35000"/>
            </a:spcAft>
          </a:pPr>
          <a:r>
            <a:rPr lang="it-IT" sz="1100" kern="1200" dirty="0" smtClean="0"/>
            <a:t>Social Network </a:t>
          </a:r>
          <a:r>
            <a:rPr lang="it-IT" sz="1100" kern="1200" dirty="0" err="1" smtClean="0"/>
            <a:t>Analysis</a:t>
          </a:r>
          <a:endParaRPr lang="it-IT" sz="1100" kern="1200" dirty="0"/>
        </a:p>
      </dsp:txBody>
      <dsp:txXfrm>
        <a:off x="12879" y="4706196"/>
        <a:ext cx="2093548" cy="238077"/>
      </dsp:txXfrm>
    </dsp:sp>
    <dsp:sp modelId="{BF423862-1AAF-46B3-88FE-AABD38A67E66}">
      <dsp:nvSpPr>
        <dsp:cNvPr id="0" name=""/>
        <dsp:cNvSpPr/>
      </dsp:nvSpPr>
      <dsp:spPr>
        <a:xfrm>
          <a:off x="0" y="4957152"/>
          <a:ext cx="2119306" cy="614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288" tIns="13970" rIns="78232" bIns="13970" numCol="1" spcCol="1270" anchor="t" anchorCtr="0">
          <a:noAutofit/>
        </a:bodyPr>
        <a:lstStyle/>
        <a:p>
          <a:pPr marL="57150" lvl="1" indent="-57150" algn="l" defTabSz="400050">
            <a:lnSpc>
              <a:spcPct val="90000"/>
            </a:lnSpc>
            <a:spcBef>
              <a:spcPct val="0"/>
            </a:spcBef>
            <a:spcAft>
              <a:spcPct val="20000"/>
            </a:spcAft>
            <a:buChar char="••"/>
          </a:pPr>
          <a:r>
            <a:rPr lang="it-IT" sz="900" kern="1200" dirty="0" err="1" smtClean="0"/>
            <a:t>NodeXl</a:t>
          </a:r>
          <a:endParaRPr lang="it-IT" sz="900" kern="1200" dirty="0"/>
        </a:p>
        <a:p>
          <a:pPr marL="57150" lvl="1" indent="-57150" algn="l" defTabSz="400050">
            <a:lnSpc>
              <a:spcPct val="90000"/>
            </a:lnSpc>
            <a:spcBef>
              <a:spcPct val="0"/>
            </a:spcBef>
            <a:spcAft>
              <a:spcPct val="20000"/>
            </a:spcAft>
            <a:buChar char="••"/>
          </a:pPr>
          <a:r>
            <a:rPr lang="it-IT" sz="900" kern="1200" dirty="0" err="1" smtClean="0"/>
            <a:t>Pajek</a:t>
          </a:r>
          <a:endParaRPr lang="it-IT" sz="900" kern="1200" dirty="0"/>
        </a:p>
        <a:p>
          <a:pPr marL="57150" lvl="1" indent="-57150" algn="l" defTabSz="400050">
            <a:lnSpc>
              <a:spcPct val="90000"/>
            </a:lnSpc>
            <a:spcBef>
              <a:spcPct val="0"/>
            </a:spcBef>
            <a:spcAft>
              <a:spcPct val="20000"/>
            </a:spcAft>
            <a:buChar char="••"/>
          </a:pPr>
          <a:r>
            <a:rPr lang="it-IT" sz="900" kern="1200" dirty="0" err="1" smtClean="0"/>
            <a:t>UciNet</a:t>
          </a:r>
          <a:endParaRPr lang="it-IT" sz="900" kern="1200" dirty="0"/>
        </a:p>
        <a:p>
          <a:pPr marL="57150" lvl="1" indent="-57150" algn="l" defTabSz="400050">
            <a:lnSpc>
              <a:spcPct val="90000"/>
            </a:lnSpc>
            <a:spcBef>
              <a:spcPct val="0"/>
            </a:spcBef>
            <a:spcAft>
              <a:spcPct val="20000"/>
            </a:spcAft>
            <a:buChar char="••"/>
          </a:pPr>
          <a:r>
            <a:rPr lang="it-IT" sz="900" kern="1200" dirty="0" err="1" smtClean="0"/>
            <a:t>TouchGraph</a:t>
          </a:r>
          <a:endParaRPr lang="it-IT" sz="900" kern="1200" dirty="0"/>
        </a:p>
      </dsp:txBody>
      <dsp:txXfrm>
        <a:off x="0" y="4957152"/>
        <a:ext cx="2119306" cy="614790"/>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image" Target="../media/image167.wmf"/><Relationship Id="rId1" Type="http://schemas.openxmlformats.org/officeDocument/2006/relationships/image" Target="../media/image166.emf"/><Relationship Id="rId4" Type="http://schemas.openxmlformats.org/officeDocument/2006/relationships/image" Target="../media/image169.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02.wmf"/><Relationship Id="rId4" Type="http://schemas.openxmlformats.org/officeDocument/2006/relationships/image" Target="../media/image20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6.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87363"/>
          </a:xfrm>
          <a:prstGeom prst="rect">
            <a:avLst/>
          </a:prstGeom>
          <a:noFill/>
          <a:ln w="9525">
            <a:noFill/>
            <a:miter lim="800000"/>
            <a:headEnd/>
            <a:tailEnd/>
          </a:ln>
          <a:effectLst/>
        </p:spPr>
        <p:txBody>
          <a:bodyPr vert="horz" wrap="square" lIns="90992" tIns="45496" rIns="90992" bIns="45496" numCol="1" anchor="t" anchorCtr="0" compatLnSpc="1">
            <a:prstTxWarp prst="textNoShape">
              <a:avLst/>
            </a:prstTxWarp>
          </a:bodyPr>
          <a:lstStyle>
            <a:lvl1pPr>
              <a:defRPr sz="1200">
                <a:solidFill>
                  <a:schemeClr val="tx1"/>
                </a:solidFill>
                <a:latin typeface="Arial" charset="0"/>
              </a:defRPr>
            </a:lvl1pPr>
          </a:lstStyle>
          <a:p>
            <a:pPr>
              <a:defRPr/>
            </a:pPr>
            <a:endParaRPr lang="it-IT"/>
          </a:p>
        </p:txBody>
      </p:sp>
      <p:sp>
        <p:nvSpPr>
          <p:cNvPr id="107523" name="Rectangle 3"/>
          <p:cNvSpPr>
            <a:spLocks noGrp="1" noChangeArrowheads="1"/>
          </p:cNvSpPr>
          <p:nvPr>
            <p:ph type="dt" sz="quarter" idx="1"/>
          </p:nvPr>
        </p:nvSpPr>
        <p:spPr bwMode="auto">
          <a:xfrm>
            <a:off x="3884613" y="0"/>
            <a:ext cx="2971800" cy="487363"/>
          </a:xfrm>
          <a:prstGeom prst="rect">
            <a:avLst/>
          </a:prstGeom>
          <a:noFill/>
          <a:ln w="9525">
            <a:noFill/>
            <a:miter lim="800000"/>
            <a:headEnd/>
            <a:tailEnd/>
          </a:ln>
          <a:effectLst/>
        </p:spPr>
        <p:txBody>
          <a:bodyPr vert="horz" wrap="square" lIns="90992" tIns="45496" rIns="90992" bIns="45496" numCol="1" anchor="t" anchorCtr="0" compatLnSpc="1">
            <a:prstTxWarp prst="textNoShape">
              <a:avLst/>
            </a:prstTxWarp>
          </a:bodyPr>
          <a:lstStyle>
            <a:lvl1pPr algn="r">
              <a:defRPr sz="1200">
                <a:solidFill>
                  <a:schemeClr val="tx1"/>
                </a:solidFill>
                <a:latin typeface="Arial" charset="0"/>
              </a:defRPr>
            </a:lvl1pPr>
          </a:lstStyle>
          <a:p>
            <a:pPr>
              <a:defRPr/>
            </a:pPr>
            <a:endParaRPr lang="it-IT"/>
          </a:p>
        </p:txBody>
      </p:sp>
      <p:sp>
        <p:nvSpPr>
          <p:cNvPr id="107524" name="Rectangle 4"/>
          <p:cNvSpPr>
            <a:spLocks noGrp="1" noChangeArrowheads="1"/>
          </p:cNvSpPr>
          <p:nvPr>
            <p:ph type="ftr" sz="quarter" idx="2"/>
          </p:nvPr>
        </p:nvSpPr>
        <p:spPr bwMode="auto">
          <a:xfrm>
            <a:off x="0" y="9248775"/>
            <a:ext cx="2971800" cy="487363"/>
          </a:xfrm>
          <a:prstGeom prst="rect">
            <a:avLst/>
          </a:prstGeom>
          <a:noFill/>
          <a:ln w="9525">
            <a:noFill/>
            <a:miter lim="800000"/>
            <a:headEnd/>
            <a:tailEnd/>
          </a:ln>
          <a:effectLst/>
        </p:spPr>
        <p:txBody>
          <a:bodyPr vert="horz" wrap="square" lIns="90992" tIns="45496" rIns="90992" bIns="45496" numCol="1" anchor="b" anchorCtr="0" compatLnSpc="1">
            <a:prstTxWarp prst="textNoShape">
              <a:avLst/>
            </a:prstTxWarp>
          </a:bodyPr>
          <a:lstStyle>
            <a:lvl1pPr>
              <a:defRPr sz="1200">
                <a:solidFill>
                  <a:schemeClr val="tx1"/>
                </a:solidFill>
                <a:latin typeface="Arial" charset="0"/>
              </a:defRPr>
            </a:lvl1pPr>
          </a:lstStyle>
          <a:p>
            <a:pPr>
              <a:defRPr/>
            </a:pPr>
            <a:endParaRPr lang="it-IT"/>
          </a:p>
        </p:txBody>
      </p:sp>
      <p:sp>
        <p:nvSpPr>
          <p:cNvPr id="107525" name="Rectangle 5"/>
          <p:cNvSpPr>
            <a:spLocks noGrp="1" noChangeArrowheads="1"/>
          </p:cNvSpPr>
          <p:nvPr>
            <p:ph type="sldNum" sz="quarter" idx="3"/>
          </p:nvPr>
        </p:nvSpPr>
        <p:spPr bwMode="auto">
          <a:xfrm>
            <a:off x="3884613" y="9248775"/>
            <a:ext cx="2971800" cy="487363"/>
          </a:xfrm>
          <a:prstGeom prst="rect">
            <a:avLst/>
          </a:prstGeom>
          <a:noFill/>
          <a:ln w="9525">
            <a:noFill/>
            <a:miter lim="800000"/>
            <a:headEnd/>
            <a:tailEnd/>
          </a:ln>
          <a:effectLst/>
        </p:spPr>
        <p:txBody>
          <a:bodyPr vert="horz" wrap="square" lIns="90992" tIns="45496" rIns="90992" bIns="45496" numCol="1" anchor="b" anchorCtr="0" compatLnSpc="1">
            <a:prstTxWarp prst="textNoShape">
              <a:avLst/>
            </a:prstTxWarp>
          </a:bodyPr>
          <a:lstStyle>
            <a:lvl1pPr algn="r">
              <a:defRPr sz="1200">
                <a:solidFill>
                  <a:schemeClr val="tx1"/>
                </a:solidFill>
                <a:latin typeface="Arial" charset="0"/>
              </a:defRPr>
            </a:lvl1pPr>
          </a:lstStyle>
          <a:p>
            <a:pPr>
              <a:defRPr/>
            </a:pPr>
            <a:fld id="{D1B35255-D47F-4C9D-902A-A7B15F93E6DE}" type="slidenum">
              <a:rPr lang="it-IT"/>
              <a:pPr>
                <a:defRPr/>
              </a:pPr>
              <a:t>‹N›</a:t>
            </a:fld>
            <a:endParaRPr lang="it-IT"/>
          </a:p>
        </p:txBody>
      </p:sp>
    </p:spTree>
    <p:extLst>
      <p:ext uri="{BB962C8B-B14F-4D97-AF65-F5344CB8AC3E}">
        <p14:creationId xmlns:p14="http://schemas.microsoft.com/office/powerpoint/2010/main" val="2627714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170" name="Rectangle 2"/>
          <p:cNvSpPr>
            <a:spLocks noGrp="1" noChangeArrowheads="1"/>
          </p:cNvSpPr>
          <p:nvPr>
            <p:ph type="hdr" sz="quarter"/>
          </p:nvPr>
        </p:nvSpPr>
        <p:spPr bwMode="auto">
          <a:xfrm>
            <a:off x="0" y="0"/>
            <a:ext cx="2971800" cy="487363"/>
          </a:xfrm>
          <a:prstGeom prst="rect">
            <a:avLst/>
          </a:prstGeom>
          <a:noFill/>
          <a:ln w="9525">
            <a:noFill/>
            <a:miter lim="800000"/>
            <a:headEnd/>
            <a:tailEnd/>
          </a:ln>
          <a:effectLst/>
        </p:spPr>
        <p:txBody>
          <a:bodyPr vert="horz" wrap="square" lIns="90992" tIns="45496" rIns="90992" bIns="45496" numCol="1" anchor="t" anchorCtr="0" compatLnSpc="1">
            <a:prstTxWarp prst="textNoShape">
              <a:avLst/>
            </a:prstTxWarp>
          </a:bodyPr>
          <a:lstStyle>
            <a:lvl1pPr>
              <a:defRPr sz="1200">
                <a:solidFill>
                  <a:schemeClr val="tx1"/>
                </a:solidFill>
                <a:latin typeface="Arial" charset="0"/>
              </a:defRPr>
            </a:lvl1pPr>
          </a:lstStyle>
          <a:p>
            <a:pPr>
              <a:defRPr/>
            </a:pPr>
            <a:endParaRPr lang="it-IT"/>
          </a:p>
        </p:txBody>
      </p:sp>
      <p:sp>
        <p:nvSpPr>
          <p:cNvPr id="135171" name="Rectangle 3"/>
          <p:cNvSpPr>
            <a:spLocks noGrp="1" noChangeArrowheads="1"/>
          </p:cNvSpPr>
          <p:nvPr>
            <p:ph type="dt" idx="1"/>
          </p:nvPr>
        </p:nvSpPr>
        <p:spPr bwMode="auto">
          <a:xfrm>
            <a:off x="3884613" y="0"/>
            <a:ext cx="2971800" cy="487363"/>
          </a:xfrm>
          <a:prstGeom prst="rect">
            <a:avLst/>
          </a:prstGeom>
          <a:noFill/>
          <a:ln w="9525">
            <a:noFill/>
            <a:miter lim="800000"/>
            <a:headEnd/>
            <a:tailEnd/>
          </a:ln>
          <a:effectLst/>
        </p:spPr>
        <p:txBody>
          <a:bodyPr vert="horz" wrap="square" lIns="90992" tIns="45496" rIns="90992" bIns="45496" numCol="1" anchor="t" anchorCtr="0" compatLnSpc="1">
            <a:prstTxWarp prst="textNoShape">
              <a:avLst/>
            </a:prstTxWarp>
          </a:bodyPr>
          <a:lstStyle>
            <a:lvl1pPr algn="r">
              <a:defRPr sz="1200">
                <a:solidFill>
                  <a:schemeClr val="tx1"/>
                </a:solidFill>
                <a:latin typeface="Arial" charset="0"/>
              </a:defRPr>
            </a:lvl1pPr>
          </a:lstStyle>
          <a:p>
            <a:pPr>
              <a:defRPr/>
            </a:pPr>
            <a:endParaRPr lang="it-IT"/>
          </a:p>
        </p:txBody>
      </p:sp>
      <p:sp>
        <p:nvSpPr>
          <p:cNvPr id="198660" name="Rectangle 4"/>
          <p:cNvSpPr>
            <a:spLocks noGrp="1" noRot="1" noChangeAspect="1" noChangeArrowheads="1" noTextEdit="1"/>
          </p:cNvSpPr>
          <p:nvPr>
            <p:ph type="sldImg" idx="2"/>
          </p:nvPr>
        </p:nvSpPr>
        <p:spPr bwMode="auto">
          <a:xfrm>
            <a:off x="993775" y="730250"/>
            <a:ext cx="4870450" cy="36528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3" name="Rectangle 5"/>
          <p:cNvSpPr>
            <a:spLocks noGrp="1" noChangeArrowheads="1"/>
          </p:cNvSpPr>
          <p:nvPr>
            <p:ph type="body" sz="quarter" idx="3"/>
          </p:nvPr>
        </p:nvSpPr>
        <p:spPr bwMode="auto">
          <a:xfrm>
            <a:off x="685800" y="4625975"/>
            <a:ext cx="5486400" cy="4381500"/>
          </a:xfrm>
          <a:prstGeom prst="rect">
            <a:avLst/>
          </a:prstGeom>
          <a:noFill/>
          <a:ln w="9525">
            <a:noFill/>
            <a:miter lim="800000"/>
            <a:headEnd/>
            <a:tailEnd/>
          </a:ln>
          <a:effectLst/>
        </p:spPr>
        <p:txBody>
          <a:bodyPr vert="horz" wrap="square" lIns="90992" tIns="45496" rIns="90992" bIns="45496"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135174" name="Rectangle 6"/>
          <p:cNvSpPr>
            <a:spLocks noGrp="1" noChangeArrowheads="1"/>
          </p:cNvSpPr>
          <p:nvPr>
            <p:ph type="ftr" sz="quarter" idx="4"/>
          </p:nvPr>
        </p:nvSpPr>
        <p:spPr bwMode="auto">
          <a:xfrm>
            <a:off x="0" y="9248775"/>
            <a:ext cx="2971800" cy="487363"/>
          </a:xfrm>
          <a:prstGeom prst="rect">
            <a:avLst/>
          </a:prstGeom>
          <a:noFill/>
          <a:ln w="9525">
            <a:noFill/>
            <a:miter lim="800000"/>
            <a:headEnd/>
            <a:tailEnd/>
          </a:ln>
          <a:effectLst/>
        </p:spPr>
        <p:txBody>
          <a:bodyPr vert="horz" wrap="square" lIns="90992" tIns="45496" rIns="90992" bIns="45496" numCol="1" anchor="b" anchorCtr="0" compatLnSpc="1">
            <a:prstTxWarp prst="textNoShape">
              <a:avLst/>
            </a:prstTxWarp>
          </a:bodyPr>
          <a:lstStyle>
            <a:lvl1pPr>
              <a:defRPr sz="1200">
                <a:solidFill>
                  <a:schemeClr val="tx1"/>
                </a:solidFill>
                <a:latin typeface="Arial" charset="0"/>
              </a:defRPr>
            </a:lvl1pPr>
          </a:lstStyle>
          <a:p>
            <a:pPr>
              <a:defRPr/>
            </a:pPr>
            <a:endParaRPr lang="it-IT"/>
          </a:p>
        </p:txBody>
      </p:sp>
      <p:sp>
        <p:nvSpPr>
          <p:cNvPr id="135175" name="Rectangle 7"/>
          <p:cNvSpPr>
            <a:spLocks noGrp="1" noChangeArrowheads="1"/>
          </p:cNvSpPr>
          <p:nvPr>
            <p:ph type="sldNum" sz="quarter" idx="5"/>
          </p:nvPr>
        </p:nvSpPr>
        <p:spPr bwMode="auto">
          <a:xfrm>
            <a:off x="3884613" y="9248775"/>
            <a:ext cx="2971800" cy="487363"/>
          </a:xfrm>
          <a:prstGeom prst="rect">
            <a:avLst/>
          </a:prstGeom>
          <a:noFill/>
          <a:ln w="9525">
            <a:noFill/>
            <a:miter lim="800000"/>
            <a:headEnd/>
            <a:tailEnd/>
          </a:ln>
          <a:effectLst/>
        </p:spPr>
        <p:txBody>
          <a:bodyPr vert="horz" wrap="square" lIns="90992" tIns="45496" rIns="90992" bIns="45496" numCol="1" anchor="b" anchorCtr="0" compatLnSpc="1">
            <a:prstTxWarp prst="textNoShape">
              <a:avLst/>
            </a:prstTxWarp>
          </a:bodyPr>
          <a:lstStyle>
            <a:lvl1pPr algn="r">
              <a:defRPr sz="1200">
                <a:solidFill>
                  <a:schemeClr val="tx1"/>
                </a:solidFill>
                <a:latin typeface="Arial" charset="0"/>
              </a:defRPr>
            </a:lvl1pPr>
          </a:lstStyle>
          <a:p>
            <a:pPr>
              <a:defRPr/>
            </a:pPr>
            <a:fld id="{F96EF3E9-3ABD-422F-B608-12AC1BC2377C}" type="slidenum">
              <a:rPr lang="it-IT"/>
              <a:pPr>
                <a:defRPr/>
              </a:pPr>
              <a:t>‹N›</a:t>
            </a:fld>
            <a:endParaRPr lang="it-IT"/>
          </a:p>
        </p:txBody>
      </p:sp>
    </p:spTree>
    <p:extLst>
      <p:ext uri="{BB962C8B-B14F-4D97-AF65-F5344CB8AC3E}">
        <p14:creationId xmlns:p14="http://schemas.microsoft.com/office/powerpoint/2010/main" val="1498291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6701817D-AA28-4AC6-BFA9-CFF2B32ADBFF}" type="slidenum">
              <a:rPr lang="it-IT" sz="1200" smtClean="0">
                <a:solidFill>
                  <a:schemeClr val="tx1"/>
                </a:solidFill>
                <a:latin typeface="Arial" pitchFamily="34" charset="0"/>
              </a:rPr>
              <a:pPr eaLnBrk="1" hangingPunct="1"/>
              <a:t>67</a:t>
            </a:fld>
            <a:endParaRPr lang="it-IT" sz="1200" smtClean="0">
              <a:solidFill>
                <a:schemeClr val="tx1"/>
              </a:solidFill>
              <a:latin typeface="Arial" pitchFamily="34"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99FC92E4-7846-4BAB-86DD-E86804EE8F4E}" type="slidenum">
              <a:rPr lang="it-IT" sz="1200" smtClean="0">
                <a:solidFill>
                  <a:schemeClr val="tx1"/>
                </a:solidFill>
                <a:latin typeface="Arial" pitchFamily="34" charset="0"/>
              </a:rPr>
              <a:pPr eaLnBrk="1" hangingPunct="1"/>
              <a:t>68</a:t>
            </a:fld>
            <a:endParaRPr lang="it-IT" sz="1200" smtClean="0">
              <a:solidFill>
                <a:schemeClr val="tx1"/>
              </a:solidFill>
              <a:latin typeface="Arial" pitchFamily="34"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8898" name="Rectangle 7"/>
          <p:cNvSpPr txBox="1">
            <a:spLocks noGrp="1" noChangeArrowheads="1"/>
          </p:cNvSpPr>
          <p:nvPr/>
        </p:nvSpPr>
        <p:spPr bwMode="auto">
          <a:xfrm>
            <a:off x="3884613" y="9248775"/>
            <a:ext cx="29718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92" tIns="45496" rIns="90992" bIns="45496" anchor="b"/>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algn="r" eaLnBrk="1" hangingPunct="1"/>
            <a:fld id="{D05679E3-1071-49A0-86DA-7C3B6594D0B1}" type="slidenum">
              <a:rPr lang="it-IT" sz="1200"/>
              <a:pPr algn="r" eaLnBrk="1" hangingPunct="1"/>
              <a:t>87</a:t>
            </a:fld>
            <a:endParaRPr lang="it-IT" sz="1200"/>
          </a:p>
        </p:txBody>
      </p:sp>
      <p:sp>
        <p:nvSpPr>
          <p:cNvPr id="208899" name="Text Box 2"/>
          <p:cNvSpPr txBox="1">
            <a:spLocks noChangeArrowheads="1"/>
          </p:cNvSpPr>
          <p:nvPr/>
        </p:nvSpPr>
        <p:spPr bwMode="auto">
          <a:xfrm>
            <a:off x="841375" y="715963"/>
            <a:ext cx="5170488" cy="3694112"/>
          </a:xfrm>
          <a:prstGeom prst="rect">
            <a:avLst/>
          </a:prstGeom>
          <a:solidFill>
            <a:srgbClr val="FFFFFF"/>
          </a:solidFill>
          <a:ln w="9360">
            <a:solidFill>
              <a:srgbClr val="000000"/>
            </a:solidFill>
            <a:miter lim="800000"/>
            <a:headEnd/>
            <a:tailEnd/>
          </a:ln>
        </p:spPr>
        <p:txBody>
          <a:bodyPr wrap="none" lIns="90992" tIns="45496" rIns="90992" bIns="45496" anchor="ct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endParaRPr lang="it-IT" sz="4200"/>
          </a:p>
        </p:txBody>
      </p:sp>
      <p:sp>
        <p:nvSpPr>
          <p:cNvPr id="208900" name="Rectangle 3"/>
          <p:cNvSpPr>
            <a:spLocks noGrp="1" noChangeArrowheads="1"/>
          </p:cNvSpPr>
          <p:nvPr>
            <p:ph type="body"/>
          </p:nvPr>
        </p:nvSpPr>
        <p:spPr>
          <a:xfrm>
            <a:off x="903288" y="4643438"/>
            <a:ext cx="5041900" cy="4383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3884613" y="9248775"/>
            <a:ext cx="29718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92" tIns="45496" rIns="90992" bIns="45496" anchor="b"/>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algn="r" eaLnBrk="1" hangingPunct="1"/>
            <a:fld id="{1DE7DBE8-0E38-4C98-858E-08320E6D5744}" type="slidenum">
              <a:rPr lang="it-IT" sz="1200"/>
              <a:pPr algn="r" eaLnBrk="1" hangingPunct="1"/>
              <a:t>88</a:t>
            </a:fld>
            <a:endParaRPr lang="it-IT" sz="1200"/>
          </a:p>
        </p:txBody>
      </p:sp>
      <p:sp>
        <p:nvSpPr>
          <p:cNvPr id="209923" name="Text Box 2"/>
          <p:cNvSpPr txBox="1">
            <a:spLocks noChangeArrowheads="1"/>
          </p:cNvSpPr>
          <p:nvPr/>
        </p:nvSpPr>
        <p:spPr bwMode="auto">
          <a:xfrm>
            <a:off x="841375" y="715963"/>
            <a:ext cx="5170488" cy="3694112"/>
          </a:xfrm>
          <a:prstGeom prst="rect">
            <a:avLst/>
          </a:prstGeom>
          <a:solidFill>
            <a:srgbClr val="FFFFFF"/>
          </a:solidFill>
          <a:ln w="9360">
            <a:solidFill>
              <a:srgbClr val="000000"/>
            </a:solidFill>
            <a:miter lim="800000"/>
            <a:headEnd/>
            <a:tailEnd/>
          </a:ln>
        </p:spPr>
        <p:txBody>
          <a:bodyPr wrap="none" lIns="90992" tIns="45496" rIns="90992" bIns="45496" anchor="ct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endParaRPr lang="it-IT" sz="4200"/>
          </a:p>
        </p:txBody>
      </p:sp>
      <p:sp>
        <p:nvSpPr>
          <p:cNvPr id="209924" name="Rectangle 3"/>
          <p:cNvSpPr>
            <a:spLocks noGrp="1" noChangeArrowheads="1"/>
          </p:cNvSpPr>
          <p:nvPr>
            <p:ph type="body"/>
          </p:nvPr>
        </p:nvSpPr>
        <p:spPr>
          <a:xfrm>
            <a:off x="903288" y="4643438"/>
            <a:ext cx="5041900" cy="4383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884613" y="9248775"/>
            <a:ext cx="2971800"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92" tIns="45496" rIns="90992" bIns="45496" anchor="b"/>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algn="r" eaLnBrk="1" hangingPunct="1"/>
            <a:fld id="{092354BC-DB9A-4639-A255-5ED7D0831B0B}" type="slidenum">
              <a:rPr lang="it-IT" sz="1200"/>
              <a:pPr algn="r" eaLnBrk="1" hangingPunct="1"/>
              <a:t>91</a:t>
            </a:fld>
            <a:endParaRPr lang="it-IT" sz="1200"/>
          </a:p>
        </p:txBody>
      </p:sp>
      <p:sp>
        <p:nvSpPr>
          <p:cNvPr id="210947" name="Text Box 2"/>
          <p:cNvSpPr txBox="1">
            <a:spLocks noChangeArrowheads="1"/>
          </p:cNvSpPr>
          <p:nvPr/>
        </p:nvSpPr>
        <p:spPr bwMode="auto">
          <a:xfrm>
            <a:off x="841375" y="715963"/>
            <a:ext cx="5172075" cy="3694112"/>
          </a:xfrm>
          <a:prstGeom prst="rect">
            <a:avLst/>
          </a:prstGeom>
          <a:solidFill>
            <a:srgbClr val="FFFFFF"/>
          </a:solidFill>
          <a:ln w="9360">
            <a:solidFill>
              <a:srgbClr val="000000"/>
            </a:solidFill>
            <a:miter lim="800000"/>
            <a:headEnd/>
            <a:tailEnd/>
          </a:ln>
        </p:spPr>
        <p:txBody>
          <a:bodyPr wrap="none" lIns="90992" tIns="45496" rIns="90992" bIns="45496" anchor="ct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endParaRPr lang="it-IT" sz="4200"/>
          </a:p>
        </p:txBody>
      </p:sp>
      <p:sp>
        <p:nvSpPr>
          <p:cNvPr id="210948" name="Rectangle 3"/>
          <p:cNvSpPr>
            <a:spLocks noGrp="1" noChangeArrowheads="1"/>
          </p:cNvSpPr>
          <p:nvPr>
            <p:ph type="body"/>
          </p:nvPr>
        </p:nvSpPr>
        <p:spPr>
          <a:xfrm>
            <a:off x="903288" y="4643438"/>
            <a:ext cx="5041900" cy="4383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it-IT"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4E7AF0B8-381D-408E-B0D6-DA316F893A1D}" type="slidenum">
              <a:rPr lang="it-IT" sz="1200" smtClean="0">
                <a:solidFill>
                  <a:schemeClr val="tx1"/>
                </a:solidFill>
                <a:latin typeface="Arial" pitchFamily="34" charset="0"/>
              </a:rPr>
              <a:pPr eaLnBrk="1" hangingPunct="1"/>
              <a:t>100</a:t>
            </a:fld>
            <a:endParaRPr lang="it-IT" sz="1200" smtClean="0">
              <a:solidFill>
                <a:schemeClr val="tx1"/>
              </a:solidFill>
              <a:latin typeface="Arial" pitchFamily="34" charset="0"/>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894503A7-AA01-4D8E-8DEA-405A40C56D16}" type="slidenum">
              <a:rPr lang="it-IT" sz="1200" smtClean="0">
                <a:solidFill>
                  <a:schemeClr val="tx1"/>
                </a:solidFill>
                <a:latin typeface="Arial" pitchFamily="34" charset="0"/>
              </a:rPr>
              <a:pPr eaLnBrk="1" hangingPunct="1"/>
              <a:t>101</a:t>
            </a:fld>
            <a:endParaRPr lang="it-IT" sz="1200" smtClean="0">
              <a:solidFill>
                <a:schemeClr val="tx1"/>
              </a:solidFill>
              <a:latin typeface="Arial" pitchFamily="34"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BC822BB8-B46F-45A4-83C8-A09ECD957A1D}" type="slidenum">
              <a:rPr lang="it-IT" sz="1200" smtClean="0">
                <a:solidFill>
                  <a:schemeClr val="tx1"/>
                </a:solidFill>
                <a:latin typeface="Arial" pitchFamily="34" charset="0"/>
              </a:rPr>
              <a:pPr eaLnBrk="1" hangingPunct="1"/>
              <a:t>102</a:t>
            </a:fld>
            <a:endParaRPr lang="it-IT" sz="1200" smtClean="0">
              <a:solidFill>
                <a:schemeClr val="tx1"/>
              </a:solidFill>
              <a:latin typeface="Arial" pitchFamily="34"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0EE3668D-6720-4171-8F22-EC929A5DC20B}" type="slidenum">
              <a:rPr lang="it-IT" sz="1200" smtClean="0">
                <a:solidFill>
                  <a:schemeClr val="tx1"/>
                </a:solidFill>
                <a:latin typeface="Arial" pitchFamily="34" charset="0"/>
              </a:rPr>
              <a:pPr eaLnBrk="1" hangingPunct="1"/>
              <a:t>103</a:t>
            </a:fld>
            <a:endParaRPr lang="it-IT" sz="1200" smtClean="0">
              <a:solidFill>
                <a:schemeClr val="tx1"/>
              </a:solidFill>
              <a:latin typeface="Arial" pitchFamily="34"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7C9FFAD5-3258-4AE0-BCA9-7D0C7120A958}" type="slidenum">
              <a:rPr lang="it-IT" sz="1200" smtClean="0">
                <a:solidFill>
                  <a:schemeClr val="tx1"/>
                </a:solidFill>
                <a:latin typeface="Arial" pitchFamily="34" charset="0"/>
              </a:rPr>
              <a:pPr eaLnBrk="1" hangingPunct="1"/>
              <a:t>104</a:t>
            </a:fld>
            <a:endParaRPr lang="it-IT" sz="1200" smtClean="0">
              <a:solidFill>
                <a:schemeClr val="tx1"/>
              </a:solidFill>
              <a:latin typeface="Arial" pitchFamily="34" charset="0"/>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xfrm>
            <a:off x="427038" y="301625"/>
            <a:ext cx="6002337" cy="4502150"/>
          </a:xfrm>
          <a:ln/>
        </p:spPr>
      </p:sp>
      <p:sp>
        <p:nvSpPr>
          <p:cNvPr id="200707" name="Rectangle 3"/>
          <p:cNvSpPr>
            <a:spLocks noGrp="1" noChangeArrowheads="1"/>
          </p:cNvSpPr>
          <p:nvPr>
            <p:ph type="body" idx="1"/>
          </p:nvPr>
        </p:nvSpPr>
        <p:spPr>
          <a:xfrm>
            <a:off x="423863" y="5146675"/>
            <a:ext cx="5984875" cy="3582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01" tIns="47456" rIns="96601" bIns="47456"/>
          <a:lstStyle/>
          <a:p>
            <a:pPr marL="153988" indent="-153988"/>
            <a:endParaRPr lang="en-US" smtClean="0">
              <a:solidFill>
                <a:schemeClr val="hlink"/>
              </a:solidFill>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C8516CED-4177-4866-A300-72E812913B15}" type="slidenum">
              <a:rPr lang="it-IT" sz="1200" smtClean="0">
                <a:solidFill>
                  <a:schemeClr val="tx1"/>
                </a:solidFill>
                <a:latin typeface="Arial" pitchFamily="34" charset="0"/>
              </a:rPr>
              <a:pPr eaLnBrk="1" hangingPunct="1"/>
              <a:t>105</a:t>
            </a:fld>
            <a:endParaRPr lang="it-IT" sz="1200" smtClean="0">
              <a:solidFill>
                <a:schemeClr val="tx1"/>
              </a:solidFill>
              <a:latin typeface="Arial" pitchFamily="34" charset="0"/>
            </a:endParaRP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C2D3DD9B-17E4-4F3C-9BCF-378194BDBBBC}" type="slidenum">
              <a:rPr lang="it-IT" sz="1200" smtClean="0">
                <a:solidFill>
                  <a:schemeClr val="tx1"/>
                </a:solidFill>
                <a:latin typeface="Arial" pitchFamily="34" charset="0"/>
              </a:rPr>
              <a:pPr eaLnBrk="1" hangingPunct="1"/>
              <a:t>107</a:t>
            </a:fld>
            <a:endParaRPr lang="it-IT" sz="1200" smtClean="0">
              <a:solidFill>
                <a:schemeClr val="tx1"/>
              </a:solidFill>
              <a:latin typeface="Arial" pitchFamily="34" charset="0"/>
            </a:endParaRP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A2809351-2DE8-417F-94F3-FC27C91FC4B8}" type="slidenum">
              <a:rPr lang="it-IT" sz="1200" smtClean="0">
                <a:solidFill>
                  <a:schemeClr val="tx1"/>
                </a:solidFill>
                <a:latin typeface="Arial" pitchFamily="34" charset="0"/>
              </a:rPr>
              <a:pPr eaLnBrk="1" hangingPunct="1"/>
              <a:t>108</a:t>
            </a:fld>
            <a:endParaRPr lang="it-IT" sz="1200" smtClean="0">
              <a:solidFill>
                <a:schemeClr val="tx1"/>
              </a:solidFill>
              <a:latin typeface="Arial" pitchFamily="34" charset="0"/>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E6DADA87-9C39-4B43-B9EA-B8CBD67896C7}" type="slidenum">
              <a:rPr lang="it-IT" sz="1200" smtClean="0">
                <a:solidFill>
                  <a:schemeClr val="tx1"/>
                </a:solidFill>
                <a:latin typeface="Arial" pitchFamily="34" charset="0"/>
              </a:rPr>
              <a:pPr eaLnBrk="1" hangingPunct="1"/>
              <a:t>109</a:t>
            </a:fld>
            <a:endParaRPr lang="it-IT" sz="1200" smtClean="0">
              <a:solidFill>
                <a:schemeClr val="tx1"/>
              </a:solidFill>
              <a:latin typeface="Arial" pitchFamily="34" charset="0"/>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FAAF35F3-0A15-4C45-B840-221BB80724F6}" type="slidenum">
              <a:rPr lang="it-IT" sz="1200" smtClean="0">
                <a:solidFill>
                  <a:schemeClr val="tx1"/>
                </a:solidFill>
                <a:latin typeface="Arial" pitchFamily="34" charset="0"/>
              </a:rPr>
              <a:pPr eaLnBrk="1" hangingPunct="1"/>
              <a:t>110</a:t>
            </a:fld>
            <a:endParaRPr lang="it-IT" sz="1200" smtClean="0">
              <a:solidFill>
                <a:schemeClr val="tx1"/>
              </a:solidFill>
              <a:latin typeface="Arial" pitchFamily="34" charset="0"/>
            </a:endParaRPr>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D1D33689-BC65-4EC3-A420-CBB290D5ECB9}" type="slidenum">
              <a:rPr lang="it-IT" sz="1200" smtClean="0">
                <a:solidFill>
                  <a:schemeClr val="tx1"/>
                </a:solidFill>
                <a:latin typeface="Arial" pitchFamily="34" charset="0"/>
              </a:rPr>
              <a:pPr eaLnBrk="1" hangingPunct="1"/>
              <a:t>113</a:t>
            </a:fld>
            <a:endParaRPr lang="it-IT" sz="1200" smtClean="0">
              <a:solidFill>
                <a:schemeClr val="tx1"/>
              </a:solidFill>
              <a:latin typeface="Arial" pitchFamily="34" charset="0"/>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6A8D2170-7646-42DC-B24A-9F45024CFD82}" type="slidenum">
              <a:rPr lang="it-IT" sz="1200" smtClean="0">
                <a:solidFill>
                  <a:schemeClr val="tx1"/>
                </a:solidFill>
                <a:latin typeface="Arial" pitchFamily="34" charset="0"/>
              </a:rPr>
              <a:pPr eaLnBrk="1" hangingPunct="1"/>
              <a:t>115</a:t>
            </a:fld>
            <a:endParaRPr lang="it-IT" sz="1200" smtClean="0">
              <a:solidFill>
                <a:schemeClr val="tx1"/>
              </a:solidFill>
              <a:latin typeface="Arial" pitchFamily="34" charset="0"/>
            </a:endParaRPr>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CBC6FD51-A089-4E61-9C43-8856150B36B9}" type="slidenum">
              <a:rPr lang="it-IT" sz="1200" smtClean="0">
                <a:solidFill>
                  <a:schemeClr val="tx1"/>
                </a:solidFill>
                <a:latin typeface="Arial" pitchFamily="34" charset="0"/>
              </a:rPr>
              <a:pPr eaLnBrk="1" hangingPunct="1"/>
              <a:t>117</a:t>
            </a:fld>
            <a:endParaRPr lang="it-IT" sz="1200" smtClean="0">
              <a:solidFill>
                <a:schemeClr val="tx1"/>
              </a:solidFill>
              <a:latin typeface="Arial" pitchFamily="34"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1B427AFF-25C7-4936-B0A0-F61F90A2BCEE}" type="slidenum">
              <a:rPr lang="it-IT" sz="1200" smtClean="0">
                <a:solidFill>
                  <a:schemeClr val="tx1"/>
                </a:solidFill>
                <a:latin typeface="Arial" pitchFamily="34" charset="0"/>
              </a:rPr>
              <a:pPr eaLnBrk="1" hangingPunct="1"/>
              <a:t>118</a:t>
            </a:fld>
            <a:endParaRPr lang="it-IT" sz="1200" smtClean="0">
              <a:solidFill>
                <a:schemeClr val="tx1"/>
              </a:solidFill>
              <a:latin typeface="Arial" pitchFamily="34" charset="0"/>
            </a:endParaRPr>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7CEC9F7B-7A86-4DE7-B9A6-6F31E77EB789}" type="slidenum">
              <a:rPr lang="it-IT" sz="1200" smtClean="0">
                <a:solidFill>
                  <a:schemeClr val="tx1"/>
                </a:solidFill>
                <a:latin typeface="Arial" pitchFamily="34" charset="0"/>
              </a:rPr>
              <a:pPr eaLnBrk="1" hangingPunct="1"/>
              <a:t>119</a:t>
            </a:fld>
            <a:endParaRPr lang="it-IT" sz="1200" smtClean="0">
              <a:solidFill>
                <a:schemeClr val="tx1"/>
              </a:solidFill>
              <a:latin typeface="Arial" pitchFamily="34" charset="0"/>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BDEDDB74-E378-469F-B7D8-4C8815FF9472}" type="slidenum">
              <a:rPr lang="en-US" sz="1200" smtClean="0">
                <a:solidFill>
                  <a:schemeClr val="tx1"/>
                </a:solidFill>
                <a:latin typeface="Arial" pitchFamily="34" charset="0"/>
              </a:rPr>
              <a:pPr eaLnBrk="1" hangingPunct="1"/>
              <a:t>27</a:t>
            </a:fld>
            <a:endParaRPr lang="en-US" sz="1200" smtClean="0">
              <a:solidFill>
                <a:schemeClr val="tx1"/>
              </a:solidFill>
              <a:latin typeface="Arial" pitchFamily="34" charset="0"/>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USE CASE:</a:t>
            </a:r>
          </a:p>
          <a:p>
            <a:pPr>
              <a:buFontTx/>
              <a:buChar char="-"/>
            </a:pPr>
            <a:r>
              <a:rPr lang="en-US" smtClean="0">
                <a:latin typeface="Arial" pitchFamily="34" charset="0"/>
              </a:rPr>
              <a:t>Drive immediate action</a:t>
            </a:r>
          </a:p>
          <a:p>
            <a:r>
              <a:rPr lang="en-US" smtClean="0">
                <a:latin typeface="Arial" pitchFamily="34" charset="0"/>
              </a:rPr>
              <a:t>	- What should I do next? Where should I focus my attention now?</a:t>
            </a:r>
          </a:p>
          <a:p>
            <a:r>
              <a:rPr lang="en-US" smtClean="0">
                <a:latin typeface="Arial" pitchFamily="34" charset="0"/>
              </a:rPr>
              <a:t>	- The middle panel in this dashboard allows you to choose the opportunities that, if closed, will help you meet your forecast and quota. As a sales manager, I would want 	to focus on the opportunities that are farthest along in the pipeline (bottom of the y-axis) and the largest dollar amount (farthest right on the x-axis). Click on these dots 	and see how they impact the blue section on the “closed” bar on the chart below. If you want to target this opportunity, click “Projected to Close” and it will be saved. Do 	this for about 4 opportunities until your “closed” bar is above the forecast. Now you can take immediate action to close those opportunities.</a:t>
            </a:r>
          </a:p>
          <a:p>
            <a:pPr>
              <a:buFontTx/>
              <a:buChar char="-"/>
            </a:pPr>
            <a:r>
              <a:rPr lang="en-US" smtClean="0">
                <a:latin typeface="Arial" pitchFamily="34" charset="0"/>
              </a:rPr>
              <a:t>The forward looking dashboard</a:t>
            </a:r>
          </a:p>
          <a:p>
            <a:r>
              <a:rPr lang="en-US" smtClean="0">
                <a:latin typeface="Arial" pitchFamily="34" charset="0"/>
              </a:rPr>
              <a:t>	- The panel on the right is a mash-up of data – from Salesforce.com and your financial database. Here you can apply what-if scenarios to predict your future outcome.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615884C9-885C-4050-A250-C5309B5CEDB8}" type="slidenum">
              <a:rPr lang="it-IT" sz="1200" smtClean="0">
                <a:solidFill>
                  <a:schemeClr val="tx1"/>
                </a:solidFill>
                <a:latin typeface="Arial" pitchFamily="34" charset="0"/>
              </a:rPr>
              <a:pPr eaLnBrk="1" hangingPunct="1"/>
              <a:t>120</a:t>
            </a:fld>
            <a:endParaRPr lang="it-IT" sz="1200" smtClean="0">
              <a:solidFill>
                <a:schemeClr val="tx1"/>
              </a:solidFill>
              <a:latin typeface="Arial" pitchFamily="34" charset="0"/>
            </a:endParaRPr>
          </a:p>
        </p:txBody>
      </p:sp>
      <p:sp>
        <p:nvSpPr>
          <p:cNvPr id="230403" name="Rectangle 2"/>
          <p:cNvSpPr>
            <a:spLocks noGrp="1" noRot="1" noChangeAspect="1" noChangeArrowheads="1" noTextEdit="1"/>
          </p:cNvSpPr>
          <p:nvPr>
            <p:ph type="sldImg"/>
          </p:nvPr>
        </p:nvSpPr>
        <p:spPr>
          <a:ln/>
        </p:spPr>
      </p:sp>
      <p:sp>
        <p:nvSpPr>
          <p:cNvPr id="230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E9BADA1A-C64F-48D1-933C-E2733CE849DD}" type="slidenum">
              <a:rPr lang="it-IT" sz="1200" smtClean="0">
                <a:solidFill>
                  <a:schemeClr val="tx1"/>
                </a:solidFill>
                <a:latin typeface="Arial" pitchFamily="34" charset="0"/>
              </a:rPr>
              <a:pPr eaLnBrk="1" hangingPunct="1"/>
              <a:t>121</a:t>
            </a:fld>
            <a:endParaRPr lang="it-IT" sz="1200" smtClean="0">
              <a:solidFill>
                <a:schemeClr val="tx1"/>
              </a:solidFill>
              <a:latin typeface="Arial" pitchFamily="34"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799BB06B-B2BE-42E8-90DE-03CEC7659C8C}" type="slidenum">
              <a:rPr lang="it-IT" sz="1200" smtClean="0">
                <a:solidFill>
                  <a:schemeClr val="tx1"/>
                </a:solidFill>
                <a:latin typeface="Arial" pitchFamily="34" charset="0"/>
              </a:rPr>
              <a:pPr eaLnBrk="1" hangingPunct="1"/>
              <a:t>132</a:t>
            </a:fld>
            <a:endParaRPr lang="it-IT" sz="1200" smtClean="0">
              <a:solidFill>
                <a:schemeClr val="tx1"/>
              </a:solidFill>
              <a:latin typeface="Arial" pitchFamily="34" charset="0"/>
            </a:endParaRPr>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435DACAD-5FFB-4764-99AE-9012DFC14705}" type="slidenum">
              <a:rPr lang="en-US" sz="1200" smtClean="0">
                <a:solidFill>
                  <a:schemeClr val="tx1"/>
                </a:solidFill>
                <a:latin typeface="Arial" pitchFamily="34" charset="0"/>
              </a:rPr>
              <a:pPr eaLnBrk="1" hangingPunct="1"/>
              <a:t>28</a:t>
            </a:fld>
            <a:endParaRPr lang="en-US" sz="1200" smtClean="0">
              <a:solidFill>
                <a:schemeClr val="tx1"/>
              </a:solidFill>
              <a:latin typeface="Arial" pitchFamily="34"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USE CASE:</a:t>
            </a:r>
          </a:p>
          <a:p>
            <a:pPr>
              <a:buFontTx/>
              <a:buChar char="-"/>
            </a:pPr>
            <a:r>
              <a:rPr lang="en-US" smtClean="0">
                <a:latin typeface="Arial" pitchFamily="34" charset="0"/>
              </a:rPr>
              <a:t>Drive immediate action</a:t>
            </a:r>
          </a:p>
          <a:p>
            <a:r>
              <a:rPr lang="en-US" smtClean="0">
                <a:latin typeface="Arial" pitchFamily="34" charset="0"/>
              </a:rPr>
              <a:t>	- What should I do next? Where should I focus my attention now?</a:t>
            </a:r>
          </a:p>
          <a:p>
            <a:r>
              <a:rPr lang="en-US" smtClean="0">
                <a:latin typeface="Arial" pitchFamily="34" charset="0"/>
              </a:rPr>
              <a:t>	- The middle panel in this dashboard allows you to choose the opportunities that, if closed, will help you meet your forecast and quota. As a sales manager, I would want 	to focus on the opportunities that are farthest along in the pipeline (bottom of the y-axis) and the largest dollar amount (farthest right on the x-axis). Click on these dots 	and see how they impact the blue section on the “closed” bar on the chart below. If you want to target this opportunity, click “Projected to Close” and it will be saved. Do 	this for about 4 opportunities until your “closed” bar is above the forecast. Now you can take immediate action to close those opportunities.</a:t>
            </a:r>
          </a:p>
          <a:p>
            <a:pPr>
              <a:buFontTx/>
              <a:buChar char="-"/>
            </a:pPr>
            <a:r>
              <a:rPr lang="en-US" smtClean="0">
                <a:latin typeface="Arial" pitchFamily="34" charset="0"/>
              </a:rPr>
              <a:t>The forward looking dashboard</a:t>
            </a:r>
          </a:p>
          <a:p>
            <a:r>
              <a:rPr lang="en-US" smtClean="0">
                <a:latin typeface="Arial" pitchFamily="34" charset="0"/>
              </a:rPr>
              <a:t>	- The panel on the right is a mash-up of data – from Salesforce.com and your financial database. Here you can apply what-if scenarios to predict your future outcome.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4182DA01-5615-4846-B5A2-72C8CDFE7100}" type="slidenum">
              <a:rPr lang="it-IT" sz="1200" smtClean="0">
                <a:solidFill>
                  <a:schemeClr val="tx1"/>
                </a:solidFill>
                <a:latin typeface="Arial" pitchFamily="34" charset="0"/>
              </a:rPr>
              <a:pPr eaLnBrk="1" hangingPunct="1"/>
              <a:t>62</a:t>
            </a:fld>
            <a:endParaRPr lang="it-IT" sz="1200" smtClean="0">
              <a:solidFill>
                <a:schemeClr val="tx1"/>
              </a:solidFill>
              <a:latin typeface="Arial" pitchFamily="34"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2CD1CFFF-061C-430A-A8E8-41DACF9957CB}" type="slidenum">
              <a:rPr lang="it-IT" sz="1200" smtClean="0">
                <a:solidFill>
                  <a:schemeClr val="tx1"/>
                </a:solidFill>
                <a:latin typeface="Arial" pitchFamily="34" charset="0"/>
              </a:rPr>
              <a:pPr eaLnBrk="1" hangingPunct="1"/>
              <a:t>63</a:t>
            </a:fld>
            <a:endParaRPr lang="it-IT" sz="1200" smtClean="0">
              <a:solidFill>
                <a:schemeClr val="tx1"/>
              </a:solidFill>
              <a:latin typeface="Arial" pitchFamily="34" charset="0"/>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6701817D-AA28-4AC6-BFA9-CFF2B32ADBFF}" type="slidenum">
              <a:rPr lang="it-IT" sz="1200" smtClean="0">
                <a:solidFill>
                  <a:schemeClr val="tx1"/>
                </a:solidFill>
                <a:latin typeface="Arial" pitchFamily="34" charset="0"/>
              </a:rPr>
              <a:pPr eaLnBrk="1" hangingPunct="1"/>
              <a:t>64</a:t>
            </a:fld>
            <a:endParaRPr lang="it-IT" sz="1200" smtClean="0">
              <a:solidFill>
                <a:schemeClr val="tx1"/>
              </a:solidFill>
              <a:latin typeface="Arial" pitchFamily="34"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6701817D-AA28-4AC6-BFA9-CFF2B32ADBFF}" type="slidenum">
              <a:rPr lang="it-IT" sz="1200" smtClean="0">
                <a:solidFill>
                  <a:schemeClr val="tx1"/>
                </a:solidFill>
                <a:latin typeface="Arial" pitchFamily="34" charset="0"/>
              </a:rPr>
              <a:pPr eaLnBrk="1" hangingPunct="1"/>
              <a:t>65</a:t>
            </a:fld>
            <a:endParaRPr lang="it-IT" sz="1200" smtClean="0">
              <a:solidFill>
                <a:schemeClr val="tx1"/>
              </a:solidFill>
              <a:latin typeface="Arial" pitchFamily="34"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6701817D-AA28-4AC6-BFA9-CFF2B32ADBFF}" type="slidenum">
              <a:rPr lang="it-IT" sz="1200" smtClean="0">
                <a:solidFill>
                  <a:schemeClr val="tx1"/>
                </a:solidFill>
                <a:latin typeface="Arial" pitchFamily="34" charset="0"/>
              </a:rPr>
              <a:pPr eaLnBrk="1" hangingPunct="1"/>
              <a:t>66</a:t>
            </a:fld>
            <a:endParaRPr lang="it-IT" sz="1200" smtClean="0">
              <a:solidFill>
                <a:schemeClr val="tx1"/>
              </a:solidFill>
              <a:latin typeface="Arial" pitchFamily="34"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68962" name="Rectangle 2"/>
          <p:cNvSpPr>
            <a:spLocks noGrp="1" noChangeArrowheads="1"/>
          </p:cNvSpPr>
          <p:nvPr>
            <p:ph type="ctrTitle"/>
          </p:nvPr>
        </p:nvSpPr>
        <p:spPr>
          <a:xfrm>
            <a:off x="914400" y="1524000"/>
            <a:ext cx="7623175" cy="1752600"/>
          </a:xfrm>
        </p:spPr>
        <p:txBody>
          <a:bodyPr/>
          <a:lstStyle>
            <a:lvl1pPr>
              <a:defRPr sz="5000"/>
            </a:lvl1pPr>
          </a:lstStyle>
          <a:p>
            <a:r>
              <a:rPr lang="it-IT" altLang="en-US"/>
              <a:t>Fare clic per modificare lo stile del titolo</a:t>
            </a:r>
          </a:p>
        </p:txBody>
      </p:sp>
      <p:sp>
        <p:nvSpPr>
          <p:cNvPr id="168963"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it-IT" altLang="en-US"/>
              <a:t>Fare clic per modificare lo stile del sottotitolo dello schema</a:t>
            </a:r>
          </a:p>
        </p:txBody>
      </p:sp>
      <p:sp>
        <p:nvSpPr>
          <p:cNvPr id="6" name="Rectangle 4"/>
          <p:cNvSpPr>
            <a:spLocks noGrp="1" noChangeArrowheads="1"/>
          </p:cNvSpPr>
          <p:nvPr>
            <p:ph type="dt" sz="half" idx="10"/>
          </p:nvPr>
        </p:nvSpPr>
        <p:spPr/>
        <p:txBody>
          <a:bodyPr/>
          <a:lstStyle>
            <a:lvl1pPr>
              <a:defRPr/>
            </a:lvl1pPr>
          </a:lstStyle>
          <a:p>
            <a:pPr>
              <a:defRPr/>
            </a:pPr>
            <a:fld id="{8C4ADFD5-66C7-40FC-B092-BB3547048215}" type="datetimeFigureOut">
              <a:rPr lang="it-IT"/>
              <a:pPr>
                <a:defRPr/>
              </a:pPr>
              <a:t>01/09/2015</a:t>
            </a:fld>
            <a:endParaRPr lang="it-IT" altLang="en-US"/>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it-IT" altLang="en-US"/>
          </a:p>
        </p:txBody>
      </p:sp>
      <p:sp>
        <p:nvSpPr>
          <p:cNvPr id="8" name="Rectangle 6"/>
          <p:cNvSpPr>
            <a:spLocks noGrp="1" noChangeArrowheads="1"/>
          </p:cNvSpPr>
          <p:nvPr>
            <p:ph type="sldNum" sz="quarter" idx="12"/>
          </p:nvPr>
        </p:nvSpPr>
        <p:spPr/>
        <p:txBody>
          <a:bodyPr/>
          <a:lstStyle>
            <a:lvl1pPr>
              <a:defRPr/>
            </a:lvl1pPr>
          </a:lstStyle>
          <a:p>
            <a:pPr>
              <a:defRPr/>
            </a:pPr>
            <a:fld id="{37886D99-26FA-493D-8F2A-7DF36C20240F}" type="slidenum">
              <a:rPr lang="it-IT" altLang="en-US"/>
              <a:pPr>
                <a:defRPr/>
              </a:pPr>
              <a:t>‹N›</a:t>
            </a:fld>
            <a:endParaRPr lang="it-IT" altLang="en-US"/>
          </a:p>
        </p:txBody>
      </p:sp>
    </p:spTree>
    <p:extLst>
      <p:ext uri="{BB962C8B-B14F-4D97-AF65-F5344CB8AC3E}">
        <p14:creationId xmlns:p14="http://schemas.microsoft.com/office/powerpoint/2010/main" val="1062301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4EAB1999-ED44-4E93-90AB-6C2EBADD0FBA}" type="datetimeFigureOut">
              <a:rPr lang="it-IT"/>
              <a:pPr>
                <a:defRPr/>
              </a:pPr>
              <a:t>01/09/2015</a:t>
            </a:fld>
            <a:endParaRPr lang="it-IT"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en-US"/>
          </a:p>
        </p:txBody>
      </p:sp>
      <p:sp>
        <p:nvSpPr>
          <p:cNvPr id="6" name="Rectangle 6"/>
          <p:cNvSpPr>
            <a:spLocks noGrp="1" noChangeArrowheads="1"/>
          </p:cNvSpPr>
          <p:nvPr>
            <p:ph type="sldNum" sz="quarter" idx="12"/>
          </p:nvPr>
        </p:nvSpPr>
        <p:spPr>
          <a:ln/>
        </p:spPr>
        <p:txBody>
          <a:bodyPr/>
          <a:lstStyle>
            <a:lvl1pPr>
              <a:defRPr/>
            </a:lvl1pPr>
          </a:lstStyle>
          <a:p>
            <a:pPr>
              <a:defRPr/>
            </a:pPr>
            <a:fld id="{1A71646D-69F8-465F-B23E-EEA24B00F25D}" type="slidenum">
              <a:rPr lang="it-IT" altLang="en-US"/>
              <a:pPr>
                <a:defRPr/>
              </a:pPr>
              <a:t>‹N›</a:t>
            </a:fld>
            <a:endParaRPr lang="it-IT" altLang="en-US"/>
          </a:p>
        </p:txBody>
      </p:sp>
    </p:spTree>
    <p:extLst>
      <p:ext uri="{BB962C8B-B14F-4D97-AF65-F5344CB8AC3E}">
        <p14:creationId xmlns:p14="http://schemas.microsoft.com/office/powerpoint/2010/main" val="1754013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7813"/>
            <a:ext cx="2057400" cy="5853112"/>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7813"/>
            <a:ext cx="6019800" cy="585311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4B1B54A0-5F09-4CA7-8565-540038F482DD}" type="datetimeFigureOut">
              <a:rPr lang="it-IT"/>
              <a:pPr>
                <a:defRPr/>
              </a:pPr>
              <a:t>01/09/2015</a:t>
            </a:fld>
            <a:endParaRPr lang="it-IT"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en-US"/>
          </a:p>
        </p:txBody>
      </p:sp>
      <p:sp>
        <p:nvSpPr>
          <p:cNvPr id="6" name="Rectangle 6"/>
          <p:cNvSpPr>
            <a:spLocks noGrp="1" noChangeArrowheads="1"/>
          </p:cNvSpPr>
          <p:nvPr>
            <p:ph type="sldNum" sz="quarter" idx="12"/>
          </p:nvPr>
        </p:nvSpPr>
        <p:spPr>
          <a:ln/>
        </p:spPr>
        <p:txBody>
          <a:bodyPr/>
          <a:lstStyle>
            <a:lvl1pPr>
              <a:defRPr/>
            </a:lvl1pPr>
          </a:lstStyle>
          <a:p>
            <a:pPr>
              <a:defRPr/>
            </a:pPr>
            <a:fld id="{6E07D675-CEDD-4142-B34E-EF27E4339915}" type="slidenum">
              <a:rPr lang="it-IT" altLang="en-US"/>
              <a:pPr>
                <a:defRPr/>
              </a:pPr>
              <a:t>‹N›</a:t>
            </a:fld>
            <a:endParaRPr lang="it-IT" altLang="en-US"/>
          </a:p>
        </p:txBody>
      </p:sp>
    </p:spTree>
    <p:extLst>
      <p:ext uri="{BB962C8B-B14F-4D97-AF65-F5344CB8AC3E}">
        <p14:creationId xmlns:p14="http://schemas.microsoft.com/office/powerpoint/2010/main" val="2316564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9EF3942A-5CD5-4349-9E14-1F9477D04ADD}" type="datetimeFigureOut">
              <a:rPr lang="it-IT"/>
              <a:pPr>
                <a:defRPr/>
              </a:pPr>
              <a:t>01/09/2015</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87C6BF4-E865-4F43-94BA-584D7F8F9C9E}" type="slidenum">
              <a:rPr lang="it-IT"/>
              <a:pPr>
                <a:defRPr/>
              </a:pPr>
              <a:t>‹N›</a:t>
            </a:fld>
            <a:endParaRPr lang="it-IT"/>
          </a:p>
        </p:txBody>
      </p:sp>
    </p:spTree>
    <p:extLst>
      <p:ext uri="{BB962C8B-B14F-4D97-AF65-F5344CB8AC3E}">
        <p14:creationId xmlns:p14="http://schemas.microsoft.com/office/powerpoint/2010/main" val="2728392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C2F08A89-2E51-4480-A3A1-FE818D5AFB21}" type="datetimeFigureOut">
              <a:rPr lang="it-IT"/>
              <a:pPr>
                <a:defRPr/>
              </a:pPr>
              <a:t>01/09/2015</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E2569911-4BA2-4AEE-B697-B487ACF74F1D}" type="slidenum">
              <a:rPr lang="it-IT"/>
              <a:pPr>
                <a:defRPr/>
              </a:pPr>
              <a:t>‹N›</a:t>
            </a:fld>
            <a:endParaRPr lang="it-IT"/>
          </a:p>
        </p:txBody>
      </p:sp>
    </p:spTree>
    <p:extLst>
      <p:ext uri="{BB962C8B-B14F-4D97-AF65-F5344CB8AC3E}">
        <p14:creationId xmlns:p14="http://schemas.microsoft.com/office/powerpoint/2010/main" val="1083514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fld id="{6D1D7CA2-18A9-42EB-AE6F-CD82E4028B0F}" type="datetimeFigureOut">
              <a:rPr lang="it-IT"/>
              <a:pPr>
                <a:defRPr/>
              </a:pPr>
              <a:t>01/09/2015</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6526FB7F-F16E-4398-95A4-81D63EE8CE2D}" type="slidenum">
              <a:rPr lang="it-IT"/>
              <a:pPr>
                <a:defRPr/>
              </a:pPr>
              <a:t>‹N›</a:t>
            </a:fld>
            <a:endParaRPr lang="it-IT"/>
          </a:p>
        </p:txBody>
      </p:sp>
    </p:spTree>
    <p:extLst>
      <p:ext uri="{BB962C8B-B14F-4D97-AF65-F5344CB8AC3E}">
        <p14:creationId xmlns:p14="http://schemas.microsoft.com/office/powerpoint/2010/main" val="35017600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fld id="{120BF0B1-496C-41C4-9390-A35F519FBEAF}" type="datetimeFigureOut">
              <a:rPr lang="it-IT"/>
              <a:pPr>
                <a:defRPr/>
              </a:pPr>
              <a:t>01/09/2015</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67EBC5C-5BEC-402F-9085-6881E2653F61}" type="slidenum">
              <a:rPr lang="it-IT"/>
              <a:pPr>
                <a:defRPr/>
              </a:pPr>
              <a:t>‹N›</a:t>
            </a:fld>
            <a:endParaRPr lang="it-IT"/>
          </a:p>
        </p:txBody>
      </p:sp>
    </p:spTree>
    <p:extLst>
      <p:ext uri="{BB962C8B-B14F-4D97-AF65-F5344CB8AC3E}">
        <p14:creationId xmlns:p14="http://schemas.microsoft.com/office/powerpoint/2010/main" val="90177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fld id="{00BA8294-004A-451D-97CC-ED3399227640}" type="datetimeFigureOut">
              <a:rPr lang="it-IT"/>
              <a:pPr>
                <a:defRPr/>
              </a:pPr>
              <a:t>01/09/2015</a:t>
            </a:fld>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20046E3E-D545-4964-BE95-4CEBB1051D35}" type="slidenum">
              <a:rPr lang="it-IT"/>
              <a:pPr>
                <a:defRPr/>
              </a:pPr>
              <a:t>‹N›</a:t>
            </a:fld>
            <a:endParaRPr lang="it-IT"/>
          </a:p>
        </p:txBody>
      </p:sp>
    </p:spTree>
    <p:extLst>
      <p:ext uri="{BB962C8B-B14F-4D97-AF65-F5344CB8AC3E}">
        <p14:creationId xmlns:p14="http://schemas.microsoft.com/office/powerpoint/2010/main" val="19970846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fld id="{C4DD2AE5-583A-47D8-A8CD-2CA01DEDE5A9}" type="datetimeFigureOut">
              <a:rPr lang="it-IT"/>
              <a:pPr>
                <a:defRPr/>
              </a:pPr>
              <a:t>01/09/2015</a:t>
            </a:fld>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E78102D2-7057-49DB-A3C2-8085B75F6462}" type="slidenum">
              <a:rPr lang="it-IT"/>
              <a:pPr>
                <a:defRPr/>
              </a:pPr>
              <a:t>‹N›</a:t>
            </a:fld>
            <a:endParaRPr lang="it-IT"/>
          </a:p>
        </p:txBody>
      </p:sp>
    </p:spTree>
    <p:extLst>
      <p:ext uri="{BB962C8B-B14F-4D97-AF65-F5344CB8AC3E}">
        <p14:creationId xmlns:p14="http://schemas.microsoft.com/office/powerpoint/2010/main" val="1293798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FCB404D-9DC7-428F-BF20-B6A681863879}" type="datetimeFigureOut">
              <a:rPr lang="it-IT"/>
              <a:pPr>
                <a:defRPr/>
              </a:pPr>
              <a:t>01/09/2015</a:t>
            </a:fld>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C13B8B85-1C7F-45CF-B97C-EE7C692ABF45}" type="slidenum">
              <a:rPr lang="it-IT"/>
              <a:pPr>
                <a:defRPr/>
              </a:pPr>
              <a:t>‹N›</a:t>
            </a:fld>
            <a:endParaRPr lang="it-IT"/>
          </a:p>
        </p:txBody>
      </p:sp>
    </p:spTree>
    <p:extLst>
      <p:ext uri="{BB962C8B-B14F-4D97-AF65-F5344CB8AC3E}">
        <p14:creationId xmlns:p14="http://schemas.microsoft.com/office/powerpoint/2010/main" val="3732901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62A646D3-CB21-4DBA-ADAD-100B1C5B68E3}" type="datetimeFigureOut">
              <a:rPr lang="it-IT"/>
              <a:pPr>
                <a:defRPr/>
              </a:pPr>
              <a:t>01/09/2015</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670F423-9B3C-4C9E-A91A-8014D995E487}" type="slidenum">
              <a:rPr lang="it-IT"/>
              <a:pPr>
                <a:defRPr/>
              </a:pPr>
              <a:t>‹N›</a:t>
            </a:fld>
            <a:endParaRPr lang="it-IT"/>
          </a:p>
        </p:txBody>
      </p:sp>
    </p:spTree>
    <p:extLst>
      <p:ext uri="{BB962C8B-B14F-4D97-AF65-F5344CB8AC3E}">
        <p14:creationId xmlns:p14="http://schemas.microsoft.com/office/powerpoint/2010/main" val="3446369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800778DE-D863-45DE-836B-67BA3CCBCAC4}" type="datetimeFigureOut">
              <a:rPr lang="it-IT"/>
              <a:pPr>
                <a:defRPr/>
              </a:pPr>
              <a:t>01/09/2015</a:t>
            </a:fld>
            <a:endParaRPr lang="it-IT"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en-US"/>
          </a:p>
        </p:txBody>
      </p:sp>
      <p:sp>
        <p:nvSpPr>
          <p:cNvPr id="6" name="Rectangle 6"/>
          <p:cNvSpPr>
            <a:spLocks noGrp="1" noChangeArrowheads="1"/>
          </p:cNvSpPr>
          <p:nvPr>
            <p:ph type="sldNum" sz="quarter" idx="12"/>
          </p:nvPr>
        </p:nvSpPr>
        <p:spPr>
          <a:ln/>
        </p:spPr>
        <p:txBody>
          <a:bodyPr/>
          <a:lstStyle>
            <a:lvl1pPr>
              <a:defRPr/>
            </a:lvl1pPr>
          </a:lstStyle>
          <a:p>
            <a:pPr>
              <a:defRPr/>
            </a:pPr>
            <a:fld id="{B597AD50-6A55-4E8E-B152-FD3C464747F3}" type="slidenum">
              <a:rPr lang="it-IT" altLang="en-US"/>
              <a:pPr>
                <a:defRPr/>
              </a:pPr>
              <a:t>‹N›</a:t>
            </a:fld>
            <a:endParaRPr lang="it-IT" altLang="en-US"/>
          </a:p>
        </p:txBody>
      </p:sp>
    </p:spTree>
    <p:extLst>
      <p:ext uri="{BB962C8B-B14F-4D97-AF65-F5344CB8AC3E}">
        <p14:creationId xmlns:p14="http://schemas.microsoft.com/office/powerpoint/2010/main" val="1496294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AF0BFDC0-B3B7-4DE7-B949-FEFD39518090}" type="datetimeFigureOut">
              <a:rPr lang="it-IT"/>
              <a:pPr>
                <a:defRPr/>
              </a:pPr>
              <a:t>01/09/2015</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CD69D48-85F9-4D51-BF17-EB2A9082A44A}" type="slidenum">
              <a:rPr lang="it-IT"/>
              <a:pPr>
                <a:defRPr/>
              </a:pPr>
              <a:t>‹N›</a:t>
            </a:fld>
            <a:endParaRPr lang="it-IT"/>
          </a:p>
        </p:txBody>
      </p:sp>
    </p:spTree>
    <p:extLst>
      <p:ext uri="{BB962C8B-B14F-4D97-AF65-F5344CB8AC3E}">
        <p14:creationId xmlns:p14="http://schemas.microsoft.com/office/powerpoint/2010/main" val="543294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D55633C5-162C-4D93-8932-90937503766C}" type="datetimeFigureOut">
              <a:rPr lang="it-IT"/>
              <a:pPr>
                <a:defRPr/>
              </a:pPr>
              <a:t>01/09/2015</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E111217-83A5-4A21-BFF6-CDF36B6B1293}" type="slidenum">
              <a:rPr lang="it-IT"/>
              <a:pPr>
                <a:defRPr/>
              </a:pPr>
              <a:t>‹N›</a:t>
            </a:fld>
            <a:endParaRPr lang="it-IT"/>
          </a:p>
        </p:txBody>
      </p:sp>
    </p:spTree>
    <p:extLst>
      <p:ext uri="{BB962C8B-B14F-4D97-AF65-F5344CB8AC3E}">
        <p14:creationId xmlns:p14="http://schemas.microsoft.com/office/powerpoint/2010/main" val="2481985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3132248E-27DE-40E3-9163-92BF7E0F40E0}" type="datetimeFigureOut">
              <a:rPr lang="it-IT"/>
              <a:pPr>
                <a:defRPr/>
              </a:pPr>
              <a:t>01/09/2015</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17817CB-A57E-477A-90B7-9A93AE3B21E0}" type="slidenum">
              <a:rPr lang="it-IT"/>
              <a:pPr>
                <a:defRPr/>
              </a:pPr>
              <a:t>‹N›</a:t>
            </a:fld>
            <a:endParaRPr lang="it-IT"/>
          </a:p>
        </p:txBody>
      </p:sp>
    </p:spTree>
    <p:extLst>
      <p:ext uri="{BB962C8B-B14F-4D97-AF65-F5344CB8AC3E}">
        <p14:creationId xmlns:p14="http://schemas.microsoft.com/office/powerpoint/2010/main" val="20541137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ttangolo arrotondato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6" name="Rettangolo arrotondato 5"/>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5" name="Titolo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lang="it-IT" smtClean="0"/>
              <a:t>Fare clic per modificare lo stile del titolo</a:t>
            </a:r>
            <a:endParaRPr lang="en-US"/>
          </a:p>
        </p:txBody>
      </p:sp>
      <p:sp>
        <p:nvSpPr>
          <p:cNvPr id="20" name="Sottotitolo 19"/>
          <p:cNvSpPr>
            <a:spLocks noGrp="1"/>
          </p:cNvSpPr>
          <p:nvPr>
            <p:ph type="subTitle" idx="1"/>
          </p:nvPr>
        </p:nvSpPr>
        <p:spPr>
          <a:xfrm>
            <a:off x="722376" y="3685032"/>
            <a:ext cx="7772400" cy="914400"/>
          </a:xfrm>
        </p:spPr>
        <p:txBody>
          <a:bodyPr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it-IT" smtClean="0"/>
              <a:t>Fare clic per modificare lo stile del sottotitolo dello schema</a:t>
            </a:r>
            <a:endParaRPr lang="en-US"/>
          </a:p>
        </p:txBody>
      </p:sp>
      <p:sp>
        <p:nvSpPr>
          <p:cNvPr id="7" name="Segnaposto data 18"/>
          <p:cNvSpPr>
            <a:spLocks noGrp="1"/>
          </p:cNvSpPr>
          <p:nvPr>
            <p:ph type="dt" sz="half" idx="10"/>
          </p:nvPr>
        </p:nvSpPr>
        <p:spPr/>
        <p:txBody>
          <a:bodyPr/>
          <a:lstStyle>
            <a:lvl1pPr>
              <a:defRPr/>
            </a:lvl1pPr>
            <a:extLst/>
          </a:lstStyle>
          <a:p>
            <a:pPr>
              <a:defRPr/>
            </a:pPr>
            <a:fld id="{FEC29A83-4A89-4EC7-8DBD-A2FD4F92ED93}" type="datetimeFigureOut">
              <a:rPr lang="it-IT"/>
              <a:pPr>
                <a:defRPr/>
              </a:pPr>
              <a:t>01/09/2015</a:t>
            </a:fld>
            <a:endParaRPr lang="it-IT" altLang="en-US"/>
          </a:p>
        </p:txBody>
      </p:sp>
      <p:sp>
        <p:nvSpPr>
          <p:cNvPr id="8" name="Segnaposto piè di pagina 7"/>
          <p:cNvSpPr>
            <a:spLocks noGrp="1"/>
          </p:cNvSpPr>
          <p:nvPr>
            <p:ph type="ftr" sz="quarter" idx="11"/>
          </p:nvPr>
        </p:nvSpPr>
        <p:spPr/>
        <p:txBody>
          <a:bodyPr/>
          <a:lstStyle>
            <a:lvl1pPr>
              <a:defRPr/>
            </a:lvl1pPr>
            <a:extLst/>
          </a:lstStyle>
          <a:p>
            <a:pPr>
              <a:defRPr/>
            </a:pPr>
            <a:endParaRPr lang="it-IT" altLang="en-US"/>
          </a:p>
        </p:txBody>
      </p:sp>
      <p:sp>
        <p:nvSpPr>
          <p:cNvPr id="9" name="Segnaposto numero diapositiva 10"/>
          <p:cNvSpPr>
            <a:spLocks noGrp="1"/>
          </p:cNvSpPr>
          <p:nvPr>
            <p:ph type="sldNum" sz="quarter" idx="12"/>
          </p:nvPr>
        </p:nvSpPr>
        <p:spPr/>
        <p:txBody>
          <a:bodyPr/>
          <a:lstStyle>
            <a:lvl1pPr>
              <a:defRPr/>
            </a:lvl1pPr>
            <a:extLst/>
          </a:lstStyle>
          <a:p>
            <a:pPr>
              <a:defRPr/>
            </a:pPr>
            <a:fld id="{3D016DA2-C6F9-4EA5-9542-D587727EB538}" type="slidenum">
              <a:rPr lang="it-IT" altLang="en-US"/>
              <a:pPr>
                <a:defRPr/>
              </a:pPr>
              <a:t>‹N›</a:t>
            </a:fld>
            <a:endParaRPr lang="it-IT" altLang="en-US"/>
          </a:p>
        </p:txBody>
      </p:sp>
    </p:spTree>
    <p:extLst>
      <p:ext uri="{BB962C8B-B14F-4D97-AF65-F5344CB8AC3E}">
        <p14:creationId xmlns:p14="http://schemas.microsoft.com/office/powerpoint/2010/main" val="3365132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502920" y="4983480"/>
            <a:ext cx="8183880" cy="1051560"/>
          </a:xfrm>
        </p:spPr>
        <p:txBody>
          <a:bodyPr/>
          <a:lstStyle>
            <a:extLst/>
          </a:lstStyle>
          <a:p>
            <a:r>
              <a:rPr lang="it-IT" smtClean="0"/>
              <a:t>Fare clic per modificare lo stile del titolo</a:t>
            </a:r>
            <a:endParaRPr lang="en-US"/>
          </a:p>
        </p:txBody>
      </p:sp>
      <p:sp>
        <p:nvSpPr>
          <p:cNvPr id="3" name="Segnaposto contenuto 2"/>
          <p:cNvSpPr>
            <a:spLocks noGrp="1"/>
          </p:cNvSpPr>
          <p:nvPr>
            <p:ph idx="1"/>
          </p:nvPr>
        </p:nvSpPr>
        <p:spPr>
          <a:xfrm>
            <a:off x="502920" y="530352"/>
            <a:ext cx="8183880" cy="4187952"/>
          </a:xfrm>
        </p:spPr>
        <p:txBody>
          <a:bodyPr/>
          <a:lstStyle>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24"/>
          <p:cNvSpPr>
            <a:spLocks noGrp="1"/>
          </p:cNvSpPr>
          <p:nvPr>
            <p:ph type="dt" sz="half" idx="10"/>
          </p:nvPr>
        </p:nvSpPr>
        <p:spPr/>
        <p:txBody>
          <a:bodyPr/>
          <a:lstStyle>
            <a:lvl1pPr>
              <a:defRPr/>
            </a:lvl1pPr>
          </a:lstStyle>
          <a:p>
            <a:pPr>
              <a:defRPr/>
            </a:pPr>
            <a:fld id="{9282D563-F34A-47F3-8776-80C5C3735170}" type="datetimeFigureOut">
              <a:rPr lang="it-IT"/>
              <a:pPr>
                <a:defRPr/>
              </a:pPr>
              <a:t>01/09/2015</a:t>
            </a:fld>
            <a:endParaRPr lang="it-IT" altLang="en-US"/>
          </a:p>
        </p:txBody>
      </p:sp>
      <p:sp>
        <p:nvSpPr>
          <p:cNvPr id="5" name="Segnaposto piè di pagina 17"/>
          <p:cNvSpPr>
            <a:spLocks noGrp="1"/>
          </p:cNvSpPr>
          <p:nvPr>
            <p:ph type="ftr" sz="quarter" idx="11"/>
          </p:nvPr>
        </p:nvSpPr>
        <p:spPr/>
        <p:txBody>
          <a:bodyPr/>
          <a:lstStyle>
            <a:lvl1pPr>
              <a:defRPr/>
            </a:lvl1pPr>
          </a:lstStyle>
          <a:p>
            <a:pPr>
              <a:defRPr/>
            </a:pPr>
            <a:endParaRPr lang="it-IT" altLang="en-US"/>
          </a:p>
        </p:txBody>
      </p:sp>
      <p:sp>
        <p:nvSpPr>
          <p:cNvPr id="6" name="Segnaposto numero diapositiva 4"/>
          <p:cNvSpPr>
            <a:spLocks noGrp="1"/>
          </p:cNvSpPr>
          <p:nvPr>
            <p:ph type="sldNum" sz="quarter" idx="12"/>
          </p:nvPr>
        </p:nvSpPr>
        <p:spPr/>
        <p:txBody>
          <a:bodyPr/>
          <a:lstStyle>
            <a:lvl1pPr>
              <a:defRPr/>
            </a:lvl1pPr>
          </a:lstStyle>
          <a:p>
            <a:pPr>
              <a:defRPr/>
            </a:pPr>
            <a:fld id="{DAB6D26B-8F47-4D08-A1F7-AB07EAE59CEF}" type="slidenum">
              <a:rPr lang="it-IT" altLang="en-US"/>
              <a:pPr>
                <a:defRPr/>
              </a:pPr>
              <a:t>‹N›</a:t>
            </a:fld>
            <a:endParaRPr lang="it-IT" altLang="en-US"/>
          </a:p>
        </p:txBody>
      </p:sp>
    </p:spTree>
    <p:extLst>
      <p:ext uri="{BB962C8B-B14F-4D97-AF65-F5344CB8AC3E}">
        <p14:creationId xmlns:p14="http://schemas.microsoft.com/office/powerpoint/2010/main" val="872554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4" name="Rettangolo arrotondato 3"/>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5" name="Rettangolo arrotondato 4"/>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2" name="Titolo 1"/>
          <p:cNvSpPr>
            <a:spLocks noGrp="1"/>
          </p:cNvSpPr>
          <p:nvPr>
            <p:ph type="title"/>
          </p:nvPr>
        </p:nvSpPr>
        <p:spPr>
          <a:xfrm>
            <a:off x="468344" y="4928616"/>
            <a:ext cx="8183880" cy="676656"/>
          </a:xfrm>
        </p:spPr>
        <p:txBody>
          <a:bodyPr lIns="91440" bIns="0"/>
          <a:lstStyle>
            <a:lvl1pPr algn="l">
              <a:buNone/>
              <a:defRPr sz="3600" b="0" cap="none" baseline="0">
                <a:solidFill>
                  <a:schemeClr val="bg2">
                    <a:shade val="25000"/>
                  </a:schemeClr>
                </a:solidFill>
                <a:effectLst/>
              </a:defRPr>
            </a:lvl1pPr>
            <a:extLst/>
          </a:lstStyle>
          <a:p>
            <a:r>
              <a:rPr lang="it-IT" smtClean="0"/>
              <a:t>Fare clic per modificare lo stile del titolo</a:t>
            </a:r>
            <a:endParaRPr lang="en-US"/>
          </a:p>
        </p:txBody>
      </p:sp>
      <p:sp>
        <p:nvSpPr>
          <p:cNvPr id="3" name="Segnaposto testo 2"/>
          <p:cNvSpPr>
            <a:spLocks noGrp="1"/>
          </p:cNvSpPr>
          <p:nvPr>
            <p:ph type="body" idx="1"/>
          </p:nvPr>
        </p:nvSpPr>
        <p:spPr>
          <a:xfrm>
            <a:off x="468344" y="5624484"/>
            <a:ext cx="8183880" cy="420624"/>
          </a:xfrm>
        </p:spPr>
        <p:txBody>
          <a:bodyPr lIns="118872" tIns="0"/>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it-IT" smtClean="0"/>
              <a:t>Fare clic per modificare stili del testo dello schema</a:t>
            </a:r>
          </a:p>
        </p:txBody>
      </p:sp>
      <p:sp>
        <p:nvSpPr>
          <p:cNvPr id="6" name="Segnaposto data 3"/>
          <p:cNvSpPr>
            <a:spLocks noGrp="1"/>
          </p:cNvSpPr>
          <p:nvPr>
            <p:ph type="dt" sz="half" idx="10"/>
          </p:nvPr>
        </p:nvSpPr>
        <p:spPr/>
        <p:txBody>
          <a:bodyPr/>
          <a:lstStyle>
            <a:lvl1pPr>
              <a:defRPr/>
            </a:lvl1pPr>
            <a:extLst/>
          </a:lstStyle>
          <a:p>
            <a:pPr>
              <a:defRPr/>
            </a:pPr>
            <a:fld id="{549AF341-0617-49A6-8FE1-F7C327FAACD5}" type="datetimeFigureOut">
              <a:rPr lang="it-IT"/>
              <a:pPr>
                <a:defRPr/>
              </a:pPr>
              <a:t>01/09/2015</a:t>
            </a:fld>
            <a:endParaRPr lang="it-IT" altLang="en-US"/>
          </a:p>
        </p:txBody>
      </p:sp>
      <p:sp>
        <p:nvSpPr>
          <p:cNvPr id="7" name="Segnaposto piè di pagina 4"/>
          <p:cNvSpPr>
            <a:spLocks noGrp="1"/>
          </p:cNvSpPr>
          <p:nvPr>
            <p:ph type="ftr" sz="quarter" idx="11"/>
          </p:nvPr>
        </p:nvSpPr>
        <p:spPr/>
        <p:txBody>
          <a:bodyPr/>
          <a:lstStyle>
            <a:lvl1pPr>
              <a:defRPr/>
            </a:lvl1pPr>
            <a:extLst/>
          </a:lstStyle>
          <a:p>
            <a:pPr>
              <a:defRPr/>
            </a:pPr>
            <a:endParaRPr lang="it-IT" altLang="en-US"/>
          </a:p>
        </p:txBody>
      </p:sp>
      <p:sp>
        <p:nvSpPr>
          <p:cNvPr id="8" name="Segnaposto numero diapositiva 5"/>
          <p:cNvSpPr>
            <a:spLocks noGrp="1"/>
          </p:cNvSpPr>
          <p:nvPr>
            <p:ph type="sldNum" sz="quarter" idx="12"/>
          </p:nvPr>
        </p:nvSpPr>
        <p:spPr/>
        <p:txBody>
          <a:bodyPr/>
          <a:lstStyle>
            <a:lvl1pPr>
              <a:defRPr/>
            </a:lvl1pPr>
            <a:extLst/>
          </a:lstStyle>
          <a:p>
            <a:pPr>
              <a:defRPr/>
            </a:pPr>
            <a:fld id="{A83838DF-46CE-45B6-A9E6-2EA0C324176E}" type="slidenum">
              <a:rPr lang="it-IT" altLang="en-US"/>
              <a:pPr>
                <a:defRPr/>
              </a:pPr>
              <a:t>‹N›</a:t>
            </a:fld>
            <a:endParaRPr lang="it-IT" altLang="en-US"/>
          </a:p>
        </p:txBody>
      </p:sp>
    </p:spTree>
    <p:extLst>
      <p:ext uri="{BB962C8B-B14F-4D97-AF65-F5344CB8AC3E}">
        <p14:creationId xmlns:p14="http://schemas.microsoft.com/office/powerpoint/2010/main" val="1026319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lang="it-IT" smtClean="0"/>
              <a:t>Fare clic per modificare lo stile del titolo</a:t>
            </a:r>
            <a:endParaRPr lang="en-US"/>
          </a:p>
        </p:txBody>
      </p:sp>
      <p:sp>
        <p:nvSpPr>
          <p:cNvPr id="3" name="Segnaposto contenuto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24"/>
          <p:cNvSpPr>
            <a:spLocks noGrp="1"/>
          </p:cNvSpPr>
          <p:nvPr>
            <p:ph type="dt" sz="half" idx="10"/>
          </p:nvPr>
        </p:nvSpPr>
        <p:spPr/>
        <p:txBody>
          <a:bodyPr/>
          <a:lstStyle>
            <a:lvl1pPr>
              <a:defRPr/>
            </a:lvl1pPr>
          </a:lstStyle>
          <a:p>
            <a:pPr>
              <a:defRPr/>
            </a:pPr>
            <a:fld id="{F9FC6431-55B9-4B69-9839-A319258B2CEE}" type="datetimeFigureOut">
              <a:rPr lang="it-IT"/>
              <a:pPr>
                <a:defRPr/>
              </a:pPr>
              <a:t>01/09/2015</a:t>
            </a:fld>
            <a:endParaRPr lang="it-IT" altLang="en-US"/>
          </a:p>
        </p:txBody>
      </p:sp>
      <p:sp>
        <p:nvSpPr>
          <p:cNvPr id="6" name="Segnaposto piè di pagina 17"/>
          <p:cNvSpPr>
            <a:spLocks noGrp="1"/>
          </p:cNvSpPr>
          <p:nvPr>
            <p:ph type="ftr" sz="quarter" idx="11"/>
          </p:nvPr>
        </p:nvSpPr>
        <p:spPr/>
        <p:txBody>
          <a:bodyPr/>
          <a:lstStyle>
            <a:lvl1pPr>
              <a:defRPr/>
            </a:lvl1pPr>
          </a:lstStyle>
          <a:p>
            <a:pPr>
              <a:defRPr/>
            </a:pPr>
            <a:endParaRPr lang="it-IT" altLang="en-US"/>
          </a:p>
        </p:txBody>
      </p:sp>
      <p:sp>
        <p:nvSpPr>
          <p:cNvPr id="7" name="Segnaposto numero diapositiva 4"/>
          <p:cNvSpPr>
            <a:spLocks noGrp="1"/>
          </p:cNvSpPr>
          <p:nvPr>
            <p:ph type="sldNum" sz="quarter" idx="12"/>
          </p:nvPr>
        </p:nvSpPr>
        <p:spPr/>
        <p:txBody>
          <a:bodyPr/>
          <a:lstStyle>
            <a:lvl1pPr>
              <a:defRPr/>
            </a:lvl1pPr>
          </a:lstStyle>
          <a:p>
            <a:pPr>
              <a:defRPr/>
            </a:pPr>
            <a:fld id="{FEBFF569-3376-4EC9-8750-B57B74681076}" type="slidenum">
              <a:rPr lang="it-IT" altLang="en-US"/>
              <a:pPr>
                <a:defRPr/>
              </a:pPr>
              <a:t>‹N›</a:t>
            </a:fld>
            <a:endParaRPr lang="it-IT" altLang="en-US"/>
          </a:p>
        </p:txBody>
      </p:sp>
    </p:spTree>
    <p:extLst>
      <p:ext uri="{BB962C8B-B14F-4D97-AF65-F5344CB8AC3E}">
        <p14:creationId xmlns:p14="http://schemas.microsoft.com/office/powerpoint/2010/main" val="464099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502920" y="4983480"/>
            <a:ext cx="8183880" cy="1051560"/>
          </a:xfrm>
        </p:spPr>
        <p:txBody>
          <a:bodyPr/>
          <a:lstStyle>
            <a:lvl1pPr>
              <a:defRPr b="1"/>
            </a:lvl1pPr>
            <a:extLst/>
          </a:lstStyle>
          <a:p>
            <a:r>
              <a:rPr lang="it-IT" smtClean="0"/>
              <a:t>Fare clic per modificare lo stile del titolo</a:t>
            </a:r>
            <a:endParaRPr lang="en-US"/>
          </a:p>
        </p:txBody>
      </p:sp>
      <p:sp>
        <p:nvSpPr>
          <p:cNvPr id="3" name="Segnaposto testo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it-IT" smtClean="0"/>
              <a:t>Fare clic per modificare stili del testo dello schema</a:t>
            </a:r>
          </a:p>
        </p:txBody>
      </p:sp>
      <p:sp>
        <p:nvSpPr>
          <p:cNvPr id="4" name="Segnaposto testo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a:r>
              <a:rPr lang="it-IT" smtClean="0"/>
              <a:t>Fare clic per modificare stili del testo dello schema</a:t>
            </a:r>
          </a:p>
        </p:txBody>
      </p:sp>
      <p:sp>
        <p:nvSpPr>
          <p:cNvPr id="5" name="Segnaposto contenuto 4"/>
          <p:cNvSpPr>
            <a:spLocks noGrp="1"/>
          </p:cNvSpPr>
          <p:nvPr>
            <p:ph sz="quarter" idx="2"/>
          </p:nvPr>
        </p:nvSpPr>
        <p:spPr>
          <a:xfrm>
            <a:off x="607224"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contenuto 5"/>
          <p:cNvSpPr>
            <a:spLocks noGrp="1"/>
          </p:cNvSpPr>
          <p:nvPr>
            <p:ph sz="quarter" idx="4"/>
          </p:nvPr>
        </p:nvSpPr>
        <p:spPr>
          <a:xfrm>
            <a:off x="4652169" y="1447800"/>
            <a:ext cx="3931920" cy="3489960"/>
          </a:xfrm>
        </p:spPr>
        <p:txBody>
          <a:bodyPr/>
          <a:lstStyle>
            <a:lvl1pPr algn="l">
              <a:defRPr sz="2400"/>
            </a:lvl1pPr>
            <a:lvl2pPr algn="l">
              <a:defRPr sz="2000"/>
            </a:lvl2pPr>
            <a:lvl3pPr algn="l">
              <a:defRPr sz="1800"/>
            </a:lvl3pPr>
            <a:lvl4pPr algn="l">
              <a:defRPr sz="1600"/>
            </a:lvl4pPr>
            <a:lvl5pPr algn="l">
              <a:defRPr sz="16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24"/>
          <p:cNvSpPr>
            <a:spLocks noGrp="1"/>
          </p:cNvSpPr>
          <p:nvPr>
            <p:ph type="dt" sz="half" idx="10"/>
          </p:nvPr>
        </p:nvSpPr>
        <p:spPr/>
        <p:txBody>
          <a:bodyPr/>
          <a:lstStyle>
            <a:lvl1pPr>
              <a:defRPr/>
            </a:lvl1pPr>
          </a:lstStyle>
          <a:p>
            <a:pPr>
              <a:defRPr/>
            </a:pPr>
            <a:fld id="{0AB82643-44CD-4CE3-8AD2-EA8854901F53}" type="datetimeFigureOut">
              <a:rPr lang="it-IT"/>
              <a:pPr>
                <a:defRPr/>
              </a:pPr>
              <a:t>01/09/2015</a:t>
            </a:fld>
            <a:endParaRPr lang="it-IT" altLang="en-US"/>
          </a:p>
        </p:txBody>
      </p:sp>
      <p:sp>
        <p:nvSpPr>
          <p:cNvPr id="8" name="Segnaposto piè di pagina 17"/>
          <p:cNvSpPr>
            <a:spLocks noGrp="1"/>
          </p:cNvSpPr>
          <p:nvPr>
            <p:ph type="ftr" sz="quarter" idx="11"/>
          </p:nvPr>
        </p:nvSpPr>
        <p:spPr/>
        <p:txBody>
          <a:bodyPr/>
          <a:lstStyle>
            <a:lvl1pPr>
              <a:defRPr/>
            </a:lvl1pPr>
          </a:lstStyle>
          <a:p>
            <a:pPr>
              <a:defRPr/>
            </a:pPr>
            <a:endParaRPr lang="it-IT" altLang="en-US"/>
          </a:p>
        </p:txBody>
      </p:sp>
      <p:sp>
        <p:nvSpPr>
          <p:cNvPr id="9" name="Segnaposto numero diapositiva 4"/>
          <p:cNvSpPr>
            <a:spLocks noGrp="1"/>
          </p:cNvSpPr>
          <p:nvPr>
            <p:ph type="sldNum" sz="quarter" idx="12"/>
          </p:nvPr>
        </p:nvSpPr>
        <p:spPr/>
        <p:txBody>
          <a:bodyPr/>
          <a:lstStyle>
            <a:lvl1pPr>
              <a:defRPr/>
            </a:lvl1pPr>
          </a:lstStyle>
          <a:p>
            <a:pPr>
              <a:defRPr/>
            </a:pPr>
            <a:fld id="{306FA353-41E1-4809-A92C-F6C326C992BE}" type="slidenum">
              <a:rPr lang="it-IT" altLang="en-US"/>
              <a:pPr>
                <a:defRPr/>
              </a:pPr>
              <a:t>‹N›</a:t>
            </a:fld>
            <a:endParaRPr lang="it-IT" altLang="en-US"/>
          </a:p>
        </p:txBody>
      </p:sp>
    </p:spTree>
    <p:extLst>
      <p:ext uri="{BB962C8B-B14F-4D97-AF65-F5344CB8AC3E}">
        <p14:creationId xmlns:p14="http://schemas.microsoft.com/office/powerpoint/2010/main" val="40626852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extLst/>
          </a:lstStyle>
          <a:p>
            <a:r>
              <a:rPr lang="it-IT" smtClean="0"/>
              <a:t>Fare clic per modificare lo stile del titolo</a:t>
            </a:r>
            <a:endParaRPr lang="en-US"/>
          </a:p>
        </p:txBody>
      </p:sp>
      <p:sp>
        <p:nvSpPr>
          <p:cNvPr id="3" name="Segnaposto data 24"/>
          <p:cNvSpPr>
            <a:spLocks noGrp="1"/>
          </p:cNvSpPr>
          <p:nvPr>
            <p:ph type="dt" sz="half" idx="10"/>
          </p:nvPr>
        </p:nvSpPr>
        <p:spPr/>
        <p:txBody>
          <a:bodyPr/>
          <a:lstStyle>
            <a:lvl1pPr>
              <a:defRPr/>
            </a:lvl1pPr>
          </a:lstStyle>
          <a:p>
            <a:pPr>
              <a:defRPr/>
            </a:pPr>
            <a:fld id="{7320333B-96ED-495E-BF59-CD1AE78D3CC1}" type="datetimeFigureOut">
              <a:rPr lang="it-IT"/>
              <a:pPr>
                <a:defRPr/>
              </a:pPr>
              <a:t>01/09/2015</a:t>
            </a:fld>
            <a:endParaRPr lang="it-IT" altLang="en-US"/>
          </a:p>
        </p:txBody>
      </p:sp>
      <p:sp>
        <p:nvSpPr>
          <p:cNvPr id="4" name="Segnaposto piè di pagina 17"/>
          <p:cNvSpPr>
            <a:spLocks noGrp="1"/>
          </p:cNvSpPr>
          <p:nvPr>
            <p:ph type="ftr" sz="quarter" idx="11"/>
          </p:nvPr>
        </p:nvSpPr>
        <p:spPr/>
        <p:txBody>
          <a:bodyPr/>
          <a:lstStyle>
            <a:lvl1pPr>
              <a:defRPr/>
            </a:lvl1pPr>
          </a:lstStyle>
          <a:p>
            <a:pPr>
              <a:defRPr/>
            </a:pPr>
            <a:endParaRPr lang="it-IT" altLang="en-US"/>
          </a:p>
        </p:txBody>
      </p:sp>
      <p:sp>
        <p:nvSpPr>
          <p:cNvPr id="5" name="Segnaposto numero diapositiva 4"/>
          <p:cNvSpPr>
            <a:spLocks noGrp="1"/>
          </p:cNvSpPr>
          <p:nvPr>
            <p:ph type="sldNum" sz="quarter" idx="12"/>
          </p:nvPr>
        </p:nvSpPr>
        <p:spPr/>
        <p:txBody>
          <a:bodyPr/>
          <a:lstStyle>
            <a:lvl1pPr>
              <a:defRPr/>
            </a:lvl1pPr>
          </a:lstStyle>
          <a:p>
            <a:pPr>
              <a:defRPr/>
            </a:pPr>
            <a:fld id="{F3E0D867-8611-4982-8BE5-1147CB146B63}" type="slidenum">
              <a:rPr lang="it-IT" altLang="en-US"/>
              <a:pPr>
                <a:defRPr/>
              </a:pPr>
              <a:t>‹N›</a:t>
            </a:fld>
            <a:endParaRPr lang="it-IT" altLang="en-US"/>
          </a:p>
        </p:txBody>
      </p:sp>
    </p:spTree>
    <p:extLst>
      <p:ext uri="{BB962C8B-B14F-4D97-AF65-F5344CB8AC3E}">
        <p14:creationId xmlns:p14="http://schemas.microsoft.com/office/powerpoint/2010/main" val="32927973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ttangolo arrotondato 1"/>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3" name="Segnaposto data 1"/>
          <p:cNvSpPr>
            <a:spLocks noGrp="1"/>
          </p:cNvSpPr>
          <p:nvPr>
            <p:ph type="dt" sz="half" idx="10"/>
          </p:nvPr>
        </p:nvSpPr>
        <p:spPr/>
        <p:txBody>
          <a:bodyPr/>
          <a:lstStyle>
            <a:lvl1pPr>
              <a:defRPr/>
            </a:lvl1pPr>
            <a:extLst/>
          </a:lstStyle>
          <a:p>
            <a:pPr>
              <a:defRPr/>
            </a:pPr>
            <a:fld id="{C983BA52-4C7E-405A-BA65-F40244C5DDAF}" type="datetimeFigureOut">
              <a:rPr lang="it-IT"/>
              <a:pPr>
                <a:defRPr/>
              </a:pPr>
              <a:t>01/09/2015</a:t>
            </a:fld>
            <a:endParaRPr lang="it-IT" altLang="en-US"/>
          </a:p>
        </p:txBody>
      </p:sp>
      <p:sp>
        <p:nvSpPr>
          <p:cNvPr id="4" name="Segnaposto piè di pagina 2"/>
          <p:cNvSpPr>
            <a:spLocks noGrp="1"/>
          </p:cNvSpPr>
          <p:nvPr>
            <p:ph type="ftr" sz="quarter" idx="11"/>
          </p:nvPr>
        </p:nvSpPr>
        <p:spPr/>
        <p:txBody>
          <a:bodyPr/>
          <a:lstStyle>
            <a:lvl1pPr>
              <a:defRPr/>
            </a:lvl1pPr>
            <a:extLst/>
          </a:lstStyle>
          <a:p>
            <a:pPr>
              <a:defRPr/>
            </a:pPr>
            <a:endParaRPr lang="it-IT" altLang="en-US"/>
          </a:p>
        </p:txBody>
      </p:sp>
      <p:sp>
        <p:nvSpPr>
          <p:cNvPr id="5" name="Segnaposto numero diapositiva 3"/>
          <p:cNvSpPr>
            <a:spLocks noGrp="1"/>
          </p:cNvSpPr>
          <p:nvPr>
            <p:ph type="sldNum" sz="quarter" idx="12"/>
          </p:nvPr>
        </p:nvSpPr>
        <p:spPr/>
        <p:txBody>
          <a:bodyPr/>
          <a:lstStyle>
            <a:lvl1pPr>
              <a:defRPr/>
            </a:lvl1pPr>
            <a:extLst/>
          </a:lstStyle>
          <a:p>
            <a:pPr>
              <a:defRPr/>
            </a:pPr>
            <a:fld id="{8319DAD8-BE8E-4B5F-A53D-6C70026C04DE}" type="slidenum">
              <a:rPr lang="it-IT" altLang="en-US"/>
              <a:pPr>
                <a:defRPr/>
              </a:pPr>
              <a:t>‹N›</a:t>
            </a:fld>
            <a:endParaRPr lang="it-IT" altLang="en-US"/>
          </a:p>
        </p:txBody>
      </p:sp>
    </p:spTree>
    <p:extLst>
      <p:ext uri="{BB962C8B-B14F-4D97-AF65-F5344CB8AC3E}">
        <p14:creationId xmlns:p14="http://schemas.microsoft.com/office/powerpoint/2010/main" val="151838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fld id="{AC7925CC-BFC1-4C15-B680-EE27F906BB6E}" type="datetimeFigureOut">
              <a:rPr lang="it-IT"/>
              <a:pPr>
                <a:defRPr/>
              </a:pPr>
              <a:t>01/09/2015</a:t>
            </a:fld>
            <a:endParaRPr lang="it-IT"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en-US"/>
          </a:p>
        </p:txBody>
      </p:sp>
      <p:sp>
        <p:nvSpPr>
          <p:cNvPr id="6" name="Rectangle 6"/>
          <p:cNvSpPr>
            <a:spLocks noGrp="1" noChangeArrowheads="1"/>
          </p:cNvSpPr>
          <p:nvPr>
            <p:ph type="sldNum" sz="quarter" idx="12"/>
          </p:nvPr>
        </p:nvSpPr>
        <p:spPr>
          <a:ln/>
        </p:spPr>
        <p:txBody>
          <a:bodyPr/>
          <a:lstStyle>
            <a:lvl1pPr>
              <a:defRPr/>
            </a:lvl1pPr>
          </a:lstStyle>
          <a:p>
            <a:pPr>
              <a:defRPr/>
            </a:pPr>
            <a:fld id="{5ACE88F2-BEFD-426E-BEF0-EEF9003FCB91}" type="slidenum">
              <a:rPr lang="it-IT" altLang="en-US"/>
              <a:pPr>
                <a:defRPr/>
              </a:pPr>
              <a:t>‹N›</a:t>
            </a:fld>
            <a:endParaRPr lang="it-IT" altLang="en-US"/>
          </a:p>
        </p:txBody>
      </p:sp>
    </p:spTree>
    <p:extLst>
      <p:ext uri="{BB962C8B-B14F-4D97-AF65-F5344CB8AC3E}">
        <p14:creationId xmlns:p14="http://schemas.microsoft.com/office/powerpoint/2010/main" val="31102705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538784" y="533400"/>
            <a:ext cx="2971800" cy="914400"/>
          </a:xfrm>
        </p:spPr>
        <p:txBody>
          <a:bodyPr/>
          <a:lstStyle>
            <a:lvl1pPr algn="l">
              <a:buNone/>
              <a:defRPr sz="2200" b="1">
                <a:solidFill>
                  <a:schemeClr val="accent1"/>
                </a:solidFill>
              </a:defRPr>
            </a:lvl1pPr>
            <a:extLst/>
          </a:lstStyle>
          <a:p>
            <a:r>
              <a:rPr lang="it-IT" smtClean="0"/>
              <a:t>Fare clic per modificare lo stile del titolo</a:t>
            </a:r>
            <a:endParaRPr lang="en-US"/>
          </a:p>
        </p:txBody>
      </p:sp>
      <p:sp>
        <p:nvSpPr>
          <p:cNvPr id="3" name="Segnaposto testo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24"/>
          <p:cNvSpPr>
            <a:spLocks noGrp="1"/>
          </p:cNvSpPr>
          <p:nvPr>
            <p:ph type="dt" sz="half" idx="10"/>
          </p:nvPr>
        </p:nvSpPr>
        <p:spPr/>
        <p:txBody>
          <a:bodyPr/>
          <a:lstStyle>
            <a:lvl1pPr>
              <a:defRPr/>
            </a:lvl1pPr>
          </a:lstStyle>
          <a:p>
            <a:pPr>
              <a:defRPr/>
            </a:pPr>
            <a:fld id="{C40037D4-D09D-4581-AAB4-F66B6AB6FEB7}" type="datetimeFigureOut">
              <a:rPr lang="it-IT"/>
              <a:pPr>
                <a:defRPr/>
              </a:pPr>
              <a:t>01/09/2015</a:t>
            </a:fld>
            <a:endParaRPr lang="it-IT" altLang="en-US"/>
          </a:p>
        </p:txBody>
      </p:sp>
      <p:sp>
        <p:nvSpPr>
          <p:cNvPr id="6" name="Segnaposto piè di pagina 17"/>
          <p:cNvSpPr>
            <a:spLocks noGrp="1"/>
          </p:cNvSpPr>
          <p:nvPr>
            <p:ph type="ftr" sz="quarter" idx="11"/>
          </p:nvPr>
        </p:nvSpPr>
        <p:spPr/>
        <p:txBody>
          <a:bodyPr/>
          <a:lstStyle>
            <a:lvl1pPr>
              <a:defRPr/>
            </a:lvl1pPr>
          </a:lstStyle>
          <a:p>
            <a:pPr>
              <a:defRPr/>
            </a:pPr>
            <a:endParaRPr lang="it-IT" altLang="en-US"/>
          </a:p>
        </p:txBody>
      </p:sp>
      <p:sp>
        <p:nvSpPr>
          <p:cNvPr id="7" name="Segnaposto numero diapositiva 4"/>
          <p:cNvSpPr>
            <a:spLocks noGrp="1"/>
          </p:cNvSpPr>
          <p:nvPr>
            <p:ph type="sldNum" sz="quarter" idx="12"/>
          </p:nvPr>
        </p:nvSpPr>
        <p:spPr/>
        <p:txBody>
          <a:bodyPr/>
          <a:lstStyle>
            <a:lvl1pPr>
              <a:defRPr/>
            </a:lvl1pPr>
          </a:lstStyle>
          <a:p>
            <a:pPr>
              <a:defRPr/>
            </a:pPr>
            <a:fld id="{3C5FC1C2-A53A-4455-B0E1-6BBA71BDFDBC}" type="slidenum">
              <a:rPr lang="it-IT" altLang="en-US"/>
              <a:pPr>
                <a:defRPr/>
              </a:pPr>
              <a:t>‹N›</a:t>
            </a:fld>
            <a:endParaRPr lang="it-IT" altLang="en-US"/>
          </a:p>
        </p:txBody>
      </p:sp>
    </p:spTree>
    <p:extLst>
      <p:ext uri="{BB962C8B-B14F-4D97-AF65-F5344CB8AC3E}">
        <p14:creationId xmlns:p14="http://schemas.microsoft.com/office/powerpoint/2010/main" val="3211758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Rettangolo arrotondato 4"/>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6" name="Rettangolo con singolo angolo arrotondato 5"/>
          <p:cNvSpPr/>
          <p:nvPr/>
        </p:nvSpPr>
        <p:spPr>
          <a:xfrm>
            <a:off x="6400800" y="433388"/>
            <a:ext cx="2324100"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2" name="Titolo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lang="it-IT" smtClean="0"/>
              <a:t>Fare clic per modificare lo stile del titolo</a:t>
            </a:r>
            <a:endParaRPr lang="en-US"/>
          </a:p>
        </p:txBody>
      </p:sp>
      <p:sp>
        <p:nvSpPr>
          <p:cNvPr id="4" name="Segnaposto testo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3" name="Segnaposto immagine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normAutofit/>
          </a:bodyPr>
          <a:lstStyle>
            <a:lvl1pPr marL="0" indent="0">
              <a:buNone/>
              <a:defRPr sz="3200"/>
            </a:lvl1pPr>
            <a:extLst/>
          </a:lstStyle>
          <a:p>
            <a:pPr lvl="0"/>
            <a:r>
              <a:rPr lang="it-IT" noProof="0" smtClean="0"/>
              <a:t>Fare clic sull'icona per inserire un'immagine</a:t>
            </a:r>
            <a:endParaRPr lang="en-US" noProof="0"/>
          </a:p>
        </p:txBody>
      </p:sp>
      <p:sp>
        <p:nvSpPr>
          <p:cNvPr id="7" name="Segnaposto data 4"/>
          <p:cNvSpPr>
            <a:spLocks noGrp="1"/>
          </p:cNvSpPr>
          <p:nvPr>
            <p:ph type="dt" sz="half" idx="10"/>
          </p:nvPr>
        </p:nvSpPr>
        <p:spPr/>
        <p:txBody>
          <a:bodyPr/>
          <a:lstStyle>
            <a:lvl1pPr>
              <a:defRPr/>
            </a:lvl1pPr>
            <a:extLst/>
          </a:lstStyle>
          <a:p>
            <a:pPr>
              <a:defRPr/>
            </a:pPr>
            <a:fld id="{F4C53F11-F001-412A-BCBC-FF96FB2ACEBD}" type="datetimeFigureOut">
              <a:rPr lang="it-IT"/>
              <a:pPr>
                <a:defRPr/>
              </a:pPr>
              <a:t>01/09/2015</a:t>
            </a:fld>
            <a:endParaRPr lang="it-IT" altLang="en-US"/>
          </a:p>
        </p:txBody>
      </p:sp>
      <p:sp>
        <p:nvSpPr>
          <p:cNvPr id="8" name="Segnaposto piè di pagina 5"/>
          <p:cNvSpPr>
            <a:spLocks noGrp="1"/>
          </p:cNvSpPr>
          <p:nvPr>
            <p:ph type="ftr" sz="quarter" idx="11"/>
          </p:nvPr>
        </p:nvSpPr>
        <p:spPr/>
        <p:txBody>
          <a:bodyPr/>
          <a:lstStyle>
            <a:lvl1pPr>
              <a:defRPr/>
            </a:lvl1pPr>
            <a:extLst/>
          </a:lstStyle>
          <a:p>
            <a:pPr>
              <a:defRPr/>
            </a:pPr>
            <a:endParaRPr lang="it-IT" altLang="en-US"/>
          </a:p>
        </p:txBody>
      </p:sp>
      <p:sp>
        <p:nvSpPr>
          <p:cNvPr id="9" name="Segnaposto numero diapositiva 6"/>
          <p:cNvSpPr>
            <a:spLocks noGrp="1"/>
          </p:cNvSpPr>
          <p:nvPr>
            <p:ph type="sldNum" sz="quarter" idx="12"/>
          </p:nvPr>
        </p:nvSpPr>
        <p:spPr/>
        <p:txBody>
          <a:bodyPr/>
          <a:lstStyle>
            <a:lvl1pPr>
              <a:defRPr/>
            </a:lvl1pPr>
            <a:extLst/>
          </a:lstStyle>
          <a:p>
            <a:pPr>
              <a:defRPr/>
            </a:pPr>
            <a:fld id="{6283E8C4-9E79-4AE3-AC90-092ACA5A4D93}" type="slidenum">
              <a:rPr lang="it-IT" altLang="en-US"/>
              <a:pPr>
                <a:defRPr/>
              </a:pPr>
              <a:t>‹N›</a:t>
            </a:fld>
            <a:endParaRPr lang="it-IT" altLang="en-US"/>
          </a:p>
        </p:txBody>
      </p:sp>
    </p:spTree>
    <p:extLst>
      <p:ext uri="{BB962C8B-B14F-4D97-AF65-F5344CB8AC3E}">
        <p14:creationId xmlns:p14="http://schemas.microsoft.com/office/powerpoint/2010/main" val="23237768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502920" y="4983480"/>
            <a:ext cx="8183880" cy="1051560"/>
          </a:xfrm>
        </p:spPr>
        <p:txBody>
          <a:bodyPr/>
          <a:lstStyle>
            <a:extLs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502920" y="530352"/>
            <a:ext cx="8183880" cy="4187952"/>
          </a:xfrm>
        </p:spPr>
        <p:txBody>
          <a:bodyPr vert="eaVert"/>
          <a:lstStyle>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24"/>
          <p:cNvSpPr>
            <a:spLocks noGrp="1"/>
          </p:cNvSpPr>
          <p:nvPr>
            <p:ph type="dt" sz="half" idx="10"/>
          </p:nvPr>
        </p:nvSpPr>
        <p:spPr/>
        <p:txBody>
          <a:bodyPr/>
          <a:lstStyle>
            <a:lvl1pPr>
              <a:defRPr/>
            </a:lvl1pPr>
          </a:lstStyle>
          <a:p>
            <a:pPr>
              <a:defRPr/>
            </a:pPr>
            <a:fld id="{0824F5C9-6456-40BC-A613-39B635DB3D77}" type="datetimeFigureOut">
              <a:rPr lang="it-IT"/>
              <a:pPr>
                <a:defRPr/>
              </a:pPr>
              <a:t>01/09/2015</a:t>
            </a:fld>
            <a:endParaRPr lang="it-IT" altLang="en-US"/>
          </a:p>
        </p:txBody>
      </p:sp>
      <p:sp>
        <p:nvSpPr>
          <p:cNvPr id="5" name="Segnaposto piè di pagina 17"/>
          <p:cNvSpPr>
            <a:spLocks noGrp="1"/>
          </p:cNvSpPr>
          <p:nvPr>
            <p:ph type="ftr" sz="quarter" idx="11"/>
          </p:nvPr>
        </p:nvSpPr>
        <p:spPr/>
        <p:txBody>
          <a:bodyPr/>
          <a:lstStyle>
            <a:lvl1pPr>
              <a:defRPr/>
            </a:lvl1pPr>
          </a:lstStyle>
          <a:p>
            <a:pPr>
              <a:defRPr/>
            </a:pPr>
            <a:endParaRPr lang="it-IT" altLang="en-US"/>
          </a:p>
        </p:txBody>
      </p:sp>
      <p:sp>
        <p:nvSpPr>
          <p:cNvPr id="6" name="Segnaposto numero diapositiva 4"/>
          <p:cNvSpPr>
            <a:spLocks noGrp="1"/>
          </p:cNvSpPr>
          <p:nvPr>
            <p:ph type="sldNum" sz="quarter" idx="12"/>
          </p:nvPr>
        </p:nvSpPr>
        <p:spPr/>
        <p:txBody>
          <a:bodyPr/>
          <a:lstStyle>
            <a:lvl1pPr>
              <a:defRPr/>
            </a:lvl1pPr>
          </a:lstStyle>
          <a:p>
            <a:pPr>
              <a:defRPr/>
            </a:pPr>
            <a:fld id="{EFCE9A92-A3A8-403E-A29E-44D160E01178}" type="slidenum">
              <a:rPr lang="it-IT" altLang="en-US"/>
              <a:pPr>
                <a:defRPr/>
              </a:pPr>
              <a:t>‹N›</a:t>
            </a:fld>
            <a:endParaRPr lang="it-IT" altLang="en-US"/>
          </a:p>
        </p:txBody>
      </p:sp>
    </p:spTree>
    <p:extLst>
      <p:ext uri="{BB962C8B-B14F-4D97-AF65-F5344CB8AC3E}">
        <p14:creationId xmlns:p14="http://schemas.microsoft.com/office/powerpoint/2010/main" val="4032359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533404"/>
            <a:ext cx="1981200" cy="5257799"/>
          </a:xfrm>
        </p:spPr>
        <p:txBody>
          <a:bodyPr vert="eaVert"/>
          <a:lstStyle>
            <a:extLs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533400" y="533402"/>
            <a:ext cx="5943600" cy="5257801"/>
          </a:xfrm>
        </p:spPr>
        <p:txBody>
          <a:bodyPr vert="eaVert"/>
          <a:lstStyle>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24"/>
          <p:cNvSpPr>
            <a:spLocks noGrp="1"/>
          </p:cNvSpPr>
          <p:nvPr>
            <p:ph type="dt" sz="half" idx="10"/>
          </p:nvPr>
        </p:nvSpPr>
        <p:spPr/>
        <p:txBody>
          <a:bodyPr/>
          <a:lstStyle>
            <a:lvl1pPr>
              <a:defRPr/>
            </a:lvl1pPr>
          </a:lstStyle>
          <a:p>
            <a:pPr>
              <a:defRPr/>
            </a:pPr>
            <a:fld id="{7E7B55AC-3DA6-4D5E-AA1B-8F10BEA52623}" type="datetimeFigureOut">
              <a:rPr lang="it-IT"/>
              <a:pPr>
                <a:defRPr/>
              </a:pPr>
              <a:t>01/09/2015</a:t>
            </a:fld>
            <a:endParaRPr lang="it-IT" altLang="en-US"/>
          </a:p>
        </p:txBody>
      </p:sp>
      <p:sp>
        <p:nvSpPr>
          <p:cNvPr id="5" name="Segnaposto piè di pagina 17"/>
          <p:cNvSpPr>
            <a:spLocks noGrp="1"/>
          </p:cNvSpPr>
          <p:nvPr>
            <p:ph type="ftr" sz="quarter" idx="11"/>
          </p:nvPr>
        </p:nvSpPr>
        <p:spPr/>
        <p:txBody>
          <a:bodyPr/>
          <a:lstStyle>
            <a:lvl1pPr>
              <a:defRPr/>
            </a:lvl1pPr>
          </a:lstStyle>
          <a:p>
            <a:pPr>
              <a:defRPr/>
            </a:pPr>
            <a:endParaRPr lang="it-IT" altLang="en-US"/>
          </a:p>
        </p:txBody>
      </p:sp>
      <p:sp>
        <p:nvSpPr>
          <p:cNvPr id="6" name="Segnaposto numero diapositiva 4"/>
          <p:cNvSpPr>
            <a:spLocks noGrp="1"/>
          </p:cNvSpPr>
          <p:nvPr>
            <p:ph type="sldNum" sz="quarter" idx="12"/>
          </p:nvPr>
        </p:nvSpPr>
        <p:spPr/>
        <p:txBody>
          <a:bodyPr/>
          <a:lstStyle>
            <a:lvl1pPr>
              <a:defRPr/>
            </a:lvl1pPr>
          </a:lstStyle>
          <a:p>
            <a:pPr>
              <a:defRPr/>
            </a:pPr>
            <a:fld id="{BAD22A78-C459-4BFC-B4E7-54CFFC448A8C}" type="slidenum">
              <a:rPr lang="it-IT" altLang="en-US"/>
              <a:pPr>
                <a:defRPr/>
              </a:pPr>
              <a:t>‹N›</a:t>
            </a:fld>
            <a:endParaRPr lang="it-IT" altLang="en-US"/>
          </a:p>
        </p:txBody>
      </p:sp>
    </p:spTree>
    <p:extLst>
      <p:ext uri="{BB962C8B-B14F-4D97-AF65-F5344CB8AC3E}">
        <p14:creationId xmlns:p14="http://schemas.microsoft.com/office/powerpoint/2010/main" val="333677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fld id="{B38AB040-E036-4566-919B-2C506FDC4E8F}" type="datetimeFigureOut">
              <a:rPr lang="it-IT"/>
              <a:pPr>
                <a:defRPr/>
              </a:pPr>
              <a:t>01/09/2015</a:t>
            </a:fld>
            <a:endParaRPr lang="it-IT"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en-US"/>
          </a:p>
        </p:txBody>
      </p:sp>
      <p:sp>
        <p:nvSpPr>
          <p:cNvPr id="7" name="Rectangle 6"/>
          <p:cNvSpPr>
            <a:spLocks noGrp="1" noChangeArrowheads="1"/>
          </p:cNvSpPr>
          <p:nvPr>
            <p:ph type="sldNum" sz="quarter" idx="12"/>
          </p:nvPr>
        </p:nvSpPr>
        <p:spPr>
          <a:ln/>
        </p:spPr>
        <p:txBody>
          <a:bodyPr/>
          <a:lstStyle>
            <a:lvl1pPr>
              <a:defRPr/>
            </a:lvl1pPr>
          </a:lstStyle>
          <a:p>
            <a:pPr>
              <a:defRPr/>
            </a:pPr>
            <a:fld id="{89A243D0-E99A-4039-BDD6-8D6A133B1E4F}" type="slidenum">
              <a:rPr lang="it-IT" altLang="en-US"/>
              <a:pPr>
                <a:defRPr/>
              </a:pPr>
              <a:t>‹N›</a:t>
            </a:fld>
            <a:endParaRPr lang="it-IT" altLang="en-US"/>
          </a:p>
        </p:txBody>
      </p:sp>
    </p:spTree>
    <p:extLst>
      <p:ext uri="{BB962C8B-B14F-4D97-AF65-F5344CB8AC3E}">
        <p14:creationId xmlns:p14="http://schemas.microsoft.com/office/powerpoint/2010/main" val="3804889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fld id="{2DCC5FC5-94F4-4B68-9435-E6BF7B73761F}" type="datetimeFigureOut">
              <a:rPr lang="it-IT"/>
              <a:pPr>
                <a:defRPr/>
              </a:pPr>
              <a:t>01/09/2015</a:t>
            </a:fld>
            <a:endParaRPr lang="it-IT"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en-US"/>
          </a:p>
        </p:txBody>
      </p:sp>
      <p:sp>
        <p:nvSpPr>
          <p:cNvPr id="9" name="Rectangle 6"/>
          <p:cNvSpPr>
            <a:spLocks noGrp="1" noChangeArrowheads="1"/>
          </p:cNvSpPr>
          <p:nvPr>
            <p:ph type="sldNum" sz="quarter" idx="12"/>
          </p:nvPr>
        </p:nvSpPr>
        <p:spPr>
          <a:ln/>
        </p:spPr>
        <p:txBody>
          <a:bodyPr/>
          <a:lstStyle>
            <a:lvl1pPr>
              <a:defRPr/>
            </a:lvl1pPr>
          </a:lstStyle>
          <a:p>
            <a:pPr>
              <a:defRPr/>
            </a:pPr>
            <a:fld id="{68C66631-E01F-4196-B5E6-1225597B7EED}" type="slidenum">
              <a:rPr lang="it-IT" altLang="en-US"/>
              <a:pPr>
                <a:defRPr/>
              </a:pPr>
              <a:t>‹N›</a:t>
            </a:fld>
            <a:endParaRPr lang="it-IT" altLang="en-US"/>
          </a:p>
        </p:txBody>
      </p:sp>
    </p:spTree>
    <p:extLst>
      <p:ext uri="{BB962C8B-B14F-4D97-AF65-F5344CB8AC3E}">
        <p14:creationId xmlns:p14="http://schemas.microsoft.com/office/powerpoint/2010/main" val="4122821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fld id="{A706B3D5-1EF1-459A-AB22-7048BAD8E5D3}" type="datetimeFigureOut">
              <a:rPr lang="it-IT"/>
              <a:pPr>
                <a:defRPr/>
              </a:pPr>
              <a:t>01/09/2015</a:t>
            </a:fld>
            <a:endParaRPr lang="it-IT"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en-US"/>
          </a:p>
        </p:txBody>
      </p:sp>
      <p:sp>
        <p:nvSpPr>
          <p:cNvPr id="5" name="Rectangle 6"/>
          <p:cNvSpPr>
            <a:spLocks noGrp="1" noChangeArrowheads="1"/>
          </p:cNvSpPr>
          <p:nvPr>
            <p:ph type="sldNum" sz="quarter" idx="12"/>
          </p:nvPr>
        </p:nvSpPr>
        <p:spPr>
          <a:ln/>
        </p:spPr>
        <p:txBody>
          <a:bodyPr/>
          <a:lstStyle>
            <a:lvl1pPr>
              <a:defRPr/>
            </a:lvl1pPr>
          </a:lstStyle>
          <a:p>
            <a:pPr>
              <a:defRPr/>
            </a:pPr>
            <a:fld id="{145D1F70-12E8-418E-9903-426F71226A7E}" type="slidenum">
              <a:rPr lang="it-IT" altLang="en-US"/>
              <a:pPr>
                <a:defRPr/>
              </a:pPr>
              <a:t>‹N›</a:t>
            </a:fld>
            <a:endParaRPr lang="it-IT" altLang="en-US"/>
          </a:p>
        </p:txBody>
      </p:sp>
    </p:spTree>
    <p:extLst>
      <p:ext uri="{BB962C8B-B14F-4D97-AF65-F5344CB8AC3E}">
        <p14:creationId xmlns:p14="http://schemas.microsoft.com/office/powerpoint/2010/main" val="1293222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9755498-3A18-462F-AE07-DCF99C446483}" type="datetimeFigureOut">
              <a:rPr lang="it-IT"/>
              <a:pPr>
                <a:defRPr/>
              </a:pPr>
              <a:t>01/09/2015</a:t>
            </a:fld>
            <a:endParaRPr lang="it-IT"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en-US"/>
          </a:p>
        </p:txBody>
      </p:sp>
      <p:sp>
        <p:nvSpPr>
          <p:cNvPr id="4" name="Rectangle 6"/>
          <p:cNvSpPr>
            <a:spLocks noGrp="1" noChangeArrowheads="1"/>
          </p:cNvSpPr>
          <p:nvPr>
            <p:ph type="sldNum" sz="quarter" idx="12"/>
          </p:nvPr>
        </p:nvSpPr>
        <p:spPr>
          <a:ln/>
        </p:spPr>
        <p:txBody>
          <a:bodyPr/>
          <a:lstStyle>
            <a:lvl1pPr>
              <a:defRPr/>
            </a:lvl1pPr>
          </a:lstStyle>
          <a:p>
            <a:pPr>
              <a:defRPr/>
            </a:pPr>
            <a:fld id="{A2CDED6D-AAAC-4107-82BE-A3E92BA0B673}" type="slidenum">
              <a:rPr lang="it-IT" altLang="en-US"/>
              <a:pPr>
                <a:defRPr/>
              </a:pPr>
              <a:t>‹N›</a:t>
            </a:fld>
            <a:endParaRPr lang="it-IT" altLang="en-US"/>
          </a:p>
        </p:txBody>
      </p:sp>
    </p:spTree>
    <p:extLst>
      <p:ext uri="{BB962C8B-B14F-4D97-AF65-F5344CB8AC3E}">
        <p14:creationId xmlns:p14="http://schemas.microsoft.com/office/powerpoint/2010/main" val="1164376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C2F026D6-B23D-4DBE-AD6B-72E29FDBEA5C}" type="datetimeFigureOut">
              <a:rPr lang="it-IT"/>
              <a:pPr>
                <a:defRPr/>
              </a:pPr>
              <a:t>01/09/2015</a:t>
            </a:fld>
            <a:endParaRPr lang="it-IT"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en-US"/>
          </a:p>
        </p:txBody>
      </p:sp>
      <p:sp>
        <p:nvSpPr>
          <p:cNvPr id="7" name="Rectangle 6"/>
          <p:cNvSpPr>
            <a:spLocks noGrp="1" noChangeArrowheads="1"/>
          </p:cNvSpPr>
          <p:nvPr>
            <p:ph type="sldNum" sz="quarter" idx="12"/>
          </p:nvPr>
        </p:nvSpPr>
        <p:spPr>
          <a:ln/>
        </p:spPr>
        <p:txBody>
          <a:bodyPr/>
          <a:lstStyle>
            <a:lvl1pPr>
              <a:defRPr/>
            </a:lvl1pPr>
          </a:lstStyle>
          <a:p>
            <a:pPr>
              <a:defRPr/>
            </a:pPr>
            <a:fld id="{4BD89F1C-5E28-4AB9-93C7-F932E15FFEB2}" type="slidenum">
              <a:rPr lang="it-IT" altLang="en-US"/>
              <a:pPr>
                <a:defRPr/>
              </a:pPr>
              <a:t>‹N›</a:t>
            </a:fld>
            <a:endParaRPr lang="it-IT" altLang="en-US"/>
          </a:p>
        </p:txBody>
      </p:sp>
    </p:spTree>
    <p:extLst>
      <p:ext uri="{BB962C8B-B14F-4D97-AF65-F5344CB8AC3E}">
        <p14:creationId xmlns:p14="http://schemas.microsoft.com/office/powerpoint/2010/main" val="3285908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BD74A2B6-F7E0-447D-B631-94A470150F36}" type="datetimeFigureOut">
              <a:rPr lang="it-IT"/>
              <a:pPr>
                <a:defRPr/>
              </a:pPr>
              <a:t>01/09/2015</a:t>
            </a:fld>
            <a:endParaRPr lang="it-IT"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en-US"/>
          </a:p>
        </p:txBody>
      </p:sp>
      <p:sp>
        <p:nvSpPr>
          <p:cNvPr id="7" name="Rectangle 6"/>
          <p:cNvSpPr>
            <a:spLocks noGrp="1" noChangeArrowheads="1"/>
          </p:cNvSpPr>
          <p:nvPr>
            <p:ph type="sldNum" sz="quarter" idx="12"/>
          </p:nvPr>
        </p:nvSpPr>
        <p:spPr>
          <a:ln/>
        </p:spPr>
        <p:txBody>
          <a:bodyPr/>
          <a:lstStyle>
            <a:lvl1pPr>
              <a:defRPr/>
            </a:lvl1pPr>
          </a:lstStyle>
          <a:p>
            <a:pPr>
              <a:defRPr/>
            </a:pPr>
            <a:fld id="{2E074CFC-F9A7-42F9-B8B6-CF340ECFBEBA}" type="slidenum">
              <a:rPr lang="it-IT" altLang="en-US"/>
              <a:pPr>
                <a:defRPr/>
              </a:pPr>
              <a:t>‹N›</a:t>
            </a:fld>
            <a:endParaRPr lang="it-IT" altLang="en-US"/>
          </a:p>
        </p:txBody>
      </p:sp>
    </p:spTree>
    <p:extLst>
      <p:ext uri="{BB962C8B-B14F-4D97-AF65-F5344CB8AC3E}">
        <p14:creationId xmlns:p14="http://schemas.microsoft.com/office/powerpoint/2010/main" val="1542228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smtClean="0"/>
              <a:t>Fare clic per modificare lo stile del titolo</a:t>
            </a:r>
          </a:p>
        </p:txBody>
      </p:sp>
      <p:sp>
        <p:nvSpPr>
          <p:cNvPr id="2051"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smtClean="0"/>
              <a:t>Fare clic per modificare gli stili del testo dello schema</a:t>
            </a:r>
          </a:p>
          <a:p>
            <a:pPr lvl="1"/>
            <a:r>
              <a:rPr lang="it-IT" altLang="en-US" smtClean="0"/>
              <a:t>Secondo livello</a:t>
            </a:r>
          </a:p>
          <a:p>
            <a:pPr lvl="2"/>
            <a:r>
              <a:rPr lang="it-IT" altLang="en-US" smtClean="0"/>
              <a:t>Terzo livello</a:t>
            </a:r>
          </a:p>
          <a:p>
            <a:pPr lvl="3"/>
            <a:r>
              <a:rPr lang="it-IT" altLang="en-US" smtClean="0"/>
              <a:t>Quarto livello</a:t>
            </a:r>
          </a:p>
          <a:p>
            <a:pPr lvl="4"/>
            <a:r>
              <a:rPr lang="it-IT" altLang="en-US" smtClean="0"/>
              <a:t>Quinto livello</a:t>
            </a:r>
          </a:p>
        </p:txBody>
      </p:sp>
      <p:sp>
        <p:nvSpPr>
          <p:cNvPr id="167940"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defRPr>
            </a:lvl1pPr>
          </a:lstStyle>
          <a:p>
            <a:pPr>
              <a:defRPr/>
            </a:pPr>
            <a:fld id="{D82593F2-6187-4F92-9E40-BDAD525FEBBC}" type="datetimeFigureOut">
              <a:rPr lang="it-IT"/>
              <a:pPr>
                <a:defRPr/>
              </a:pPr>
              <a:t>01/09/2015</a:t>
            </a:fld>
            <a:endParaRPr lang="it-IT" altLang="en-US"/>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defRPr>
            </a:lvl1pPr>
          </a:lstStyle>
          <a:p>
            <a:pPr>
              <a:defRPr/>
            </a:pPr>
            <a:endParaRPr lang="it-IT" altLang="en-US"/>
          </a:p>
        </p:txBody>
      </p:sp>
      <p:sp>
        <p:nvSpPr>
          <p:cNvPr id="167942"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pPr>
              <a:defRPr/>
            </a:pPr>
            <a:fld id="{C19C3185-BF48-4E95-9B42-3A893C35F2F8}" type="slidenum">
              <a:rPr lang="it-IT" altLang="en-US"/>
              <a:pPr>
                <a:defRPr/>
              </a:pPr>
              <a:t>‹N›</a:t>
            </a:fld>
            <a:endParaRPr lang="it-IT" altLang="en-US"/>
          </a:p>
        </p:txBody>
      </p:sp>
      <p:sp>
        <p:nvSpPr>
          <p:cNvPr id="2055" name="Freeform 7"/>
          <p:cNvSpPr>
            <a:spLocks noChangeArrowheads="1"/>
          </p:cNvSpPr>
          <p:nvPr/>
        </p:nvSpPr>
        <p:spPr bwMode="auto">
          <a:xfrm>
            <a:off x="381000" y="228600"/>
            <a:ext cx="8229600" cy="6096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056" name="Line 8"/>
          <p:cNvSpPr>
            <a:spLocks noChangeShapeType="1"/>
          </p:cNvSpPr>
          <p:nvPr/>
        </p:nvSpPr>
        <p:spPr bwMode="auto">
          <a:xfrm>
            <a:off x="457200" y="61722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it-IT"/>
          </a:p>
        </p:txBody>
      </p:sp>
    </p:spTree>
  </p:cSld>
  <p:clrMap bg1="lt1" tx1="dk1" bg2="lt2" tx2="dk2" accent1="accent1" accent2="accent2" accent3="accent3" accent4="accent4" accent5="accent5" accent6="accent6" hlink="hlink" folHlink="folHlink"/>
  <p:sldLayoutIdLst>
    <p:sldLayoutId id="2147484823" r:id="rId1"/>
    <p:sldLayoutId id="2147484795" r:id="rId2"/>
    <p:sldLayoutId id="2147484796" r:id="rId3"/>
    <p:sldLayoutId id="2147484797" r:id="rId4"/>
    <p:sldLayoutId id="2147484798" r:id="rId5"/>
    <p:sldLayoutId id="2147484799" r:id="rId6"/>
    <p:sldLayoutId id="2147484800" r:id="rId7"/>
    <p:sldLayoutId id="2147484801" r:id="rId8"/>
    <p:sldLayoutId id="2147484802" r:id="rId9"/>
    <p:sldLayoutId id="2147484803" r:id="rId10"/>
    <p:sldLayoutId id="2147484804" r:id="rId11"/>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Calibri" pitchFamily="34" charset="0"/>
        </a:defRPr>
      </a:lvl2pPr>
      <a:lvl3pPr algn="l" rtl="0" eaLnBrk="0" fontAlgn="base" hangingPunct="0">
        <a:spcBef>
          <a:spcPct val="0"/>
        </a:spcBef>
        <a:spcAft>
          <a:spcPct val="0"/>
        </a:spcAft>
        <a:defRPr sz="4200">
          <a:solidFill>
            <a:schemeClr val="tx2"/>
          </a:solidFill>
          <a:latin typeface="Calibri" pitchFamily="34" charset="0"/>
        </a:defRPr>
      </a:lvl3pPr>
      <a:lvl4pPr algn="l" rtl="0" eaLnBrk="0" fontAlgn="base" hangingPunct="0">
        <a:spcBef>
          <a:spcPct val="0"/>
        </a:spcBef>
        <a:spcAft>
          <a:spcPct val="0"/>
        </a:spcAft>
        <a:defRPr sz="4200">
          <a:solidFill>
            <a:schemeClr val="tx2"/>
          </a:solidFill>
          <a:latin typeface="Calibri" pitchFamily="34" charset="0"/>
        </a:defRPr>
      </a:lvl4pPr>
      <a:lvl5pPr algn="l" rtl="0" eaLnBrk="0" fontAlgn="base" hangingPunct="0">
        <a:spcBef>
          <a:spcPct val="0"/>
        </a:spcBef>
        <a:spcAft>
          <a:spcPct val="0"/>
        </a:spcAft>
        <a:defRPr sz="4200">
          <a:solidFill>
            <a:schemeClr val="tx2"/>
          </a:solidFill>
          <a:latin typeface="Calibri" pitchFamily="34"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853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fld id="{D3FDD558-C9BE-45A0-BFBC-0C83E65DCD8D}" type="datetimeFigureOut">
              <a:rPr lang="it-IT"/>
              <a:pPr>
                <a:defRPr/>
              </a:pPr>
              <a:t>01/09/2015</a:t>
            </a:fld>
            <a:endParaRPr lang="it-IT"/>
          </a:p>
        </p:txBody>
      </p:sp>
      <p:sp>
        <p:nvSpPr>
          <p:cNvPr id="1853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a:defRPr/>
            </a:pPr>
            <a:endParaRPr lang="it-IT"/>
          </a:p>
        </p:txBody>
      </p:sp>
      <p:sp>
        <p:nvSpPr>
          <p:cNvPr id="1853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8D67D826-AB1F-44FF-9B73-ED7B0A7637F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ttangolo arrotondato 6"/>
          <p:cNvSpPr/>
          <p:nvPr/>
        </p:nvSpPr>
        <p:spPr>
          <a:xfrm>
            <a:off x="304800" y="328613"/>
            <a:ext cx="8532813" cy="6197600"/>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9" name="Rettangolo arrotondato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3" name="Segnaposto titolo 12"/>
          <p:cNvSpPr>
            <a:spLocks noGrp="1"/>
          </p:cNvSpPr>
          <p:nvPr>
            <p:ph type="title"/>
          </p:nvPr>
        </p:nvSpPr>
        <p:spPr>
          <a:xfrm>
            <a:off x="503238" y="4986338"/>
            <a:ext cx="8183562" cy="1050925"/>
          </a:xfrm>
          <a:prstGeom prst="rect">
            <a:avLst/>
          </a:prstGeom>
        </p:spPr>
        <p:txBody>
          <a:bodyPr vert="horz" anchor="b">
            <a:normAutofit/>
          </a:bodyPr>
          <a:lstStyle>
            <a:extLst/>
          </a:lstStyle>
          <a:p>
            <a:r>
              <a:rPr lang="it-IT" smtClean="0"/>
              <a:t>Fare clic per modificare lo stile del titolo</a:t>
            </a:r>
            <a:endParaRPr lang="en-US"/>
          </a:p>
        </p:txBody>
      </p:sp>
      <p:sp>
        <p:nvSpPr>
          <p:cNvPr id="4103" name="Segnaposto testo 3"/>
          <p:cNvSpPr>
            <a:spLocks noGrp="1"/>
          </p:cNvSpPr>
          <p:nvPr>
            <p:ph type="body" idx="1"/>
          </p:nvPr>
        </p:nvSpPr>
        <p:spPr bwMode="auto">
          <a:xfrm>
            <a:off x="503238" y="530225"/>
            <a:ext cx="8183562"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25" name="Segnaposto data 24"/>
          <p:cNvSpPr>
            <a:spLocks noGrp="1"/>
          </p:cNvSpPr>
          <p:nvPr>
            <p:ph type="dt" sz="half" idx="2"/>
          </p:nvPr>
        </p:nvSpPr>
        <p:spPr>
          <a:xfrm>
            <a:off x="3776663"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pPr>
              <a:defRPr/>
            </a:pPr>
            <a:fld id="{58DFF9D7-316D-48A1-8E0A-B004A291053F}" type="datetimeFigureOut">
              <a:rPr lang="it-IT"/>
              <a:pPr>
                <a:defRPr/>
              </a:pPr>
              <a:t>01/09/2015</a:t>
            </a:fld>
            <a:endParaRPr lang="it-IT" altLang="en-US"/>
          </a:p>
        </p:txBody>
      </p:sp>
      <p:sp>
        <p:nvSpPr>
          <p:cNvPr id="18" name="Segnaposto piè di pagina 17"/>
          <p:cNvSpPr>
            <a:spLocks noGrp="1"/>
          </p:cNvSpPr>
          <p:nvPr>
            <p:ph type="ftr" sz="quarter" idx="3"/>
          </p:nvPr>
        </p:nvSpPr>
        <p:spPr>
          <a:xfrm>
            <a:off x="6062663"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pPr>
              <a:defRPr/>
            </a:pPr>
            <a:endParaRPr lang="it-IT" altLang="en-US"/>
          </a:p>
        </p:txBody>
      </p:sp>
      <p:sp>
        <p:nvSpPr>
          <p:cNvPr id="5" name="Segnaposto numero diapositiva 4"/>
          <p:cNvSpPr>
            <a:spLocks noGrp="1"/>
          </p:cNvSpPr>
          <p:nvPr>
            <p:ph type="sldNum" sz="quarter" idx="4"/>
          </p:nvPr>
        </p:nvSpPr>
        <p:spPr>
          <a:xfrm>
            <a:off x="8348663"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pPr>
              <a:defRPr/>
            </a:pPr>
            <a:fld id="{4AF53078-001D-4996-9425-0985E572F8A9}" type="slidenum">
              <a:rPr lang="it-IT" altLang="en-US"/>
              <a:pPr>
                <a:defRPr/>
              </a:pPr>
              <a:t>‹N›</a:t>
            </a:fld>
            <a:endParaRPr lang="it-IT" altLang="en-US"/>
          </a:p>
        </p:txBody>
      </p:sp>
    </p:spTree>
  </p:cSld>
  <p:clrMap bg1="lt1" tx1="dk1" bg2="lt2" tx2="dk2" accent1="accent1" accent2="accent2" accent3="accent3" accent4="accent4" accent5="accent5" accent6="accent6" hlink="hlink" folHlink="folHlink"/>
  <p:sldLayoutIdLst>
    <p:sldLayoutId id="2147484824" r:id="rId1"/>
    <p:sldLayoutId id="2147484816" r:id="rId2"/>
    <p:sldLayoutId id="2147484825" r:id="rId3"/>
    <p:sldLayoutId id="2147484817" r:id="rId4"/>
    <p:sldLayoutId id="2147484818" r:id="rId5"/>
    <p:sldLayoutId id="2147484819" r:id="rId6"/>
    <p:sldLayoutId id="2147484826" r:id="rId7"/>
    <p:sldLayoutId id="2147484820" r:id="rId8"/>
    <p:sldLayoutId id="2147484827" r:id="rId9"/>
    <p:sldLayoutId id="2147484821" r:id="rId10"/>
    <p:sldLayoutId id="2147484822" r:id="rId11"/>
  </p:sldLayoutIdLst>
  <p:txStyles>
    <p:titleStyle>
      <a:lvl1pPr algn="l" rtl="0" eaLnBrk="0" fontAlgn="base" hangingPunct="0">
        <a:spcBef>
          <a:spcPct val="0"/>
        </a:spcBef>
        <a:spcAft>
          <a:spcPct val="0"/>
        </a:spcAft>
        <a:defRPr sz="3600" b="1" kern="1200">
          <a:solidFill>
            <a:srgbClr val="FF8D3E"/>
          </a:solidFill>
          <a:effectLst>
            <a:outerShdw blurRad="53975" dist="22860" dir="5400000" algn="tl" rotWithShape="0">
              <a:srgbClr val="000000">
                <a:alpha val="55000"/>
              </a:srgbClr>
            </a:outerShdw>
          </a:effectLst>
          <a:latin typeface="+mj-lt"/>
          <a:ea typeface="+mj-ea"/>
          <a:cs typeface="+mj-cs"/>
        </a:defRPr>
      </a:lvl1pPr>
      <a:lvl2pPr algn="l" rtl="0" eaLnBrk="0" fontAlgn="base" hangingPunct="0">
        <a:spcBef>
          <a:spcPct val="0"/>
        </a:spcBef>
        <a:spcAft>
          <a:spcPct val="0"/>
        </a:spcAft>
        <a:defRPr sz="3600" b="1">
          <a:solidFill>
            <a:srgbClr val="FF8D3E"/>
          </a:solidFill>
          <a:latin typeface="Calibri" pitchFamily="34" charset="0"/>
        </a:defRPr>
      </a:lvl2pPr>
      <a:lvl3pPr algn="l" rtl="0" eaLnBrk="0" fontAlgn="base" hangingPunct="0">
        <a:spcBef>
          <a:spcPct val="0"/>
        </a:spcBef>
        <a:spcAft>
          <a:spcPct val="0"/>
        </a:spcAft>
        <a:defRPr sz="3600" b="1">
          <a:solidFill>
            <a:srgbClr val="FF8D3E"/>
          </a:solidFill>
          <a:latin typeface="Calibri" pitchFamily="34" charset="0"/>
        </a:defRPr>
      </a:lvl3pPr>
      <a:lvl4pPr algn="l" rtl="0" eaLnBrk="0" fontAlgn="base" hangingPunct="0">
        <a:spcBef>
          <a:spcPct val="0"/>
        </a:spcBef>
        <a:spcAft>
          <a:spcPct val="0"/>
        </a:spcAft>
        <a:defRPr sz="3600" b="1">
          <a:solidFill>
            <a:srgbClr val="FF8D3E"/>
          </a:solidFill>
          <a:latin typeface="Calibri" pitchFamily="34" charset="0"/>
        </a:defRPr>
      </a:lvl4pPr>
      <a:lvl5pPr algn="l" rtl="0" eaLnBrk="0" fontAlgn="base" hangingPunct="0">
        <a:spcBef>
          <a:spcPct val="0"/>
        </a:spcBef>
        <a:spcAft>
          <a:spcPct val="0"/>
        </a:spcAft>
        <a:defRPr sz="3600" b="1">
          <a:solidFill>
            <a:srgbClr val="FF8D3E"/>
          </a:solidFill>
          <a:latin typeface="Calibri" pitchFamily="34" charset="0"/>
        </a:defRPr>
      </a:lvl5pPr>
      <a:lvl6pPr marL="457200" algn="l" rtl="0" fontAlgn="base">
        <a:spcBef>
          <a:spcPct val="0"/>
        </a:spcBef>
        <a:spcAft>
          <a:spcPct val="0"/>
        </a:spcAft>
        <a:defRPr sz="3600" b="1">
          <a:solidFill>
            <a:srgbClr val="FF8D3E"/>
          </a:solidFill>
          <a:latin typeface="Calibri" pitchFamily="34" charset="0"/>
        </a:defRPr>
      </a:lvl6pPr>
      <a:lvl7pPr marL="914400" algn="l" rtl="0" fontAlgn="base">
        <a:spcBef>
          <a:spcPct val="0"/>
        </a:spcBef>
        <a:spcAft>
          <a:spcPct val="0"/>
        </a:spcAft>
        <a:defRPr sz="3600" b="1">
          <a:solidFill>
            <a:srgbClr val="FF8D3E"/>
          </a:solidFill>
          <a:latin typeface="Calibri" pitchFamily="34" charset="0"/>
        </a:defRPr>
      </a:lvl7pPr>
      <a:lvl8pPr marL="1371600" algn="l" rtl="0" fontAlgn="base">
        <a:spcBef>
          <a:spcPct val="0"/>
        </a:spcBef>
        <a:spcAft>
          <a:spcPct val="0"/>
        </a:spcAft>
        <a:defRPr sz="3600" b="1">
          <a:solidFill>
            <a:srgbClr val="FF8D3E"/>
          </a:solidFill>
          <a:latin typeface="Calibri" pitchFamily="34" charset="0"/>
        </a:defRPr>
      </a:lvl8pPr>
      <a:lvl9pPr marL="1828800" algn="l" rtl="0" fontAlgn="base">
        <a:spcBef>
          <a:spcPct val="0"/>
        </a:spcBef>
        <a:spcAft>
          <a:spcPct val="0"/>
        </a:spcAft>
        <a:defRPr sz="3600" b="1">
          <a:solidFill>
            <a:srgbClr val="FF8D3E"/>
          </a:solidFill>
          <a:latin typeface="Calibri" pitchFamily="34" charset="0"/>
        </a:defRPr>
      </a:lvl9pPr>
      <a:extLst/>
    </p:titleStyle>
    <p:bodyStyle>
      <a:lvl1pPr marL="265113" indent="-265113" algn="l" rtl="0" eaLnBrk="0" fontAlgn="base" hangingPunct="0">
        <a:spcBef>
          <a:spcPts val="250"/>
        </a:spcBef>
        <a:spcAft>
          <a:spcPct val="0"/>
        </a:spcAft>
        <a:buClr>
          <a:schemeClr val="accent1"/>
        </a:buClr>
        <a:buSzPct val="80000"/>
        <a:buFont typeface="Wingdings 2" pitchFamily="18" charset="2"/>
        <a:buChar char=""/>
        <a:defRPr sz="2800" kern="1200">
          <a:solidFill>
            <a:schemeClr val="tx1"/>
          </a:solidFill>
          <a:latin typeface="+mn-lt"/>
          <a:ea typeface="+mn-ea"/>
          <a:cs typeface="+mn-cs"/>
        </a:defRPr>
      </a:lvl1pPr>
      <a:lvl2pPr marL="547688" indent="-200025" algn="l" rtl="0" eaLnBrk="0" fontAlgn="base" hangingPunct="0">
        <a:spcBef>
          <a:spcPts val="250"/>
        </a:spcBef>
        <a:spcAft>
          <a:spcPct val="0"/>
        </a:spcAft>
        <a:buClr>
          <a:schemeClr val="accent1"/>
        </a:buClr>
        <a:buSzPct val="100000"/>
        <a:buFont typeface="Verdana" pitchFamily="34" charset="0"/>
        <a:buChar char="◦"/>
        <a:defRPr sz="2400" kern="1200">
          <a:solidFill>
            <a:schemeClr val="tx1"/>
          </a:solidFill>
          <a:latin typeface="+mn-lt"/>
          <a:ea typeface="+mn-ea"/>
          <a:cs typeface="+mn-cs"/>
        </a:defRPr>
      </a:lvl2pPr>
      <a:lvl3pPr marL="785813" indent="-182563" algn="l" rtl="0" eaLnBrk="0" fontAlgn="base" hangingPunct="0">
        <a:spcBef>
          <a:spcPts val="250"/>
        </a:spcBef>
        <a:spcAft>
          <a:spcPct val="0"/>
        </a:spcAft>
        <a:buClr>
          <a:srgbClr val="ED3742"/>
        </a:buClr>
        <a:buSzPct val="100000"/>
        <a:buFont typeface="Wingdings 2" pitchFamily="18" charset="2"/>
        <a:buChar char=""/>
        <a:defRPr sz="2200" kern="1200">
          <a:solidFill>
            <a:schemeClr val="tx1"/>
          </a:solidFill>
          <a:latin typeface="+mn-lt"/>
          <a:ea typeface="+mn-ea"/>
          <a:cs typeface="+mn-cs"/>
        </a:defRPr>
      </a:lvl3pPr>
      <a:lvl4pPr marL="1023938" indent="-182563" algn="l" rtl="0" eaLnBrk="0" fontAlgn="base" hangingPunct="0">
        <a:spcBef>
          <a:spcPts val="225"/>
        </a:spcBef>
        <a:spcAft>
          <a:spcPct val="0"/>
        </a:spcAft>
        <a:buClr>
          <a:srgbClr val="ED3742"/>
        </a:buClr>
        <a:buSzPct val="112000"/>
        <a:buFont typeface="Verdana" pitchFamily="34" charset="0"/>
        <a:buChar char="◦"/>
        <a:defRPr sz="1900" kern="1200">
          <a:solidFill>
            <a:schemeClr val="tx1"/>
          </a:solidFill>
          <a:latin typeface="+mn-lt"/>
          <a:ea typeface="+mn-ea"/>
          <a:cs typeface="+mn-cs"/>
        </a:defRPr>
      </a:lvl4pPr>
      <a:lvl5pPr marL="1279525" indent="-182563" algn="l" rtl="0" eaLnBrk="0" fontAlgn="base" hangingPunct="0">
        <a:spcBef>
          <a:spcPts val="250"/>
        </a:spcBef>
        <a:spcAft>
          <a:spcPct val="0"/>
        </a:spcAft>
        <a:buClr>
          <a:srgbClr val="4A85BF"/>
        </a:buClr>
        <a:buSzPct val="100000"/>
        <a:buFont typeface="Wingdings 2" pitchFamily="18" charset="2"/>
        <a:buChar char=""/>
        <a:defRPr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wmf"/><Relationship Id="rId7" Type="http://schemas.openxmlformats.org/officeDocument/2006/relationships/image" Target="../media/image185.wmf"/><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184.wmf"/><Relationship Id="rId5" Type="http://schemas.openxmlformats.org/officeDocument/2006/relationships/image" Target="../media/image183.emf"/><Relationship Id="rId4" Type="http://schemas.openxmlformats.org/officeDocument/2006/relationships/image" Target="../media/image182.wmf"/></Relationships>
</file>

<file path=ppt/slides/_rels/slide104.x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89.png"/><Relationship Id="rId4" Type="http://schemas.openxmlformats.org/officeDocument/2006/relationships/image" Target="../media/image188.jpeg"/></Relationships>
</file>

<file path=ppt/slides/_rels/slide105.xml.rels><?xml version="1.0" encoding="UTF-8" standalone="yes"?>
<Relationships xmlns="http://schemas.openxmlformats.org/package/2006/relationships"><Relationship Id="rId8" Type="http://schemas.openxmlformats.org/officeDocument/2006/relationships/image" Target="../media/image195.wmf"/><Relationship Id="rId3" Type="http://schemas.openxmlformats.org/officeDocument/2006/relationships/image" Target="../media/image190.wmf"/><Relationship Id="rId7" Type="http://schemas.openxmlformats.org/officeDocument/2006/relationships/image" Target="../media/image194.wm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93.wmf"/><Relationship Id="rId5" Type="http://schemas.openxmlformats.org/officeDocument/2006/relationships/image" Target="../media/image192.wmf"/><Relationship Id="rId4" Type="http://schemas.openxmlformats.org/officeDocument/2006/relationships/image" Target="../media/image191.wmf"/></Relationships>
</file>

<file path=ppt/slides/_rels/slide106.xml.rels><?xml version="1.0" encoding="UTF-8" standalone="yes"?>
<Relationships xmlns="http://schemas.openxmlformats.org/package/2006/relationships"><Relationship Id="rId2" Type="http://schemas.openxmlformats.org/officeDocument/2006/relationships/image" Target="../media/image196.wmf"/><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98.wmf"/></Relationships>
</file>

<file path=ppt/slides/_rels/slide108.x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00.wmf"/></Relationships>
</file>

<file path=ppt/slides/_rels/slide109.xml.rels><?xml version="1.0" encoding="UTF-8" standalone="yes"?>
<Relationships xmlns="http://schemas.openxmlformats.org/package/2006/relationships"><Relationship Id="rId3" Type="http://schemas.openxmlformats.org/officeDocument/2006/relationships/image" Target="../media/image201.wm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8" Type="http://schemas.openxmlformats.org/officeDocument/2006/relationships/image" Target="../media/image204.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03.wmf"/><Relationship Id="rId5" Type="http://schemas.openxmlformats.org/officeDocument/2006/relationships/oleObject" Target="../embeddings/oleObject6.bin"/><Relationship Id="rId10" Type="http://schemas.openxmlformats.org/officeDocument/2006/relationships/image" Target="../media/image205.wmf"/><Relationship Id="rId4" Type="http://schemas.openxmlformats.org/officeDocument/2006/relationships/image" Target="../media/image202.wmf"/><Relationship Id="rId9" Type="http://schemas.openxmlformats.org/officeDocument/2006/relationships/oleObject" Target="../embeddings/oleObject8.bin"/></Relationships>
</file>

<file path=ppt/slides/_rels/slide11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07.png"/></Relationships>
</file>

<file path=ppt/slides/_rels/slide11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7.xml"/><Relationship Id="rId5" Type="http://schemas.openxmlformats.org/officeDocument/2006/relationships/image" Target="../media/image211.png"/><Relationship Id="rId4" Type="http://schemas.openxmlformats.org/officeDocument/2006/relationships/image" Target="../media/image210.png"/></Relationships>
</file>

<file path=ppt/slides/_rels/slide11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1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216.wmf"/></Relationships>
</file>

<file path=ppt/slides/_rels/slide124.xml.rels><?xml version="1.0" encoding="UTF-8" standalone="yes"?>
<Relationships xmlns="http://schemas.openxmlformats.org/package/2006/relationships"><Relationship Id="rId3" Type="http://schemas.openxmlformats.org/officeDocument/2006/relationships/image" Target="../media/image218.e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217.wmf"/><Relationship Id="rId5" Type="http://schemas.openxmlformats.org/officeDocument/2006/relationships/oleObject" Target="../embeddings/oleObject10.bin"/><Relationship Id="rId4" Type="http://schemas.openxmlformats.org/officeDocument/2006/relationships/image" Target="../media/image219.emf"/></Relationships>
</file>

<file path=ppt/slides/_rels/slide125.xml.rels><?xml version="1.0" encoding="UTF-8" standalone="yes"?>
<Relationships xmlns="http://schemas.openxmlformats.org/package/2006/relationships"><Relationship Id="rId3" Type="http://schemas.openxmlformats.org/officeDocument/2006/relationships/image" Target="../media/image221.emf"/><Relationship Id="rId2" Type="http://schemas.openxmlformats.org/officeDocument/2006/relationships/image" Target="../media/image220.emf"/><Relationship Id="rId1" Type="http://schemas.openxmlformats.org/officeDocument/2006/relationships/slideLayout" Target="../slideLayouts/slideLayout7.xml"/><Relationship Id="rId4" Type="http://schemas.openxmlformats.org/officeDocument/2006/relationships/image" Target="../media/image222.emf"/></Relationships>
</file>

<file path=ppt/slides/_rels/slide126.xml.rels><?xml version="1.0" encoding="UTF-8" standalone="yes"?>
<Relationships xmlns="http://schemas.openxmlformats.org/package/2006/relationships"><Relationship Id="rId2" Type="http://schemas.openxmlformats.org/officeDocument/2006/relationships/image" Target="../media/image223.emf"/><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225.emf"/><Relationship Id="rId2" Type="http://schemas.openxmlformats.org/officeDocument/2006/relationships/image" Target="../media/image224.emf"/><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226.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227.wmf"/></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sites.google.com/site/bompaniste/" TargetMode="External"/><Relationship Id="rId2" Type="http://schemas.openxmlformats.org/officeDocument/2006/relationships/hyperlink" Target="http://morgana.unimore.it/bordoni_stefano/BI2013/Cap4/Dashboard%20libro%20-%20con%20codice.xlsm" TargetMode="External"/><Relationship Id="rId1" Type="http://schemas.openxmlformats.org/officeDocument/2006/relationships/slideLayout" Target="../slideLayouts/slideLayout3.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hyperlink" Target="http://155.185.65.51:8080/pentaho" TargetMode="External"/><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hyperlink" Target="https://reports.zoho.com/ZDBDataSheetView.cc?DBID=4000000037680" TargetMode="External"/><Relationship Id="rId2" Type="http://schemas.openxmlformats.org/officeDocument/2006/relationships/image" Target="../media/image30.gif"/><Relationship Id="rId1" Type="http://schemas.openxmlformats.org/officeDocument/2006/relationships/slideLayout" Target="../slideLayouts/slideLayout3.xml"/><Relationship Id="rId6" Type="http://schemas.openxmlformats.org/officeDocument/2006/relationships/hyperlink" Target="https://public.tableausoftware.com/views/gettingstart/SalesDashboardGettingstart?:embed=y&amp;:display_count=no" TargetMode="External"/><Relationship Id="rId5" Type="http://schemas.openxmlformats.org/officeDocument/2006/relationships/hyperlink" Target="http://public.tableausoftware.com/views/dashDemo/Dashboardfinale?amp;:embed=y&amp;:display_count=no" TargetMode="Externa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hyperlink" Target="http://www.tableausoftware.com/public/" TargetMode="External"/><Relationship Id="rId3" Type="http://schemas.openxmlformats.org/officeDocument/2006/relationships/hyperlink" Target="http://morgana.unimore.it/bordoni_stefano/BI2013/" TargetMode="External"/><Relationship Id="rId7" Type="http://schemas.openxmlformats.org/officeDocument/2006/relationships/hyperlink" Target="http://www.microsoft.com/it-it/download/details.aspx?id=29066" TargetMode="External"/><Relationship Id="rId2" Type="http://schemas.openxmlformats.org/officeDocument/2006/relationships/hyperlink" Target="http://morgana.unimore.it/bordoni_stefano/BI2013/testprova/testcorsoBI2013.rar" TargetMode="External"/><Relationship Id="rId1" Type="http://schemas.openxmlformats.org/officeDocument/2006/relationships/slideLayout" Target="../slideLayouts/slideLayout13.xml"/><Relationship Id="rId6" Type="http://schemas.openxmlformats.org/officeDocument/2006/relationships/hyperlink" Target="http://www.microsoft.com/it-it/download/details.aspx?id=35578" TargetMode="External"/><Relationship Id="rId5" Type="http://schemas.openxmlformats.org/officeDocument/2006/relationships/hyperlink" Target="http://www.microsoft.com/it-it/download/details.aspx?id=29074" TargetMode="External"/><Relationship Id="rId10" Type="http://schemas.openxmlformats.org/officeDocument/2006/relationships/image" Target="../media/image3.png"/><Relationship Id="rId4" Type="http://schemas.openxmlformats.org/officeDocument/2006/relationships/hyperlink" Target="http://morespace.unimore.it/stefanobordoni/businessintelligence/" TargetMode="External"/><Relationship Id="rId9" Type="http://schemas.openxmlformats.org/officeDocument/2006/relationships/hyperlink" Target="http://e5.onthehub.com/d.ashx?s=u1vjaekwzj"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Microsoft_Excel_97-2003_Worksheet1.xl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diagramColors" Target="../diagrams/colors2.xml"/><Relationship Id="rId11" Type="http://schemas.openxmlformats.org/officeDocument/2006/relationships/image" Target="../media/image37.png"/><Relationship Id="rId5" Type="http://schemas.openxmlformats.org/officeDocument/2006/relationships/diagramQuickStyle" Target="../diagrams/quickStyle2.xml"/><Relationship Id="rId10" Type="http://schemas.openxmlformats.org/officeDocument/2006/relationships/image" Target="../media/image36.png"/><Relationship Id="rId4" Type="http://schemas.openxmlformats.org/officeDocument/2006/relationships/diagramLayout" Target="../diagrams/layout2.xml"/><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wmf"/></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xml"/><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5.jpeg"/><Relationship Id="rId5" Type="http://schemas.openxmlformats.org/officeDocument/2006/relationships/image" Target="../media/image44.pn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control" Target="../activeX/activeX2.xml"/><Relationship Id="rId7" Type="http://schemas.openxmlformats.org/officeDocument/2006/relationships/image" Target="../media/image50.png"/><Relationship Id="rId2" Type="http://schemas.openxmlformats.org/officeDocument/2006/relationships/control" Target="../activeX/activeX1.xml"/><Relationship Id="rId1" Type="http://schemas.openxmlformats.org/officeDocument/2006/relationships/vmlDrawing" Target="../drawings/vmlDrawing2.vml"/><Relationship Id="rId6" Type="http://schemas.openxmlformats.org/officeDocument/2006/relationships/notesSlide" Target="../notesSlides/notesSlide4.xml"/><Relationship Id="rId5" Type="http://schemas.openxmlformats.org/officeDocument/2006/relationships/slideLayout" Target="../slideLayouts/slideLayout7.xml"/><Relationship Id="rId10" Type="http://schemas.openxmlformats.org/officeDocument/2006/relationships/image" Target="../media/image56.png"/><Relationship Id="rId4" Type="http://schemas.openxmlformats.org/officeDocument/2006/relationships/control" Target="../activeX/activeX3.xml"/><Relationship Id="rId9"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2.emf"/><Relationship Id="rId7" Type="http://schemas.openxmlformats.org/officeDocument/2006/relationships/image" Target="http://www.desmm.com/wp-content/web20_people.jpg" TargetMode="External"/><Relationship Id="rId2" Type="http://schemas.openxmlformats.org/officeDocument/2006/relationships/image" Target="../media/image81.emf"/><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emf"/><Relationship Id="rId4" Type="http://schemas.openxmlformats.org/officeDocument/2006/relationships/image" Target="../media/image83.emf"/></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87.png"/><Relationship Id="rId18" Type="http://schemas.microsoft.com/office/2007/relationships/diagramDrawing" Target="../diagrams/drawing5.xml"/><Relationship Id="rId3" Type="http://schemas.openxmlformats.org/officeDocument/2006/relationships/diagramLayout" Target="../diagrams/layout3.xml"/><Relationship Id="rId21" Type="http://schemas.openxmlformats.org/officeDocument/2006/relationships/diagramQuickStyle" Target="../diagrams/quickStyle6.xml"/><Relationship Id="rId7" Type="http://schemas.openxmlformats.org/officeDocument/2006/relationships/image" Target="../media/image86.jpeg"/><Relationship Id="rId12" Type="http://schemas.microsoft.com/office/2007/relationships/diagramDrawing" Target="../diagrams/drawing4.xml"/><Relationship Id="rId17" Type="http://schemas.openxmlformats.org/officeDocument/2006/relationships/diagramColors" Target="../diagrams/colors5.xml"/><Relationship Id="rId2" Type="http://schemas.openxmlformats.org/officeDocument/2006/relationships/diagramData" Target="../diagrams/data3.xml"/><Relationship Id="rId16" Type="http://schemas.openxmlformats.org/officeDocument/2006/relationships/diagramQuickStyle" Target="../diagrams/quickStyle5.xml"/><Relationship Id="rId20" Type="http://schemas.openxmlformats.org/officeDocument/2006/relationships/diagramLayout" Target="../diagrams/layout6.xml"/><Relationship Id="rId1" Type="http://schemas.openxmlformats.org/officeDocument/2006/relationships/slideLayout" Target="../slideLayouts/slideLayout7.xml"/><Relationship Id="rId6" Type="http://schemas.microsoft.com/office/2007/relationships/diagramDrawing" Target="../diagrams/drawing3.xml"/><Relationship Id="rId11" Type="http://schemas.openxmlformats.org/officeDocument/2006/relationships/diagramColors" Target="../diagrams/colors4.xml"/><Relationship Id="rId5" Type="http://schemas.openxmlformats.org/officeDocument/2006/relationships/diagramColors" Target="../diagrams/colors3.xml"/><Relationship Id="rId15" Type="http://schemas.openxmlformats.org/officeDocument/2006/relationships/diagramLayout" Target="../diagrams/layout5.xml"/><Relationship Id="rId23" Type="http://schemas.microsoft.com/office/2007/relationships/diagramDrawing" Target="../diagrams/drawing6.xml"/><Relationship Id="rId10" Type="http://schemas.openxmlformats.org/officeDocument/2006/relationships/diagramQuickStyle" Target="../diagrams/quickStyle4.xml"/><Relationship Id="rId19" Type="http://schemas.openxmlformats.org/officeDocument/2006/relationships/diagramData" Target="../diagrams/data6.xml"/><Relationship Id="rId4" Type="http://schemas.openxmlformats.org/officeDocument/2006/relationships/diagramQuickStyle" Target="../diagrams/quickStyle3.xml"/><Relationship Id="rId9" Type="http://schemas.openxmlformats.org/officeDocument/2006/relationships/diagramLayout" Target="../diagrams/layout4.xml"/><Relationship Id="rId14" Type="http://schemas.openxmlformats.org/officeDocument/2006/relationships/diagramData" Target="../diagrams/data5.xml"/><Relationship Id="rId22" Type="http://schemas.openxmlformats.org/officeDocument/2006/relationships/diagramColors" Target="../diagrams/colors6.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jpeg"/><Relationship Id="rId18" Type="http://schemas.openxmlformats.org/officeDocument/2006/relationships/image" Target="../media/image111.png"/><Relationship Id="rId3" Type="http://schemas.openxmlformats.org/officeDocument/2006/relationships/image" Target="../media/image96.jpeg"/><Relationship Id="rId21" Type="http://schemas.openxmlformats.org/officeDocument/2006/relationships/image" Target="../media/image114.png"/><Relationship Id="rId7" Type="http://schemas.openxmlformats.org/officeDocument/2006/relationships/image" Target="../media/image100.png"/><Relationship Id="rId12" Type="http://schemas.openxmlformats.org/officeDocument/2006/relationships/image" Target="../media/image105.jpeg"/><Relationship Id="rId17" Type="http://schemas.openxmlformats.org/officeDocument/2006/relationships/image" Target="../media/image110.jpeg"/><Relationship Id="rId2" Type="http://schemas.openxmlformats.org/officeDocument/2006/relationships/image" Target="../media/image95.png"/><Relationship Id="rId16" Type="http://schemas.openxmlformats.org/officeDocument/2006/relationships/image" Target="../media/image109.png"/><Relationship Id="rId20" Type="http://schemas.openxmlformats.org/officeDocument/2006/relationships/image" Target="../media/image113.jpeg"/><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4.jpeg"/><Relationship Id="rId5" Type="http://schemas.openxmlformats.org/officeDocument/2006/relationships/image" Target="../media/image98.png"/><Relationship Id="rId15" Type="http://schemas.openxmlformats.org/officeDocument/2006/relationships/image" Target="../media/image108.png"/><Relationship Id="rId23" Type="http://schemas.openxmlformats.org/officeDocument/2006/relationships/image" Target="../media/image116.png"/><Relationship Id="rId10" Type="http://schemas.openxmlformats.org/officeDocument/2006/relationships/image" Target="../media/image103.jpeg"/><Relationship Id="rId19" Type="http://schemas.openxmlformats.org/officeDocument/2006/relationships/image" Target="../media/image112.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 Id="rId22" Type="http://schemas.openxmlformats.org/officeDocument/2006/relationships/image" Target="../media/image115.png"/></Relationships>
</file>

<file path=ppt/slides/_rels/slide47.xml.rels><?xml version="1.0" encoding="UTF-8" standalone="yes"?>
<Relationships xmlns="http://schemas.openxmlformats.org/package/2006/relationships"><Relationship Id="rId3" Type="http://schemas.openxmlformats.org/officeDocument/2006/relationships/hyperlink" Target="https://sites.google.com/site/stivbordoni/" TargetMode="External"/><Relationship Id="rId2" Type="http://schemas.openxmlformats.org/officeDocument/2006/relationships/hyperlink" Target="https://sites.google.com/site/webmarketingmistermail/" TargetMode="Externa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4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8.xml"/><Relationship Id="rId5" Type="http://schemas.openxmlformats.org/officeDocument/2006/relationships/image" Target="../media/image122.png"/><Relationship Id="rId4" Type="http://schemas.openxmlformats.org/officeDocument/2006/relationships/image" Target="../media/image121.png"/></Relationships>
</file>

<file path=ppt/slides/_rels/slide52.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125.png"/></Relationships>
</file>

<file path=ppt/slides/_rels/slide5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http://nova100.typepad.com/.a/6a00d8341c684553ef012877336e21970c-pi" TargetMode="External"/><Relationship Id="rId3" Type="http://schemas.openxmlformats.org/officeDocument/2006/relationships/image" Target="../media/image129.png"/><Relationship Id="rId7" Type="http://schemas.openxmlformats.org/officeDocument/2006/relationships/image" Target="../media/image132.pn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http://nova100.typepad.com/.a/6a00d8341c684553ef01310f3446f5970c-pi" TargetMode="External"/><Relationship Id="rId5" Type="http://schemas.openxmlformats.org/officeDocument/2006/relationships/image" Target="../media/image131.jpeg"/><Relationship Id="rId4" Type="http://schemas.openxmlformats.org/officeDocument/2006/relationships/image" Target="../media/image130.jpeg"/></Relationships>
</file>

<file path=ppt/slides/_rels/slide5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9.jpeg"/><Relationship Id="rId4" Type="http://schemas.openxmlformats.org/officeDocument/2006/relationships/diagramQuickStyle" Target="../diagrams/quickStyle1.xml"/><Relationship Id="rId9" Type="http://schemas.openxmlformats.org/officeDocument/2006/relationships/image" Target="../media/image8.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9.png"/></Relationships>
</file>

<file path=ppt/slides/_rels/slide6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46.png"/></Relationships>
</file>

<file path=ppt/slides/_rels/slide7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2.png"/><Relationship Id="rId4" Type="http://schemas.openxmlformats.org/officeDocument/2006/relationships/image" Target="../media/image151.png"/></Relationships>
</file>

<file path=ppt/slides/_rels/slide79.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wmf"/><Relationship Id="rId7" Type="http://schemas.openxmlformats.org/officeDocument/2006/relationships/image" Target="../media/image159.jpeg"/><Relationship Id="rId2" Type="http://schemas.openxmlformats.org/officeDocument/2006/relationships/image" Target="../media/image154.jpe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10" Type="http://schemas.openxmlformats.org/officeDocument/2006/relationships/image" Target="../media/image162.png"/><Relationship Id="rId4" Type="http://schemas.openxmlformats.org/officeDocument/2006/relationships/image" Target="../media/image156.wmf"/><Relationship Id="rId9" Type="http://schemas.openxmlformats.org/officeDocument/2006/relationships/image" Target="../media/image16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image" Target="../media/image168.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67.wmf"/><Relationship Id="rId5" Type="http://schemas.openxmlformats.org/officeDocument/2006/relationships/oleObject" Target="../embeddings/oleObject2.bin"/><Relationship Id="rId10" Type="http://schemas.openxmlformats.org/officeDocument/2006/relationships/image" Target="../media/image169.emf"/><Relationship Id="rId4" Type="http://schemas.openxmlformats.org/officeDocument/2006/relationships/image" Target="../media/image166.emf"/><Relationship Id="rId9" Type="http://schemas.openxmlformats.org/officeDocument/2006/relationships/oleObject" Target="../embeddings/oleObject4.bin"/></Relationships>
</file>

<file path=ppt/slides/_rels/slide8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395288" y="1820863"/>
            <a:ext cx="8099425" cy="1828800"/>
          </a:xfrm>
        </p:spPr>
        <p:txBody>
          <a:bodyPr/>
          <a:lstStyle/>
          <a:p>
            <a:pPr eaLnBrk="1" fontAlgn="auto" hangingPunct="1">
              <a:spcAft>
                <a:spcPts val="0"/>
              </a:spcAft>
              <a:defRPr/>
            </a:pPr>
            <a:r>
              <a:rPr lang="it-IT" sz="3800" dirty="0" smtClean="0"/>
              <a:t>Business Intelligence</a:t>
            </a:r>
            <a:br>
              <a:rPr lang="it-IT" sz="3800" dirty="0" smtClean="0"/>
            </a:br>
            <a:r>
              <a:rPr lang="it-IT" sz="3800" dirty="0" smtClean="0"/>
              <a:t>(Sistemi informativi progredito d’azienda)</a:t>
            </a:r>
          </a:p>
        </p:txBody>
      </p:sp>
      <p:sp>
        <p:nvSpPr>
          <p:cNvPr id="5123" name="Rectangle 3"/>
          <p:cNvSpPr>
            <a:spLocks noGrp="1" noChangeArrowheads="1"/>
          </p:cNvSpPr>
          <p:nvPr>
            <p:ph type="subTitle" idx="1"/>
          </p:nvPr>
        </p:nvSpPr>
        <p:spPr>
          <a:xfrm>
            <a:off x="1295400" y="3962400"/>
            <a:ext cx="6372225" cy="979488"/>
          </a:xfrm>
        </p:spPr>
        <p:txBody>
          <a:bodyPr>
            <a:normAutofit/>
          </a:bodyPr>
          <a:lstStyle/>
          <a:p>
            <a:pPr eaLnBrk="1" fontAlgn="auto" hangingPunct="1">
              <a:spcBef>
                <a:spcPct val="0"/>
              </a:spcBef>
              <a:spcAft>
                <a:spcPts val="0"/>
              </a:spcAft>
              <a:buClrTx/>
              <a:buFont typeface="Times New Roman" pitchFamily="18" charset="0"/>
              <a:buNone/>
              <a:defRPr/>
            </a:pPr>
            <a:r>
              <a:rPr lang="it-IT" sz="2400" dirty="0" smtClean="0"/>
              <a:t>Strumenti di analisi per il supporto delle decisioni di Sales e Marketing Management</a:t>
            </a:r>
          </a:p>
        </p:txBody>
      </p:sp>
      <p:pic>
        <p:nvPicPr>
          <p:cNvPr id="10244" name="Picture 6" descr="Dipartimento di Economia Marco Bia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5013325"/>
            <a:ext cx="38004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468313" y="2205038"/>
            <a:ext cx="8229600" cy="1143000"/>
          </a:xfrm>
        </p:spPr>
        <p:txBody>
          <a:bodyPr anchor="ctr"/>
          <a:lstStyle/>
          <a:p>
            <a:pPr eaLnBrk="1" hangingPunct="1">
              <a:defRPr/>
            </a:pPr>
            <a:r>
              <a:rPr lang="it-IT" b="1" dirty="0" smtClean="0">
                <a:solidFill>
                  <a:srgbClr val="FF9900"/>
                </a:solidFill>
              </a:rPr>
              <a:t>In breve: </a:t>
            </a:r>
            <a:r>
              <a:rPr lang="it-IT" b="1" dirty="0" smtClean="0">
                <a:solidFill>
                  <a:schemeClr val="accent1">
                    <a:lumMod val="75000"/>
                  </a:schemeClr>
                </a:solidFill>
              </a:rPr>
              <a:t/>
            </a:r>
            <a:br>
              <a:rPr lang="it-IT" b="1" dirty="0" smtClean="0">
                <a:solidFill>
                  <a:schemeClr val="accent1">
                    <a:lumMod val="75000"/>
                  </a:schemeClr>
                </a:solidFill>
              </a:rPr>
            </a:br>
            <a:r>
              <a:rPr lang="it-IT" b="1" dirty="0">
                <a:solidFill>
                  <a:schemeClr val="accent1">
                    <a:lumMod val="75000"/>
                  </a:schemeClr>
                </a:solidFill>
              </a:rPr>
              <a:t>Business Intelligence </a:t>
            </a:r>
            <a:r>
              <a:rPr lang="it-IT" b="1" dirty="0" smtClean="0">
                <a:solidFill>
                  <a:schemeClr val="accent1">
                    <a:lumMod val="75000"/>
                  </a:schemeClr>
                </a:solidFill>
              </a:rPr>
              <a:t>e</a:t>
            </a:r>
            <a:br>
              <a:rPr lang="it-IT" b="1" dirty="0" smtClean="0">
                <a:solidFill>
                  <a:schemeClr val="accent1">
                    <a:lumMod val="75000"/>
                  </a:schemeClr>
                </a:solidFill>
              </a:rPr>
            </a:br>
            <a:r>
              <a:rPr lang="it-IT" b="1" dirty="0" smtClean="0">
                <a:solidFill>
                  <a:schemeClr val="accent1">
                    <a:lumMod val="75000"/>
                  </a:schemeClr>
                </a:solidFill>
              </a:rPr>
              <a:t>Self-service Business Intelligence </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idx="4294967295"/>
          </p:nvPr>
        </p:nvSpPr>
        <p:spPr/>
        <p:txBody>
          <a:bodyPr anchor="ctr"/>
          <a:lstStyle/>
          <a:p>
            <a:pPr eaLnBrk="1" hangingPunct="1"/>
            <a:r>
              <a:rPr lang="it-IT" smtClean="0"/>
              <a:t>Tecniche di BI-CRM analitico</a:t>
            </a:r>
          </a:p>
        </p:txBody>
      </p:sp>
      <p:sp>
        <p:nvSpPr>
          <p:cNvPr id="144387" name="AutoShape 5"/>
          <p:cNvSpPr>
            <a:spLocks noChangeArrowheads="1"/>
          </p:cNvSpPr>
          <p:nvPr/>
        </p:nvSpPr>
        <p:spPr bwMode="gray">
          <a:xfrm>
            <a:off x="1331913" y="2276475"/>
            <a:ext cx="6388100" cy="457200"/>
          </a:xfrm>
          <a:prstGeom prst="roundRect">
            <a:avLst>
              <a:gd name="adj" fmla="val 49106"/>
            </a:avLst>
          </a:prstGeom>
          <a:gradFill rotWithShape="1">
            <a:gsLst>
              <a:gs pos="0">
                <a:srgbClr val="004747"/>
              </a:gs>
              <a:gs pos="50000">
                <a:srgbClr val="66FF66"/>
              </a:gs>
              <a:gs pos="100000">
                <a:srgbClr val="004747"/>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r>
              <a:rPr lang="it-IT" sz="2400" b="1">
                <a:solidFill>
                  <a:schemeClr val="tx1"/>
                </a:solidFill>
                <a:latin typeface="Arial" pitchFamily="34" charset="0"/>
              </a:rPr>
              <a:t>1. Tecniche Esplorative (Statistiche)</a:t>
            </a:r>
          </a:p>
        </p:txBody>
      </p:sp>
      <p:sp>
        <p:nvSpPr>
          <p:cNvPr id="137222" name="AutoShape 6"/>
          <p:cNvSpPr>
            <a:spLocks noChangeArrowheads="1"/>
          </p:cNvSpPr>
          <p:nvPr/>
        </p:nvSpPr>
        <p:spPr bwMode="gray">
          <a:xfrm>
            <a:off x="1331913" y="3190875"/>
            <a:ext cx="6388100" cy="457200"/>
          </a:xfrm>
          <a:prstGeom prst="roundRect">
            <a:avLst>
              <a:gd name="adj" fmla="val 49106"/>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pPr>
              <a:defRPr/>
            </a:pPr>
            <a:r>
              <a:rPr lang="it-IT" sz="2400" b="1">
                <a:solidFill>
                  <a:schemeClr val="tx1"/>
                </a:solidFill>
                <a:latin typeface="Arial" charset="0"/>
              </a:rPr>
              <a:t>2. Tecniche Induttive (Data e Text mining) </a:t>
            </a:r>
          </a:p>
        </p:txBody>
      </p:sp>
      <p:sp>
        <p:nvSpPr>
          <p:cNvPr id="144389" name="AutoShape 7"/>
          <p:cNvSpPr>
            <a:spLocks noChangeArrowheads="1"/>
          </p:cNvSpPr>
          <p:nvPr/>
        </p:nvSpPr>
        <p:spPr bwMode="gray">
          <a:xfrm>
            <a:off x="1338263" y="4095750"/>
            <a:ext cx="6388100" cy="457200"/>
          </a:xfrm>
          <a:prstGeom prst="roundRect">
            <a:avLst>
              <a:gd name="adj" fmla="val 49106"/>
            </a:avLst>
          </a:prstGeom>
          <a:gradFill rotWithShape="1">
            <a:gsLst>
              <a:gs pos="0">
                <a:srgbClr val="762F00"/>
              </a:gs>
              <a:gs pos="50000">
                <a:srgbClr val="FF6600"/>
              </a:gs>
              <a:gs pos="100000">
                <a:srgbClr val="762F00"/>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r>
              <a:rPr lang="it-IT" sz="2400" b="1">
                <a:solidFill>
                  <a:schemeClr val="tx1"/>
                </a:solidFill>
                <a:latin typeface="Arial" pitchFamily="34" charset="0"/>
              </a:rPr>
              <a:t>3. Tecniche Deduttive (Sistemi esperti)</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AutoShape 2"/>
          <p:cNvSpPr>
            <a:spLocks noChangeArrowheads="1"/>
          </p:cNvSpPr>
          <p:nvPr/>
        </p:nvSpPr>
        <p:spPr bwMode="gray">
          <a:xfrm>
            <a:off x="1331913" y="2160588"/>
            <a:ext cx="6478587" cy="457200"/>
          </a:xfrm>
          <a:prstGeom prst="roundRect">
            <a:avLst>
              <a:gd name="adj" fmla="val 49106"/>
            </a:avLst>
          </a:prstGeom>
          <a:gradFill rotWithShape="1">
            <a:gsLst>
              <a:gs pos="0">
                <a:srgbClr val="004747"/>
              </a:gs>
              <a:gs pos="50000">
                <a:srgbClr val="66FF66"/>
              </a:gs>
              <a:gs pos="100000">
                <a:srgbClr val="004747"/>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r>
              <a:rPr lang="it-IT" sz="2400" b="1">
                <a:solidFill>
                  <a:schemeClr val="tx1"/>
                </a:solidFill>
                <a:latin typeface="Arial" pitchFamily="34" charset="0"/>
              </a:rPr>
              <a:t>1. Indici di posizione, variabilità, simmetria</a:t>
            </a:r>
          </a:p>
        </p:txBody>
      </p:sp>
      <p:sp>
        <p:nvSpPr>
          <p:cNvPr id="145411" name="AutoShape 3"/>
          <p:cNvSpPr>
            <a:spLocks noChangeArrowheads="1"/>
          </p:cNvSpPr>
          <p:nvPr/>
        </p:nvSpPr>
        <p:spPr bwMode="gray">
          <a:xfrm>
            <a:off x="1327150" y="3011488"/>
            <a:ext cx="6478588" cy="457200"/>
          </a:xfrm>
          <a:prstGeom prst="roundRect">
            <a:avLst>
              <a:gd name="adj" fmla="val 49106"/>
            </a:avLst>
          </a:prstGeom>
          <a:gradFill rotWithShape="1">
            <a:gsLst>
              <a:gs pos="0">
                <a:srgbClr val="004747"/>
              </a:gs>
              <a:gs pos="50000">
                <a:srgbClr val="66FF66"/>
              </a:gs>
              <a:gs pos="100000">
                <a:srgbClr val="004747"/>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r>
              <a:rPr lang="it-IT" sz="2400" b="1">
                <a:solidFill>
                  <a:schemeClr val="tx1"/>
                </a:solidFill>
                <a:latin typeface="Arial" pitchFamily="34" charset="0"/>
              </a:rPr>
              <a:t>2. Indici di relazione tra le variabili</a:t>
            </a:r>
          </a:p>
        </p:txBody>
      </p:sp>
      <p:sp>
        <p:nvSpPr>
          <p:cNvPr id="145412" name="AutoShape 4"/>
          <p:cNvSpPr>
            <a:spLocks noChangeArrowheads="1"/>
          </p:cNvSpPr>
          <p:nvPr/>
        </p:nvSpPr>
        <p:spPr bwMode="gray">
          <a:xfrm>
            <a:off x="1327150" y="3889375"/>
            <a:ext cx="6478588" cy="457200"/>
          </a:xfrm>
          <a:prstGeom prst="roundRect">
            <a:avLst>
              <a:gd name="adj" fmla="val 49106"/>
            </a:avLst>
          </a:prstGeom>
          <a:gradFill rotWithShape="1">
            <a:gsLst>
              <a:gs pos="0">
                <a:srgbClr val="004747"/>
              </a:gs>
              <a:gs pos="50000">
                <a:srgbClr val="66FF66"/>
              </a:gs>
              <a:gs pos="100000">
                <a:srgbClr val="004747"/>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r>
              <a:rPr lang="it-IT" sz="2400" b="1">
                <a:solidFill>
                  <a:schemeClr val="tx1"/>
                </a:solidFill>
                <a:latin typeface="Arial" pitchFamily="34" charset="0"/>
              </a:rPr>
              <a:t>3. Tecniche di visualizzazione e pivoting</a:t>
            </a:r>
          </a:p>
        </p:txBody>
      </p:sp>
      <p:sp>
        <p:nvSpPr>
          <p:cNvPr id="145413" name="AutoShape 5"/>
          <p:cNvSpPr>
            <a:spLocks noChangeArrowheads="1"/>
          </p:cNvSpPr>
          <p:nvPr/>
        </p:nvSpPr>
        <p:spPr bwMode="gray">
          <a:xfrm>
            <a:off x="1331913" y="4710113"/>
            <a:ext cx="6478587" cy="457200"/>
          </a:xfrm>
          <a:prstGeom prst="roundRect">
            <a:avLst>
              <a:gd name="adj" fmla="val 49106"/>
            </a:avLst>
          </a:prstGeom>
          <a:gradFill rotWithShape="1">
            <a:gsLst>
              <a:gs pos="0">
                <a:srgbClr val="004747"/>
              </a:gs>
              <a:gs pos="50000">
                <a:srgbClr val="66FF66"/>
              </a:gs>
              <a:gs pos="100000">
                <a:srgbClr val="004747"/>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r>
              <a:rPr lang="it-IT" sz="2400" b="1">
                <a:solidFill>
                  <a:schemeClr val="tx1"/>
                </a:solidFill>
                <a:latin typeface="Arial" pitchFamily="34" charset="0"/>
              </a:rPr>
              <a:t>4. Riduzione della dimensionalità</a:t>
            </a:r>
          </a:p>
        </p:txBody>
      </p:sp>
      <p:sp>
        <p:nvSpPr>
          <p:cNvPr id="145414" name="AutoShape 6"/>
          <p:cNvSpPr>
            <a:spLocks noChangeArrowheads="1"/>
          </p:cNvSpPr>
          <p:nvPr/>
        </p:nvSpPr>
        <p:spPr bwMode="gray">
          <a:xfrm>
            <a:off x="1330325" y="476250"/>
            <a:ext cx="6478588" cy="457200"/>
          </a:xfrm>
          <a:prstGeom prst="roundRect">
            <a:avLst>
              <a:gd name="adj" fmla="val 49106"/>
            </a:avLst>
          </a:prstGeom>
          <a:gradFill rotWithShape="1">
            <a:gsLst>
              <a:gs pos="0">
                <a:srgbClr val="004747"/>
              </a:gs>
              <a:gs pos="50000">
                <a:srgbClr val="66FF66"/>
              </a:gs>
              <a:gs pos="100000">
                <a:srgbClr val="004747"/>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pPr algn="ctr"/>
            <a:r>
              <a:rPr lang="it-IT" sz="2400" b="1">
                <a:solidFill>
                  <a:schemeClr val="tx1"/>
                </a:solidFill>
                <a:latin typeface="Arial" pitchFamily="34" charset="0"/>
              </a:rPr>
              <a:t>Tecniche Esplorative (Statistiche)</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3"/>
          <p:cNvSpPr>
            <a:spLocks noChangeArrowheads="1"/>
          </p:cNvSpPr>
          <p:nvPr/>
        </p:nvSpPr>
        <p:spPr bwMode="auto">
          <a:xfrm>
            <a:off x="755650" y="1295400"/>
            <a:ext cx="81375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r>
              <a:rPr lang="it-IT" sz="2400" b="1">
                <a:solidFill>
                  <a:srgbClr val="000000"/>
                </a:solidFill>
                <a:latin typeface="Arial" pitchFamily="34" charset="0"/>
              </a:rPr>
              <a:t> </a:t>
            </a:r>
          </a:p>
          <a:p>
            <a:r>
              <a:rPr lang="it-IT" sz="2400" b="1">
                <a:solidFill>
                  <a:schemeClr val="tx1"/>
                </a:solidFill>
                <a:latin typeface="Arial" pitchFamily="34" charset="0"/>
              </a:rPr>
              <a:t>Analisi</a:t>
            </a:r>
            <a:r>
              <a:rPr lang="it-IT" sz="2400">
                <a:solidFill>
                  <a:schemeClr val="tx1"/>
                </a:solidFill>
                <a:latin typeface="Arial" pitchFamily="34" charset="0"/>
              </a:rPr>
              <a:t> </a:t>
            </a:r>
            <a:r>
              <a:rPr lang="it-IT" sz="2400" b="1">
                <a:latin typeface="Arial" pitchFamily="34" charset="0"/>
              </a:rPr>
              <a:t>Esplorativa (Statistica uni-bi-multivariata)</a:t>
            </a:r>
          </a:p>
          <a:p>
            <a:pPr>
              <a:buFontTx/>
              <a:buChar char="-"/>
            </a:pPr>
            <a:r>
              <a:rPr lang="it-IT" sz="2400" b="1">
                <a:solidFill>
                  <a:schemeClr val="tx1"/>
                </a:solidFill>
                <a:latin typeface="Arial" pitchFamily="34" charset="0"/>
              </a:rPr>
              <a:t> Analisi delle distribuzioni</a:t>
            </a:r>
            <a:endParaRPr lang="it-IT" sz="2400">
              <a:solidFill>
                <a:schemeClr val="tx1"/>
              </a:solidFill>
              <a:latin typeface="Arial" pitchFamily="34" charset="0"/>
            </a:endParaRPr>
          </a:p>
          <a:p>
            <a:pPr>
              <a:buFontTx/>
              <a:buChar char="-"/>
            </a:pPr>
            <a:r>
              <a:rPr lang="it-IT" sz="2400" b="1">
                <a:solidFill>
                  <a:schemeClr val="tx1"/>
                </a:solidFill>
                <a:latin typeface="Arial" pitchFamily="34" charset="0"/>
              </a:rPr>
              <a:t> Analisi degli indici di posizione</a:t>
            </a:r>
            <a:r>
              <a:rPr lang="it-IT" sz="2400">
                <a:solidFill>
                  <a:schemeClr val="tx1"/>
                </a:solidFill>
                <a:latin typeface="Arial" pitchFamily="34" charset="0"/>
              </a:rPr>
              <a:t> </a:t>
            </a:r>
            <a:endParaRPr lang="it-IT" sz="2400" b="1">
              <a:solidFill>
                <a:schemeClr val="tx1"/>
              </a:solidFill>
              <a:latin typeface="Arial" pitchFamily="34" charset="0"/>
            </a:endParaRPr>
          </a:p>
          <a:p>
            <a:r>
              <a:rPr lang="it-IT" sz="2400" b="1">
                <a:solidFill>
                  <a:schemeClr val="tx1"/>
                </a:solidFill>
                <a:latin typeface="Arial" pitchFamily="34" charset="0"/>
              </a:rPr>
              <a:t>- Analisi delle relazioni tra i dati (es. correlazioni)</a:t>
            </a:r>
          </a:p>
          <a:p>
            <a:r>
              <a:rPr lang="it-IT" sz="2400" b="1">
                <a:solidFill>
                  <a:schemeClr val="tx1"/>
                </a:solidFill>
                <a:latin typeface="Arial" pitchFamily="34" charset="0"/>
              </a:rPr>
              <a:t>- Modello di regressione multipla sul Fatturato</a:t>
            </a:r>
          </a:p>
          <a:p>
            <a:r>
              <a:rPr lang="it-IT" sz="2400" b="1">
                <a:solidFill>
                  <a:schemeClr val="tx1"/>
                </a:solidFill>
                <a:latin typeface="Arial" pitchFamily="34" charset="0"/>
              </a:rPr>
              <a:t>- Modello di regressione logistica sul Riacquisto</a:t>
            </a:r>
          </a:p>
          <a:p>
            <a:endParaRPr lang="it-IT" sz="2400" b="1">
              <a:latin typeface="Arial" pitchFamily="34" charset="0"/>
            </a:endParaRPr>
          </a:p>
          <a:p>
            <a:r>
              <a:rPr lang="it-IT" sz="2400" b="1">
                <a:latin typeface="Arial" pitchFamily="34" charset="0"/>
              </a:rPr>
              <a:t>Data mining</a:t>
            </a:r>
          </a:p>
          <a:p>
            <a:r>
              <a:rPr lang="it-IT" sz="2400" b="1">
                <a:solidFill>
                  <a:schemeClr val="tx1"/>
                </a:solidFill>
                <a:latin typeface="Arial" pitchFamily="34" charset="0"/>
              </a:rPr>
              <a:t>Link analysis – estrazione delle regole rilevanti</a:t>
            </a:r>
          </a:p>
          <a:p>
            <a:r>
              <a:rPr lang="it-IT" sz="2400" b="1">
                <a:solidFill>
                  <a:schemeClr val="tx1"/>
                </a:solidFill>
                <a:latin typeface="Arial" pitchFamily="34" charset="0"/>
              </a:rPr>
              <a:t>Segmentazione (Cluster analysis)</a:t>
            </a:r>
          </a:p>
          <a:p>
            <a:r>
              <a:rPr lang="it-IT" sz="2400" b="1">
                <a:solidFill>
                  <a:schemeClr val="tx1"/>
                </a:solidFill>
                <a:latin typeface="Arial" pitchFamily="34" charset="0"/>
              </a:rPr>
              <a:t>Modello di Classificazione ad albero – Reti neurali</a:t>
            </a:r>
          </a:p>
        </p:txBody>
      </p:sp>
      <p:sp>
        <p:nvSpPr>
          <p:cNvPr id="146435" name="AutoShape 4"/>
          <p:cNvSpPr>
            <a:spLocks/>
          </p:cNvSpPr>
          <p:nvPr/>
        </p:nvSpPr>
        <p:spPr bwMode="auto">
          <a:xfrm>
            <a:off x="539750" y="1989138"/>
            <a:ext cx="144463" cy="1800225"/>
          </a:xfrm>
          <a:prstGeom prst="leftBracket">
            <a:avLst>
              <a:gd name="adj" fmla="val 103846"/>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sz="2400">
              <a:solidFill>
                <a:schemeClr val="tx1"/>
              </a:solidFill>
              <a:latin typeface="Arial" pitchFamily="34" charset="0"/>
            </a:endParaRPr>
          </a:p>
        </p:txBody>
      </p:sp>
      <p:sp>
        <p:nvSpPr>
          <p:cNvPr id="146436" name="AutoShape 5"/>
          <p:cNvSpPr>
            <a:spLocks/>
          </p:cNvSpPr>
          <p:nvPr/>
        </p:nvSpPr>
        <p:spPr bwMode="auto">
          <a:xfrm>
            <a:off x="539750" y="4676775"/>
            <a:ext cx="144463" cy="935038"/>
          </a:xfrm>
          <a:prstGeom prst="leftBracket">
            <a:avLst>
              <a:gd name="adj" fmla="val 53938"/>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it-IT" sz="2400">
              <a:solidFill>
                <a:schemeClr val="tx1"/>
              </a:solidFill>
              <a:latin typeface="Arial" pitchFamily="34" charset="0"/>
            </a:endParaRPr>
          </a:p>
        </p:txBody>
      </p:sp>
      <p:sp>
        <p:nvSpPr>
          <p:cNvPr id="146437" name="Rectangle 6"/>
          <p:cNvSpPr>
            <a:spLocks noGrp="1" noChangeArrowheads="1"/>
          </p:cNvSpPr>
          <p:nvPr>
            <p:ph type="title" idx="4294967295"/>
          </p:nvPr>
        </p:nvSpPr>
        <p:spPr>
          <a:xfrm>
            <a:off x="468313" y="333375"/>
            <a:ext cx="8229600" cy="792163"/>
          </a:xfrm>
        </p:spPr>
        <p:txBody>
          <a:bodyPr anchor="ctr"/>
          <a:lstStyle/>
          <a:p>
            <a:pPr eaLnBrk="1" hangingPunct="1"/>
            <a:r>
              <a:rPr lang="it-IT" sz="2900" smtClean="0"/>
              <a:t>Azienda Alfa </a:t>
            </a:r>
            <a:br>
              <a:rPr lang="it-IT" sz="2900" smtClean="0"/>
            </a:br>
            <a:r>
              <a:rPr lang="it-IT" sz="2900" smtClean="0"/>
              <a:t>Esempio di esplorazione dei dati</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38463"/>
            <a:ext cx="7808913"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9" name="Picture 9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0200" y="5053013"/>
            <a:ext cx="1804988"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2"/>
          <p:cNvSpPr>
            <a:spLocks noGrp="1" noChangeArrowheads="1"/>
          </p:cNvSpPr>
          <p:nvPr>
            <p:ph type="title" idx="4294967295"/>
          </p:nvPr>
        </p:nvSpPr>
        <p:spPr/>
        <p:txBody>
          <a:bodyPr/>
          <a:lstStyle/>
          <a:p>
            <a:pPr eaLnBrk="1" hangingPunct="1"/>
            <a:r>
              <a:rPr lang="it-IT" smtClean="0"/>
              <a:t> </a:t>
            </a:r>
          </a:p>
        </p:txBody>
      </p:sp>
      <p:sp>
        <p:nvSpPr>
          <p:cNvPr id="147461" name="Rectangle 5"/>
          <p:cNvSpPr>
            <a:spLocks noChangeArrowheads="1"/>
          </p:cNvSpPr>
          <p:nvPr/>
        </p:nvSpPr>
        <p:spPr bwMode="auto">
          <a:xfrm>
            <a:off x="0" y="2519363"/>
            <a:ext cx="20701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endParaRPr lang="it-IT" sz="1800">
              <a:solidFill>
                <a:schemeClr val="tx1"/>
              </a:solidFill>
              <a:latin typeface="Arial" pitchFamily="34" charset="0"/>
            </a:endParaRPr>
          </a:p>
        </p:txBody>
      </p:sp>
      <p:sp>
        <p:nvSpPr>
          <p:cNvPr id="147462" name="Rectangle 7"/>
          <p:cNvSpPr>
            <a:spLocks noChangeArrowheads="1"/>
          </p:cNvSpPr>
          <p:nvPr/>
        </p:nvSpPr>
        <p:spPr bwMode="auto">
          <a:xfrm>
            <a:off x="0" y="2519363"/>
            <a:ext cx="20701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endParaRPr lang="it-IT" sz="1800">
              <a:solidFill>
                <a:schemeClr val="tx1"/>
              </a:solidFill>
              <a:latin typeface="Arial" pitchFamily="34" charset="0"/>
            </a:endParaRPr>
          </a:p>
        </p:txBody>
      </p:sp>
      <p:sp>
        <p:nvSpPr>
          <p:cNvPr id="147463" name="Rectangle 9"/>
          <p:cNvSpPr>
            <a:spLocks noChangeArrowheads="1"/>
          </p:cNvSpPr>
          <p:nvPr/>
        </p:nvSpPr>
        <p:spPr bwMode="auto">
          <a:xfrm>
            <a:off x="0" y="2519363"/>
            <a:ext cx="20701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endParaRPr lang="it-IT" sz="1800">
              <a:solidFill>
                <a:schemeClr val="tx1"/>
              </a:solidFill>
              <a:latin typeface="Arial" pitchFamily="34" charset="0"/>
            </a:endParaRPr>
          </a:p>
        </p:txBody>
      </p:sp>
      <p:graphicFrame>
        <p:nvGraphicFramePr>
          <p:cNvPr id="205835" name="Group 11"/>
          <p:cNvGraphicFramePr>
            <a:graphicFrameLocks noGrp="1"/>
          </p:cNvGraphicFramePr>
          <p:nvPr/>
        </p:nvGraphicFramePr>
        <p:xfrm>
          <a:off x="260350" y="4845050"/>
          <a:ext cx="5761038" cy="1117600"/>
        </p:xfrm>
        <a:graphic>
          <a:graphicData uri="http://schemas.openxmlformats.org/drawingml/2006/table">
            <a:tbl>
              <a:tblPr/>
              <a:tblGrid>
                <a:gridCol w="1728788"/>
                <a:gridCol w="1727200"/>
                <a:gridCol w="2305050"/>
              </a:tblGrid>
              <a:tr h="523875">
                <a:tc>
                  <a:txBody>
                    <a:bodyPr/>
                    <a:lstStyle/>
                    <a:p>
                      <a:pPr marL="1588" marR="0" lvl="0" indent="-1588"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Times New Roman" pitchFamily="18" charset="0"/>
                          <a:cs typeface="Arial" charset="0"/>
                        </a:rPr>
                        <a:t>   Sesso</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604838"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Times New Roman" pitchFamily="18" charset="0"/>
                          <a:cs typeface="Arial" charset="0"/>
                        </a:rPr>
                        <a:t>       ABC</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a:noFill/>
                    </a:lnL>
                    <a:lnR>
                      <a:noFill/>
                    </a:lnR>
                    <a:lnT cap="flat">
                      <a:noFill/>
                    </a:lnT>
                    <a:lnB>
                      <a:noFill/>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ea typeface="Times New Roman" pitchFamily="18" charset="0"/>
                          <a:cs typeface="Arial" charset="0"/>
                        </a:rPr>
                        <a:t>Categorie acquistate</a:t>
                      </a:r>
                      <a:endParaRPr kumimoji="0" lang="en-US" sz="1800" b="0"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a:noFill/>
                    </a:lnL>
                    <a:lnR cap="flat">
                      <a:noFill/>
                    </a:lnR>
                    <a:lnT cap="flat">
                      <a:noFill/>
                    </a:lnT>
                    <a:lnB>
                      <a:noFill/>
                    </a:lnB>
                    <a:lnTlToBr>
                      <a:noFill/>
                    </a:lnTlToBr>
                    <a:lnBlToTr>
                      <a:noFill/>
                    </a:lnBlToTr>
                    <a:noFill/>
                  </a:tcPr>
                </a:tc>
              </a:tr>
              <a:tr h="5937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2800" b="0" i="0" u="none" strike="noStrike" cap="none" normalizeH="0" baseline="0" smtClean="0">
                        <a:ln>
                          <a:noFill/>
                        </a:ln>
                        <a:solidFill>
                          <a:schemeClr val="tx1"/>
                        </a:solidFill>
                        <a:effectLst/>
                        <a:latin typeface="Arial" charset="0"/>
                      </a:endParaRPr>
                    </a:p>
                  </a:txBody>
                  <a:tcP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2800" b="0" i="0" u="none" strike="noStrike" cap="none" normalizeH="0" baseline="0" smtClean="0">
                        <a:ln>
                          <a:noFill/>
                        </a:ln>
                        <a:solidFill>
                          <a:schemeClr val="tx1"/>
                        </a:solidFill>
                        <a:effectLst/>
                        <a:latin typeface="Arial" charset="0"/>
                      </a:endParaRPr>
                    </a:p>
                  </a:txBody>
                  <a:tcPr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it-IT" sz="2800" b="0" i="0" u="none" strike="noStrike" cap="none" normalizeH="0" baseline="0" smtClean="0">
                        <a:ln>
                          <a:noFill/>
                        </a:ln>
                        <a:solidFill>
                          <a:schemeClr val="tx1"/>
                        </a:solidFill>
                        <a:effectLst/>
                        <a:latin typeface="Arial" charset="0"/>
                      </a:endParaRPr>
                    </a:p>
                  </a:txBody>
                  <a:tcPr horzOverflow="overflow">
                    <a:lnL>
                      <a:noFill/>
                    </a:lnL>
                    <a:lnR cap="flat">
                      <a:noFill/>
                    </a:lnR>
                    <a:lnT>
                      <a:noFill/>
                    </a:lnT>
                    <a:lnB cap="flat">
                      <a:noFill/>
                    </a:lnB>
                    <a:lnTlToBr>
                      <a:noFill/>
                    </a:lnTlToBr>
                    <a:lnBlToTr>
                      <a:noFill/>
                    </a:lnBlToTr>
                    <a:noFill/>
                  </a:tcPr>
                </a:tc>
              </a:tr>
            </a:tbl>
          </a:graphicData>
        </a:graphic>
      </p:graphicFrame>
      <p:sp>
        <p:nvSpPr>
          <p:cNvPr id="147471" name="Rectangle 87"/>
          <p:cNvSpPr>
            <a:spLocks noChangeArrowheads="1"/>
          </p:cNvSpPr>
          <p:nvPr/>
        </p:nvSpPr>
        <p:spPr bwMode="auto">
          <a:xfrm>
            <a:off x="0" y="0"/>
            <a:ext cx="9144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1588" indent="-1588" algn="just">
              <a:buFontTx/>
              <a:buAutoNum type="arabicParenR"/>
            </a:pPr>
            <a:r>
              <a:rPr lang="it-IT" sz="2400" b="1">
                <a:latin typeface="Arial" pitchFamily="34" charset="0"/>
              </a:rPr>
              <a:t> Il fatturato medio è 2556 euro, ma la distribuzione è asimmetrica destra (è data da molti valori bassi e pochi molto alti)</a:t>
            </a:r>
          </a:p>
        </p:txBody>
      </p:sp>
      <p:pic>
        <p:nvPicPr>
          <p:cNvPr id="147472" name="Picture 8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7763" y="4914900"/>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73" name="Oval 89"/>
          <p:cNvSpPr>
            <a:spLocks noChangeArrowheads="1"/>
          </p:cNvSpPr>
          <p:nvPr/>
        </p:nvSpPr>
        <p:spPr bwMode="auto">
          <a:xfrm>
            <a:off x="6532563" y="5100638"/>
            <a:ext cx="157162" cy="160337"/>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800">
              <a:solidFill>
                <a:schemeClr val="tx1"/>
              </a:solidFill>
              <a:latin typeface="Arial" pitchFamily="34" charset="0"/>
            </a:endParaRPr>
          </a:p>
        </p:txBody>
      </p:sp>
      <p:sp>
        <p:nvSpPr>
          <p:cNvPr id="147474" name="Oval 90"/>
          <p:cNvSpPr>
            <a:spLocks noChangeArrowheads="1"/>
          </p:cNvSpPr>
          <p:nvPr/>
        </p:nvSpPr>
        <p:spPr bwMode="auto">
          <a:xfrm>
            <a:off x="6897688" y="5964238"/>
            <a:ext cx="157162" cy="160337"/>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800">
              <a:solidFill>
                <a:schemeClr val="tx1"/>
              </a:solidFill>
              <a:latin typeface="Arial" pitchFamily="34" charset="0"/>
            </a:endParaRPr>
          </a:p>
        </p:txBody>
      </p:sp>
      <p:sp>
        <p:nvSpPr>
          <p:cNvPr id="147475" name="Oval 91"/>
          <p:cNvSpPr>
            <a:spLocks noChangeArrowheads="1"/>
          </p:cNvSpPr>
          <p:nvPr/>
        </p:nvSpPr>
        <p:spPr bwMode="auto">
          <a:xfrm>
            <a:off x="7264400" y="5951538"/>
            <a:ext cx="155575" cy="160337"/>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800">
              <a:solidFill>
                <a:schemeClr val="tx1"/>
              </a:solidFill>
              <a:latin typeface="Arial" pitchFamily="34" charset="0"/>
            </a:endParaRPr>
          </a:p>
        </p:txBody>
      </p:sp>
      <p:sp>
        <p:nvSpPr>
          <p:cNvPr id="147476" name="Text Box 92"/>
          <p:cNvSpPr txBox="1">
            <a:spLocks noChangeArrowheads="1"/>
          </p:cNvSpPr>
          <p:nvPr/>
        </p:nvSpPr>
        <p:spPr bwMode="auto">
          <a:xfrm>
            <a:off x="6516688" y="5373688"/>
            <a:ext cx="863600" cy="215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algn="ctr" eaLnBrk="1" hangingPunct="1"/>
            <a:r>
              <a:rPr lang="it-IT" sz="900">
                <a:solidFill>
                  <a:srgbClr val="000000"/>
                </a:solidFill>
                <a:latin typeface="Arial" pitchFamily="34" charset="0"/>
              </a:rPr>
              <a:t>OUTLIER </a:t>
            </a:r>
            <a:endParaRPr lang="it-IT" sz="2400">
              <a:solidFill>
                <a:srgbClr val="000000"/>
              </a:solidFill>
              <a:latin typeface="Arial" pitchFamily="34" charset="0"/>
            </a:endParaRPr>
          </a:p>
        </p:txBody>
      </p:sp>
      <p:pic>
        <p:nvPicPr>
          <p:cNvPr id="147477" name="Picture 9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5053013"/>
            <a:ext cx="1804987" cy="180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8" name="Picture 9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08225" y="5124450"/>
            <a:ext cx="173355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9" name="Picture 9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196975"/>
            <a:ext cx="53530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1470025"/>
            <a:ext cx="752475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3" name="Picture 2"/>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b="16118"/>
          <a:stretch>
            <a:fillRect/>
          </a:stretch>
        </p:blipFill>
        <p:spPr>
          <a:xfrm>
            <a:off x="1420813" y="3238500"/>
            <a:ext cx="3386137" cy="3359150"/>
          </a:xfrm>
        </p:spPr>
      </p:pic>
      <p:sp>
        <p:nvSpPr>
          <p:cNvPr id="148484" name="Rectangle 3"/>
          <p:cNvSpPr>
            <a:spLocks noGrp="1" noChangeArrowheads="1"/>
          </p:cNvSpPr>
          <p:nvPr>
            <p:ph type="title" idx="4294967295"/>
          </p:nvPr>
        </p:nvSpPr>
        <p:spPr/>
        <p:txBody>
          <a:bodyPr anchor="ctr"/>
          <a:lstStyle/>
          <a:p>
            <a:pPr eaLnBrk="1" hangingPunct="1"/>
            <a:r>
              <a:rPr lang="it-IT" smtClean="0"/>
              <a:t> </a:t>
            </a:r>
          </a:p>
        </p:txBody>
      </p:sp>
      <p:sp>
        <p:nvSpPr>
          <p:cNvPr id="148485" name="Rectangle 5"/>
          <p:cNvSpPr>
            <a:spLocks noChangeArrowheads="1"/>
          </p:cNvSpPr>
          <p:nvPr/>
        </p:nvSpPr>
        <p:spPr bwMode="auto">
          <a:xfrm>
            <a:off x="0" y="781050"/>
            <a:ext cx="685800" cy="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sp>
        <p:nvSpPr>
          <p:cNvPr id="148486" name="Rectangle 82"/>
          <p:cNvSpPr>
            <a:spLocks noChangeArrowheads="1"/>
          </p:cNvSpPr>
          <p:nvPr/>
        </p:nvSpPr>
        <p:spPr bwMode="auto">
          <a:xfrm>
            <a:off x="0" y="30099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sp>
        <p:nvSpPr>
          <p:cNvPr id="148487" name="AutoShape 83"/>
          <p:cNvSpPr>
            <a:spLocks/>
          </p:cNvSpPr>
          <p:nvPr/>
        </p:nvSpPr>
        <p:spPr bwMode="auto">
          <a:xfrm>
            <a:off x="4284663" y="5233988"/>
            <a:ext cx="114300" cy="800100"/>
          </a:xfrm>
          <a:prstGeom prst="rightBracket">
            <a:avLst>
              <a:gd name="adj" fmla="val 58333"/>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800">
              <a:solidFill>
                <a:schemeClr val="tx1"/>
              </a:solidFill>
              <a:latin typeface="Arial" pitchFamily="34" charset="0"/>
            </a:endParaRPr>
          </a:p>
        </p:txBody>
      </p:sp>
      <p:sp>
        <p:nvSpPr>
          <p:cNvPr id="148488" name="Rectangle 85"/>
          <p:cNvSpPr>
            <a:spLocks noChangeArrowheads="1"/>
          </p:cNvSpPr>
          <p:nvPr/>
        </p:nvSpPr>
        <p:spPr bwMode="auto">
          <a:xfrm>
            <a:off x="1293813" y="333375"/>
            <a:ext cx="67706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pPr marL="342900" indent="-342900" algn="ctr"/>
            <a:r>
              <a:rPr lang="it-IT" sz="2400" b="1">
                <a:latin typeface="Arial" pitchFamily="34" charset="0"/>
              </a:rPr>
              <a:t>2) Il 50% centrale dei Clienti ha età compresa </a:t>
            </a:r>
          </a:p>
          <a:p>
            <a:pPr marL="342900" indent="-342900" algn="ctr"/>
            <a:r>
              <a:rPr lang="it-IT" sz="2400" b="1">
                <a:latin typeface="Arial" pitchFamily="34" charset="0"/>
              </a:rPr>
              <a:t>tra 37 e 55 anni. </a:t>
            </a:r>
          </a:p>
        </p:txBody>
      </p:sp>
      <p:sp>
        <p:nvSpPr>
          <p:cNvPr id="148489" name="AutoShape 86"/>
          <p:cNvSpPr>
            <a:spLocks/>
          </p:cNvSpPr>
          <p:nvPr/>
        </p:nvSpPr>
        <p:spPr bwMode="auto">
          <a:xfrm>
            <a:off x="6543675" y="3919538"/>
            <a:ext cx="2600325" cy="2305050"/>
          </a:xfrm>
          <a:prstGeom prst="borderCallout2">
            <a:avLst>
              <a:gd name="adj1" fmla="val 4958"/>
              <a:gd name="adj2" fmla="val 87727"/>
              <a:gd name="adj3" fmla="val 4958"/>
              <a:gd name="adj4" fmla="val 87727"/>
              <a:gd name="adj5" fmla="val 7301"/>
              <a:gd name="adj6" fmla="val 8772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r>
              <a:rPr lang="it-IT" sz="2400" b="1">
                <a:latin typeface="Arial" pitchFamily="34" charset="0"/>
              </a:rPr>
              <a:t>2B) Il primo 95% è composto da Clienti con fatturato</a:t>
            </a:r>
            <a:r>
              <a:rPr lang="it-IT" sz="2400">
                <a:solidFill>
                  <a:schemeClr val="tx1"/>
                </a:solidFill>
                <a:latin typeface="Arial" pitchFamily="34" charset="0"/>
              </a:rPr>
              <a:t> </a:t>
            </a:r>
            <a:r>
              <a:rPr lang="it-IT" sz="2400" b="1">
                <a:latin typeface="Arial" pitchFamily="34" charset="0"/>
              </a:rPr>
              <a:t>inferiore a 9257 euro</a:t>
            </a:r>
          </a:p>
        </p:txBody>
      </p:sp>
      <p:sp>
        <p:nvSpPr>
          <p:cNvPr id="148490" name="Rectangle 87"/>
          <p:cNvSpPr>
            <a:spLocks noChangeArrowheads="1"/>
          </p:cNvSpPr>
          <p:nvPr/>
        </p:nvSpPr>
        <p:spPr bwMode="auto">
          <a:xfrm>
            <a:off x="7092950" y="2276475"/>
            <a:ext cx="792163" cy="215900"/>
          </a:xfrm>
          <a:prstGeom prst="rect">
            <a:avLst/>
          </a:prstGeom>
          <a:noFill/>
          <a:ln w="28575" algn="ctr">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solidFill>
                <a:schemeClr val="tx1"/>
              </a:solidFill>
              <a:latin typeface="Arial" pitchFamily="34" charset="0"/>
            </a:endParaRPr>
          </a:p>
        </p:txBody>
      </p:sp>
      <p:sp>
        <p:nvSpPr>
          <p:cNvPr id="148491" name="Line 88"/>
          <p:cNvSpPr>
            <a:spLocks noChangeShapeType="1"/>
          </p:cNvSpPr>
          <p:nvPr/>
        </p:nvSpPr>
        <p:spPr bwMode="auto">
          <a:xfrm>
            <a:off x="7885113" y="2381250"/>
            <a:ext cx="287337"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48492" name="Line 89"/>
          <p:cNvSpPr>
            <a:spLocks noChangeShapeType="1"/>
          </p:cNvSpPr>
          <p:nvPr/>
        </p:nvSpPr>
        <p:spPr bwMode="auto">
          <a:xfrm>
            <a:off x="8172450" y="2373313"/>
            <a:ext cx="0" cy="1368425"/>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48493" name="Rectangle 91"/>
          <p:cNvSpPr>
            <a:spLocks noChangeArrowheads="1"/>
          </p:cNvSpPr>
          <p:nvPr/>
        </p:nvSpPr>
        <p:spPr bwMode="auto">
          <a:xfrm>
            <a:off x="4500563" y="2133600"/>
            <a:ext cx="1943100" cy="142875"/>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solidFill>
                <a:schemeClr val="tx1"/>
              </a:solidFill>
              <a:latin typeface="Arial" pitchFamily="34" charset="0"/>
            </a:endParaRPr>
          </a:p>
        </p:txBody>
      </p:sp>
      <p:pic>
        <p:nvPicPr>
          <p:cNvPr id="148494" name="Picture 92"/>
          <p:cNvPicPr>
            <a:picLocks noChangeAspect="1" noChangeArrowheads="1"/>
          </p:cNvPicPr>
          <p:nvPr/>
        </p:nvPicPr>
        <p:blipFill>
          <a:blip r:embed="rId5">
            <a:extLst>
              <a:ext uri="{28A0092B-C50C-407E-A947-70E740481C1C}">
                <a14:useLocalDpi xmlns:a14="http://schemas.microsoft.com/office/drawing/2010/main" val="0"/>
              </a:ext>
            </a:extLst>
          </a:blip>
          <a:srcRect l="7220"/>
          <a:stretch>
            <a:fillRect/>
          </a:stretch>
        </p:blipFill>
        <p:spPr bwMode="auto">
          <a:xfrm>
            <a:off x="0" y="3357563"/>
            <a:ext cx="1500188"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95" name="Line 93"/>
          <p:cNvSpPr>
            <a:spLocks noChangeShapeType="1"/>
          </p:cNvSpPr>
          <p:nvPr/>
        </p:nvSpPr>
        <p:spPr bwMode="auto">
          <a:xfrm>
            <a:off x="4427538" y="5589588"/>
            <a:ext cx="1873250" cy="0"/>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8496" name="Line 94"/>
          <p:cNvSpPr>
            <a:spLocks noChangeShapeType="1"/>
          </p:cNvSpPr>
          <p:nvPr/>
        </p:nvSpPr>
        <p:spPr bwMode="auto">
          <a:xfrm flipV="1">
            <a:off x="6300788" y="2349500"/>
            <a:ext cx="0" cy="3240088"/>
          </a:xfrm>
          <a:prstGeom prst="line">
            <a:avLst/>
          </a:prstGeom>
          <a:noFill/>
          <a:ln w="25400">
            <a:solidFill>
              <a:srgbClr val="FFFF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48497" name="Text Box 95"/>
          <p:cNvSpPr txBox="1">
            <a:spLocks noChangeArrowheads="1"/>
          </p:cNvSpPr>
          <p:nvPr/>
        </p:nvSpPr>
        <p:spPr bwMode="auto">
          <a:xfrm>
            <a:off x="3779838" y="3573463"/>
            <a:ext cx="1485900" cy="914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900">
                <a:solidFill>
                  <a:schemeClr val="tx1"/>
                </a:solidFill>
                <a:latin typeface="Arial" pitchFamily="34" charset="0"/>
              </a:rPr>
              <a:t>Gli outlier stanno entro 1,5 e 3 volte il RIQ (range interquartile) dal 75%. I valori estremi (asterischi) superano questo limite</a:t>
            </a:r>
            <a:endParaRPr lang="it-IT" sz="1800">
              <a:solidFill>
                <a:schemeClr val="tx1"/>
              </a:solidFill>
              <a:latin typeface="Arial" pitchFamily="34" charset="0"/>
            </a:endParaRPr>
          </a:p>
        </p:txBody>
      </p:sp>
      <p:sp>
        <p:nvSpPr>
          <p:cNvPr id="148498" name="AutoShape 96"/>
          <p:cNvSpPr>
            <a:spLocks/>
          </p:cNvSpPr>
          <p:nvPr/>
        </p:nvSpPr>
        <p:spPr bwMode="auto">
          <a:xfrm>
            <a:off x="3463925" y="3573463"/>
            <a:ext cx="315913" cy="792162"/>
          </a:xfrm>
          <a:prstGeom prst="rightBracket">
            <a:avLst>
              <a:gd name="adj" fmla="val 20896"/>
            </a:avLst>
          </a:prstGeom>
          <a:noFill/>
          <a:ln w="9525">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sz="1800">
              <a:solidFill>
                <a:schemeClr val="tx1"/>
              </a:solidFill>
              <a:latin typeface="Arial" pitchFamily="34" charset="0"/>
            </a:endParaRPr>
          </a:p>
        </p:txBody>
      </p:sp>
      <p:sp>
        <p:nvSpPr>
          <p:cNvPr id="148499" name="Text Box 97"/>
          <p:cNvSpPr txBox="1">
            <a:spLocks noChangeArrowheads="1"/>
          </p:cNvSpPr>
          <p:nvPr/>
        </p:nvSpPr>
        <p:spPr bwMode="auto">
          <a:xfrm>
            <a:off x="1776413" y="4581525"/>
            <a:ext cx="1355725" cy="685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900">
                <a:solidFill>
                  <a:schemeClr val="tx1"/>
                </a:solidFill>
                <a:latin typeface="Arial" pitchFamily="34" charset="0"/>
              </a:rPr>
              <a:t>I baffi arrivano fino al primo outlier, cioè entro 1,5 il RIQ (range interquartile) dal 75%</a:t>
            </a:r>
            <a:endParaRPr lang="it-IT" sz="1800">
              <a:solidFill>
                <a:schemeClr val="tx1"/>
              </a:solidFill>
              <a:latin typeface="Arial" pitchFamily="34"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1"/>
          <p:cNvPicPr>
            <a:picLocks noChangeAspect="1" noChangeArrowheads="1"/>
          </p:cNvPicPr>
          <p:nvPr/>
        </p:nvPicPr>
        <p:blipFill>
          <a:blip r:embed="rId3">
            <a:extLst>
              <a:ext uri="{28A0092B-C50C-407E-A947-70E740481C1C}">
                <a14:useLocalDpi xmlns:a14="http://schemas.microsoft.com/office/drawing/2010/main" val="0"/>
              </a:ext>
            </a:extLst>
          </a:blip>
          <a:srcRect b="31223"/>
          <a:stretch>
            <a:fillRect/>
          </a:stretch>
        </p:blipFill>
        <p:spPr bwMode="auto">
          <a:xfrm>
            <a:off x="3836988" y="2506663"/>
            <a:ext cx="3703637"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5" name="Picture 20"/>
          <p:cNvPicPr>
            <a:picLocks noChangeAspect="1" noChangeArrowheads="1"/>
          </p:cNvPicPr>
          <p:nvPr/>
        </p:nvPicPr>
        <p:blipFill>
          <a:blip r:embed="rId4">
            <a:extLst>
              <a:ext uri="{28A0092B-C50C-407E-A947-70E740481C1C}">
                <a14:useLocalDpi xmlns:a14="http://schemas.microsoft.com/office/drawing/2010/main" val="0"/>
              </a:ext>
            </a:extLst>
          </a:blip>
          <a:srcRect t="25865"/>
          <a:stretch>
            <a:fillRect/>
          </a:stretch>
        </p:blipFill>
        <p:spPr bwMode="auto">
          <a:xfrm>
            <a:off x="3851275" y="1127125"/>
            <a:ext cx="4783138"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Rectangle 2"/>
          <p:cNvSpPr>
            <a:spLocks noGrp="1" noChangeArrowheads="1"/>
          </p:cNvSpPr>
          <p:nvPr>
            <p:ph type="title" sz="quarter" idx="4294967295"/>
          </p:nvPr>
        </p:nvSpPr>
        <p:spPr/>
        <p:txBody>
          <a:bodyPr anchor="ctr"/>
          <a:lstStyle/>
          <a:p>
            <a:pPr eaLnBrk="1" hangingPunct="1"/>
            <a:r>
              <a:rPr lang="it-IT" smtClean="0"/>
              <a:t> </a:t>
            </a:r>
          </a:p>
        </p:txBody>
      </p:sp>
      <p:sp>
        <p:nvSpPr>
          <p:cNvPr id="151557" name="Rectangle 7"/>
          <p:cNvSpPr>
            <a:spLocks noChangeArrowheads="1"/>
          </p:cNvSpPr>
          <p:nvPr/>
        </p:nvSpPr>
        <p:spPr bwMode="auto">
          <a:xfrm>
            <a:off x="0" y="781050"/>
            <a:ext cx="685800" cy="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sp>
        <p:nvSpPr>
          <p:cNvPr id="151558" name="Rectangle 8"/>
          <p:cNvSpPr>
            <a:spLocks noChangeArrowheads="1"/>
          </p:cNvSpPr>
          <p:nvPr/>
        </p:nvSpPr>
        <p:spPr bwMode="auto">
          <a:xfrm>
            <a:off x="0" y="30099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sp>
        <p:nvSpPr>
          <p:cNvPr id="151559" name="Rectangle 10"/>
          <p:cNvSpPr>
            <a:spLocks noChangeArrowheads="1"/>
          </p:cNvSpPr>
          <p:nvPr/>
        </p:nvSpPr>
        <p:spPr bwMode="auto">
          <a:xfrm>
            <a:off x="250825" y="333375"/>
            <a:ext cx="86423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r>
              <a:rPr lang="it-IT" sz="2400" b="1">
                <a:latin typeface="Arial" pitchFamily="34" charset="0"/>
              </a:rPr>
              <a:t>3) Clienti di sesso e nazionalità diversa sono distribuiti in modo non significativamente eterogeneo nei gruppi ABC</a:t>
            </a:r>
          </a:p>
        </p:txBody>
      </p:sp>
      <p:pic>
        <p:nvPicPr>
          <p:cNvPr id="15156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196975"/>
            <a:ext cx="3521075"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1"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888" y="2749550"/>
            <a:ext cx="3703637"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2" name="Picture 17"/>
          <p:cNvPicPr>
            <a:picLocks noChangeAspect="1" noChangeArrowheads="1"/>
          </p:cNvPicPr>
          <p:nvPr/>
        </p:nvPicPr>
        <p:blipFill>
          <a:blip r:embed="rId7">
            <a:extLst>
              <a:ext uri="{28A0092B-C50C-407E-A947-70E740481C1C}">
                <a14:useLocalDpi xmlns:a14="http://schemas.microsoft.com/office/drawing/2010/main" val="0"/>
              </a:ext>
            </a:extLst>
          </a:blip>
          <a:srcRect t="19200"/>
          <a:stretch>
            <a:fillRect/>
          </a:stretch>
        </p:blipFill>
        <p:spPr bwMode="auto">
          <a:xfrm>
            <a:off x="323850" y="4468813"/>
            <a:ext cx="2957513" cy="238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3" name="Picture 22"/>
          <p:cNvPicPr>
            <a:picLocks noChangeAspect="1" noChangeArrowheads="1"/>
          </p:cNvPicPr>
          <p:nvPr/>
        </p:nvPicPr>
        <p:blipFill>
          <a:blip r:embed="rId8">
            <a:extLst>
              <a:ext uri="{28A0092B-C50C-407E-A947-70E740481C1C}">
                <a14:useLocalDpi xmlns:a14="http://schemas.microsoft.com/office/drawing/2010/main" val="0"/>
              </a:ext>
            </a:extLst>
          </a:blip>
          <a:srcRect l="6400" t="38400" r="23039" b="14079"/>
          <a:stretch>
            <a:fillRect/>
          </a:stretch>
        </p:blipFill>
        <p:spPr bwMode="auto">
          <a:xfrm>
            <a:off x="4067175" y="4184650"/>
            <a:ext cx="396875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90488"/>
            <a:ext cx="8893175" cy="666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Rectangle 5"/>
          <p:cNvSpPr>
            <a:spLocks noChangeArrowheads="1"/>
          </p:cNvSpPr>
          <p:nvPr/>
        </p:nvSpPr>
        <p:spPr bwMode="auto">
          <a:xfrm>
            <a:off x="5219700" y="333375"/>
            <a:ext cx="576263" cy="5832475"/>
          </a:xfrm>
          <a:prstGeom prst="rect">
            <a:avLst/>
          </a:prstGeom>
          <a:noFill/>
          <a:ln w="254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solidFill>
                <a:schemeClr val="tx1"/>
              </a:solidFill>
              <a:latin typeface="Arial" pitchFamily="34"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idx="4294967295"/>
          </p:nvPr>
        </p:nvSpPr>
        <p:spPr/>
        <p:txBody>
          <a:bodyPr anchor="ctr"/>
          <a:lstStyle/>
          <a:p>
            <a:pPr eaLnBrk="1" hangingPunct="1"/>
            <a:r>
              <a:rPr lang="it-IT" smtClean="0"/>
              <a:t> </a:t>
            </a:r>
          </a:p>
        </p:txBody>
      </p:sp>
      <p:sp>
        <p:nvSpPr>
          <p:cNvPr id="153603" name="Rectangle 4"/>
          <p:cNvSpPr>
            <a:spLocks noChangeArrowheads="1"/>
          </p:cNvSpPr>
          <p:nvPr/>
        </p:nvSpPr>
        <p:spPr bwMode="auto">
          <a:xfrm>
            <a:off x="0" y="781050"/>
            <a:ext cx="685800" cy="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sp>
        <p:nvSpPr>
          <p:cNvPr id="153604" name="Rectangle 5"/>
          <p:cNvSpPr>
            <a:spLocks noChangeArrowheads="1"/>
          </p:cNvSpPr>
          <p:nvPr/>
        </p:nvSpPr>
        <p:spPr bwMode="auto">
          <a:xfrm>
            <a:off x="0" y="30099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sp>
        <p:nvSpPr>
          <p:cNvPr id="153605" name="Rectangle 235"/>
          <p:cNvSpPr>
            <a:spLocks noChangeArrowheads="1"/>
          </p:cNvSpPr>
          <p:nvPr/>
        </p:nvSpPr>
        <p:spPr bwMode="auto">
          <a:xfrm>
            <a:off x="250825" y="260350"/>
            <a:ext cx="86423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ctr"/>
            <a:r>
              <a:rPr lang="it-IT" sz="2400" b="1">
                <a:latin typeface="Arial" pitchFamily="34" charset="0"/>
              </a:rPr>
              <a:t>4) Dallo studio delle correlazioni parziali si dimostra che il  Fatturato non è correlato (linearmente) con le variabili Apromozioni, Istruzione</a:t>
            </a:r>
          </a:p>
        </p:txBody>
      </p:sp>
      <p:pic>
        <p:nvPicPr>
          <p:cNvPr id="153606" name="Picture 237"/>
          <p:cNvPicPr>
            <a:picLocks noChangeAspect="1" noChangeArrowheads="1"/>
          </p:cNvPicPr>
          <p:nvPr/>
        </p:nvPicPr>
        <p:blipFill>
          <a:blip r:embed="rId3">
            <a:extLst>
              <a:ext uri="{28A0092B-C50C-407E-A947-70E740481C1C}">
                <a14:useLocalDpi xmlns:a14="http://schemas.microsoft.com/office/drawing/2010/main" val="0"/>
              </a:ext>
            </a:extLst>
          </a:blip>
          <a:srcRect b="91835"/>
          <a:stretch>
            <a:fillRect/>
          </a:stretch>
        </p:blipFill>
        <p:spPr bwMode="auto">
          <a:xfrm>
            <a:off x="-14288" y="1395413"/>
            <a:ext cx="9158288"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7" name="Picture 238"/>
          <p:cNvPicPr>
            <a:picLocks noChangeAspect="1" noChangeArrowheads="1"/>
          </p:cNvPicPr>
          <p:nvPr/>
        </p:nvPicPr>
        <p:blipFill>
          <a:blip r:embed="rId3">
            <a:extLst>
              <a:ext uri="{28A0092B-C50C-407E-A947-70E740481C1C}">
                <a14:useLocalDpi xmlns:a14="http://schemas.microsoft.com/office/drawing/2010/main" val="0"/>
              </a:ext>
            </a:extLst>
          </a:blip>
          <a:srcRect t="51828" b="41371"/>
          <a:stretch>
            <a:fillRect/>
          </a:stretch>
        </p:blipFill>
        <p:spPr bwMode="auto">
          <a:xfrm>
            <a:off x="-14288" y="1916113"/>
            <a:ext cx="915828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8" name="Picture 2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565400"/>
            <a:ext cx="7616825"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9" name="Rectangle 241"/>
          <p:cNvSpPr>
            <a:spLocks noChangeArrowheads="1"/>
          </p:cNvSpPr>
          <p:nvPr/>
        </p:nvSpPr>
        <p:spPr bwMode="auto">
          <a:xfrm>
            <a:off x="5076825" y="3644900"/>
            <a:ext cx="503238" cy="57626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solidFill>
                <a:schemeClr val="tx1"/>
              </a:solidFill>
              <a:latin typeface="Arial" pitchFamily="34" charset="0"/>
            </a:endParaRPr>
          </a:p>
        </p:txBody>
      </p:sp>
      <p:sp>
        <p:nvSpPr>
          <p:cNvPr id="153610" name="Rectangle 242"/>
          <p:cNvSpPr>
            <a:spLocks noChangeArrowheads="1"/>
          </p:cNvSpPr>
          <p:nvPr/>
        </p:nvSpPr>
        <p:spPr bwMode="auto">
          <a:xfrm>
            <a:off x="1619250" y="1916113"/>
            <a:ext cx="576263" cy="217487"/>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solidFill>
                <a:schemeClr val="tx1"/>
              </a:solidFill>
              <a:latin typeface="Arial" pitchFamily="34" charset="0"/>
            </a:endParaRPr>
          </a:p>
        </p:txBody>
      </p:sp>
      <p:sp>
        <p:nvSpPr>
          <p:cNvPr id="153611" name="Rectangle 243"/>
          <p:cNvSpPr>
            <a:spLocks noChangeArrowheads="1"/>
          </p:cNvSpPr>
          <p:nvPr/>
        </p:nvSpPr>
        <p:spPr bwMode="auto">
          <a:xfrm>
            <a:off x="5651500" y="1916113"/>
            <a:ext cx="576263" cy="217487"/>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solidFill>
                <a:schemeClr val="tx1"/>
              </a:solidFill>
              <a:latin typeface="Arial" pitchFamily="34" charset="0"/>
            </a:endParaRPr>
          </a:p>
        </p:txBody>
      </p:sp>
      <p:sp>
        <p:nvSpPr>
          <p:cNvPr id="153612" name="Rectangle 244"/>
          <p:cNvSpPr>
            <a:spLocks noChangeArrowheads="1"/>
          </p:cNvSpPr>
          <p:nvPr/>
        </p:nvSpPr>
        <p:spPr bwMode="auto">
          <a:xfrm>
            <a:off x="7524750" y="1916113"/>
            <a:ext cx="576263" cy="217487"/>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solidFill>
                <a:schemeClr val="tx1"/>
              </a:solidFill>
              <a:latin typeface="Arial" pitchFamily="34" charset="0"/>
            </a:endParaRPr>
          </a:p>
        </p:txBody>
      </p:sp>
      <p:sp>
        <p:nvSpPr>
          <p:cNvPr id="153613" name="Rectangle 245"/>
          <p:cNvSpPr>
            <a:spLocks noChangeArrowheads="1"/>
          </p:cNvSpPr>
          <p:nvPr/>
        </p:nvSpPr>
        <p:spPr bwMode="auto">
          <a:xfrm>
            <a:off x="5795963" y="3644900"/>
            <a:ext cx="503237" cy="576263"/>
          </a:xfrm>
          <a:prstGeom prst="rect">
            <a:avLst/>
          </a:prstGeom>
          <a:noFill/>
          <a:ln w="254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solidFill>
                <a:schemeClr val="tx1"/>
              </a:solidFill>
              <a:latin typeface="Arial" pitchFamily="34"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idx="4294967295"/>
          </p:nvPr>
        </p:nvSpPr>
        <p:spPr/>
        <p:txBody>
          <a:bodyPr anchor="ctr"/>
          <a:lstStyle/>
          <a:p>
            <a:pPr eaLnBrk="1" hangingPunct="1"/>
            <a:r>
              <a:rPr lang="it-IT" smtClean="0"/>
              <a:t> </a:t>
            </a:r>
          </a:p>
        </p:txBody>
      </p:sp>
      <p:pic>
        <p:nvPicPr>
          <p:cNvPr id="154627" name="Picture 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1755775" y="2205038"/>
            <a:ext cx="5976938" cy="1833562"/>
          </a:xfrm>
        </p:spPr>
      </p:pic>
      <p:sp>
        <p:nvSpPr>
          <p:cNvPr id="154628" name="Rectangle 5"/>
          <p:cNvSpPr>
            <a:spLocks noChangeArrowheads="1"/>
          </p:cNvSpPr>
          <p:nvPr/>
        </p:nvSpPr>
        <p:spPr bwMode="auto">
          <a:xfrm>
            <a:off x="0" y="781050"/>
            <a:ext cx="685800" cy="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sp>
        <p:nvSpPr>
          <p:cNvPr id="154629" name="Rectangle 6"/>
          <p:cNvSpPr>
            <a:spLocks noChangeArrowheads="1"/>
          </p:cNvSpPr>
          <p:nvPr/>
        </p:nvSpPr>
        <p:spPr bwMode="auto">
          <a:xfrm>
            <a:off x="0" y="30099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sp>
        <p:nvSpPr>
          <p:cNvPr id="154630" name="Rectangle 7"/>
          <p:cNvSpPr>
            <a:spLocks noChangeArrowheads="1"/>
          </p:cNvSpPr>
          <p:nvPr/>
        </p:nvSpPr>
        <p:spPr bwMode="auto">
          <a:xfrm>
            <a:off x="250825" y="404813"/>
            <a:ext cx="86423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just"/>
            <a:r>
              <a:rPr lang="it-IT" sz="2400" b="1">
                <a:latin typeface="Arial" pitchFamily="34" charset="0"/>
              </a:rPr>
              <a:t>5) </a:t>
            </a:r>
            <a:r>
              <a:rPr lang="it-IT" sz="2400">
                <a:solidFill>
                  <a:schemeClr val="tx1"/>
                </a:solidFill>
                <a:latin typeface="Arial" pitchFamily="34" charset="0"/>
              </a:rPr>
              <a:t>Un modello previsivo di Riacquisto basato sulle variabili ABC, Registrato (si/no), UE (si/no) ha circa il 68% di probabilità di indicare correttamente il comportamento del cliente. Non risultano efficaci predittori le variabili Sesso, Età e Acquisti negli ultimi 6 mesi</a:t>
            </a:r>
          </a:p>
        </p:txBody>
      </p:sp>
      <p:pic>
        <p:nvPicPr>
          <p:cNvPr id="154631" name="Picture 8"/>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1692275" y="4005263"/>
            <a:ext cx="6226175" cy="2174875"/>
          </a:xfrm>
        </p:spPr>
      </p:pic>
      <p:sp>
        <p:nvSpPr>
          <p:cNvPr id="154632" name="Rectangle 9"/>
          <p:cNvSpPr>
            <a:spLocks noChangeArrowheads="1"/>
          </p:cNvSpPr>
          <p:nvPr/>
        </p:nvSpPr>
        <p:spPr bwMode="auto">
          <a:xfrm>
            <a:off x="2355850" y="5040313"/>
            <a:ext cx="5184775" cy="584200"/>
          </a:xfrm>
          <a:prstGeom prst="rect">
            <a:avLst/>
          </a:prstGeom>
          <a:noFill/>
          <a:ln w="28575"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solidFill>
                <a:schemeClr val="tx1"/>
              </a:solidFill>
              <a:latin typeface="Arial" pitchFamily="34"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idx="4294967295"/>
          </p:nvPr>
        </p:nvSpPr>
        <p:spPr>
          <a:xfrm>
            <a:off x="468313" y="476250"/>
            <a:ext cx="8229600" cy="792163"/>
          </a:xfrm>
        </p:spPr>
        <p:txBody>
          <a:bodyPr anchor="ctr"/>
          <a:lstStyle/>
          <a:p>
            <a:pPr eaLnBrk="1" hangingPunct="1"/>
            <a:r>
              <a:rPr lang="it-IT" sz="2500" smtClean="0"/>
              <a:t>Tecniche Esplorative (Statistiche)</a:t>
            </a:r>
            <a:br>
              <a:rPr lang="it-IT" sz="2500" smtClean="0"/>
            </a:br>
            <a:r>
              <a:rPr lang="it-IT" sz="2500" smtClean="0"/>
              <a:t>Riduzione della dimensionalità</a:t>
            </a:r>
            <a:br>
              <a:rPr lang="it-IT" sz="2500" smtClean="0"/>
            </a:br>
            <a:r>
              <a:rPr lang="it-IT" sz="2500" smtClean="0"/>
              <a:t>Analisi delle Corrispondenze</a:t>
            </a:r>
          </a:p>
        </p:txBody>
      </p:sp>
      <p:pic>
        <p:nvPicPr>
          <p:cNvPr id="15667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113" y="1531938"/>
            <a:ext cx="7086600" cy="532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428625" y="285750"/>
            <a:ext cx="8229600" cy="928688"/>
          </a:xfrm>
        </p:spPr>
        <p:txBody>
          <a:bodyPr anchor="ctr"/>
          <a:lstStyle/>
          <a:p>
            <a:pPr eaLnBrk="1" hangingPunct="1">
              <a:defRPr/>
            </a:pPr>
            <a:r>
              <a:rPr lang="it-IT" altLang="zh-CN" sz="3600" dirty="0" smtClean="0"/>
              <a:t>Business Intelligence  </a:t>
            </a:r>
            <a:r>
              <a:rPr lang="it-IT" altLang="zh-CN" sz="3800" dirty="0" smtClean="0"/>
              <a:t/>
            </a:r>
            <a:br>
              <a:rPr lang="it-IT" altLang="zh-CN" sz="3800" dirty="0" smtClean="0"/>
            </a:br>
            <a:r>
              <a:rPr lang="it-IT" altLang="zh-CN" sz="1600" dirty="0" smtClean="0">
                <a:solidFill>
                  <a:schemeClr val="accent1">
                    <a:lumMod val="75000"/>
                  </a:schemeClr>
                </a:solidFill>
                <a:latin typeface="+mn-lt"/>
              </a:rPr>
              <a:t>Sistema di misurazione, controllo e analisi delle performance aziendali. Supporta i processi decisionali</a:t>
            </a:r>
            <a:endParaRPr lang="it-IT" sz="1600" dirty="0" smtClean="0">
              <a:latin typeface="+mn-lt"/>
            </a:endParaRPr>
          </a:p>
        </p:txBody>
      </p:sp>
      <p:sp>
        <p:nvSpPr>
          <p:cNvPr id="21507" name="Rectangle 3"/>
          <p:cNvSpPr>
            <a:spLocks noGrp="1" noChangeArrowheads="1"/>
          </p:cNvSpPr>
          <p:nvPr>
            <p:ph type="body" idx="4294967295"/>
          </p:nvPr>
        </p:nvSpPr>
        <p:spPr>
          <a:xfrm>
            <a:off x="0" y="1415702"/>
            <a:ext cx="8393113" cy="4317554"/>
          </a:xfrm>
        </p:spPr>
        <p:txBody>
          <a:bodyPr/>
          <a:lstStyle/>
          <a:p>
            <a:pPr marL="825500" lvl="1" indent="-285750" eaLnBrk="1" hangingPunct="1">
              <a:lnSpc>
                <a:spcPct val="80000"/>
              </a:lnSpc>
              <a:buFont typeface="Wingdings" panose="05000000000000000000" pitchFamily="2" charset="2"/>
              <a:buChar char="§"/>
            </a:pPr>
            <a:r>
              <a:rPr lang="it-IT" sz="2000" dirty="0" smtClean="0"/>
              <a:t>si può parlare di BI ogni volta che la conoscenza sulla propria attività viene utilizzata per orientare le decisioni intraprese</a:t>
            </a:r>
          </a:p>
          <a:p>
            <a:pPr marL="825500" lvl="1" indent="-285750" eaLnBrk="1" hangingPunct="1">
              <a:lnSpc>
                <a:spcPct val="80000"/>
              </a:lnSpc>
              <a:buFont typeface="Wingdings" panose="05000000000000000000" pitchFamily="2" charset="2"/>
              <a:buChar char="§"/>
            </a:pPr>
            <a:r>
              <a:rPr lang="it-IT" sz="2000" dirty="0" smtClean="0"/>
              <a:t>permette ai </a:t>
            </a:r>
            <a:r>
              <a:rPr lang="it-IT" sz="2000" dirty="0" err="1" smtClean="0"/>
              <a:t>knowledge</a:t>
            </a:r>
            <a:r>
              <a:rPr lang="it-IT" sz="2000" dirty="0" smtClean="0"/>
              <a:t> </a:t>
            </a:r>
            <a:r>
              <a:rPr lang="it-IT" sz="2000" dirty="0" err="1" smtClean="0"/>
              <a:t>workers</a:t>
            </a:r>
            <a:r>
              <a:rPr lang="it-IT" sz="2000" dirty="0" smtClean="0"/>
              <a:t> di qualsiasi livello di accedere, interagire, analizzare i dati aziendali per migliorare le performance, scoprire opportunità, operare in modo efficiente</a:t>
            </a:r>
          </a:p>
          <a:p>
            <a:pPr marL="825500" lvl="1" indent="-285750" eaLnBrk="1" hangingPunct="1">
              <a:lnSpc>
                <a:spcPct val="80000"/>
              </a:lnSpc>
              <a:buFont typeface="Wingdings" panose="05000000000000000000" pitchFamily="2" charset="2"/>
              <a:buChar char="§"/>
            </a:pPr>
            <a:r>
              <a:rPr lang="it-IT" sz="2000" dirty="0" smtClean="0"/>
              <a:t>insieme degli strumenti, soluzioni e indicatori (KPI) che permette di realizzare la </a:t>
            </a:r>
            <a:r>
              <a:rPr lang="it-IT" sz="2000" dirty="0"/>
              <a:t>PMS </a:t>
            </a:r>
            <a:r>
              <a:rPr lang="it-IT" sz="2000" dirty="0" smtClean="0"/>
              <a:t>(Performance </a:t>
            </a:r>
            <a:r>
              <a:rPr lang="it-IT" sz="2000" dirty="0" err="1" smtClean="0"/>
              <a:t>Measurement</a:t>
            </a:r>
            <a:r>
              <a:rPr lang="it-IT" sz="2000" dirty="0" smtClean="0"/>
              <a:t> System). Fissati obiettivi e strategie, permette di </a:t>
            </a:r>
            <a:r>
              <a:rPr lang="it-IT" sz="2000" dirty="0" smtClean="0"/>
              <a:t>misurare, controllare e analizzare eventuali </a:t>
            </a:r>
            <a:r>
              <a:rPr lang="it-IT" sz="2000" dirty="0" smtClean="0"/>
              <a:t>scostamenti dai risultati e applicare opportuni interventi correttivi</a:t>
            </a:r>
          </a:p>
          <a:p>
            <a:pPr marL="825500" lvl="1" indent="-285750" eaLnBrk="1" hangingPunct="1">
              <a:lnSpc>
                <a:spcPct val="80000"/>
              </a:lnSpc>
              <a:buFont typeface="Wingdings" panose="05000000000000000000" pitchFamily="2" charset="2"/>
              <a:buChar char="§"/>
            </a:pPr>
            <a:r>
              <a:rPr lang="it-IT" sz="2000" dirty="0" smtClean="0">
                <a:solidFill>
                  <a:schemeClr val="tx2"/>
                </a:solidFill>
              </a:rPr>
              <a:t>la </a:t>
            </a:r>
            <a:r>
              <a:rPr lang="it-IT" sz="2000" dirty="0">
                <a:solidFill>
                  <a:schemeClr val="tx2"/>
                </a:solidFill>
              </a:rPr>
              <a:t>funzione aziendale che definisce i processi, le infrastrutture, le tecniche e gli strumenti che supportano le decisioni di business attraverso risorse </a:t>
            </a:r>
            <a:r>
              <a:rPr lang="it-IT" sz="2000" dirty="0" smtClean="0">
                <a:solidFill>
                  <a:schemeClr val="tx2"/>
                </a:solidFill>
              </a:rPr>
              <a:t>IT</a:t>
            </a:r>
          </a:p>
          <a:p>
            <a:pPr marL="825500" lvl="1" indent="-285750" eaLnBrk="1" hangingPunct="1">
              <a:lnSpc>
                <a:spcPct val="80000"/>
              </a:lnSpc>
              <a:buFont typeface="Wingdings" panose="05000000000000000000" pitchFamily="2" charset="2"/>
              <a:buChar char="§"/>
            </a:pPr>
            <a:r>
              <a:rPr lang="en-US" sz="2000" dirty="0" smtClean="0"/>
              <a:t>“Help </a:t>
            </a:r>
            <a:r>
              <a:rPr lang="en-US" sz="2000" dirty="0"/>
              <a:t>people to see and understand their </a:t>
            </a:r>
            <a:r>
              <a:rPr lang="en-US" sz="2000" dirty="0" smtClean="0"/>
              <a:t>data” cit. Tableau Mission</a:t>
            </a:r>
          </a:p>
          <a:p>
            <a:pPr marL="825500" lvl="1" indent="-285750" eaLnBrk="1" hangingPunct="1">
              <a:lnSpc>
                <a:spcPct val="80000"/>
              </a:lnSpc>
              <a:buFont typeface="Wingdings" panose="05000000000000000000" pitchFamily="2" charset="2"/>
              <a:buChar char="§"/>
            </a:pPr>
            <a:r>
              <a:rPr lang="it-IT" sz="2000" dirty="0" smtClean="0">
                <a:solidFill>
                  <a:srgbClr val="FF0000"/>
                </a:solidFill>
              </a:rPr>
              <a:t>processo </a:t>
            </a:r>
            <a:r>
              <a:rPr lang="it-IT" sz="2000" dirty="0">
                <a:solidFill>
                  <a:srgbClr val="FF0000"/>
                </a:solidFill>
              </a:rPr>
              <a:t>a tre fasi di raccolta (1</a:t>
            </a:r>
            <a:r>
              <a:rPr lang="it-IT" sz="2000" dirty="0" smtClean="0">
                <a:solidFill>
                  <a:srgbClr val="FF0000"/>
                </a:solidFill>
              </a:rPr>
              <a:t>), collegamento </a:t>
            </a:r>
            <a:r>
              <a:rPr lang="it-IT" sz="2000" dirty="0">
                <a:solidFill>
                  <a:srgbClr val="FF0000"/>
                </a:solidFill>
              </a:rPr>
              <a:t>ed elaborazione dei dati aziendali (2) </a:t>
            </a:r>
            <a:r>
              <a:rPr lang="it-IT" sz="2000" dirty="0" smtClean="0">
                <a:solidFill>
                  <a:srgbClr val="FF0000"/>
                </a:solidFill>
              </a:rPr>
              <a:t>per garantire </a:t>
            </a:r>
            <a:r>
              <a:rPr lang="it-IT" sz="2000" dirty="0">
                <a:solidFill>
                  <a:srgbClr val="FF0000"/>
                </a:solidFill>
              </a:rPr>
              <a:t>la produzione di risultati di sintesi corretti, univoci, tempestivi, interattivi e navigabili (3)</a:t>
            </a:r>
          </a:p>
          <a:p>
            <a:pPr marL="825500" lvl="1" indent="-285750" eaLnBrk="1" hangingPunct="1">
              <a:lnSpc>
                <a:spcPct val="80000"/>
              </a:lnSpc>
              <a:buFont typeface="Wingdings" panose="05000000000000000000" pitchFamily="2" charset="2"/>
              <a:buChar char="§"/>
            </a:pPr>
            <a:endParaRPr lang="it-IT" sz="2000" dirty="0" smtClean="0"/>
          </a:p>
          <a:p>
            <a:pPr marL="825500" lvl="1" indent="-285750" eaLnBrk="1" hangingPunct="1">
              <a:lnSpc>
                <a:spcPct val="80000"/>
              </a:lnSpc>
              <a:buFont typeface="Wingdings" panose="05000000000000000000" pitchFamily="2" charset="2"/>
              <a:buChar char="§"/>
            </a:pPr>
            <a:endParaRPr lang="it-IT" sz="2000" dirty="0" smtClean="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AutoShape 2"/>
          <p:cNvSpPr>
            <a:spLocks noChangeArrowheads="1"/>
          </p:cNvSpPr>
          <p:nvPr/>
        </p:nvSpPr>
        <p:spPr bwMode="gray">
          <a:xfrm>
            <a:off x="1481138" y="2076450"/>
            <a:ext cx="6118225" cy="511175"/>
          </a:xfrm>
          <a:prstGeom prst="roundRect">
            <a:avLst>
              <a:gd name="adj" fmla="val 49106"/>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28575" algn="ctr">
            <a:solidFill>
              <a:schemeClr val="tx1"/>
            </a:solidFill>
            <a:round/>
            <a:headEnd/>
            <a:tailEnd/>
          </a:ln>
          <a:effectLst>
            <a:outerShdw dist="107763" dir="2700000" algn="ctr" rotWithShape="0">
              <a:srgbClr val="000000">
                <a:alpha val="50000"/>
              </a:srgbClr>
            </a:outerShdw>
          </a:effectLst>
        </p:spPr>
        <p:txBody>
          <a:bodyPr wrap="none" anchor="ctr"/>
          <a:lstStyle/>
          <a:p>
            <a:pPr>
              <a:defRPr/>
            </a:pPr>
            <a:r>
              <a:rPr lang="en-US" sz="2400" b="1">
                <a:solidFill>
                  <a:schemeClr val="tx1"/>
                </a:solidFill>
                <a:latin typeface="Arial" charset="0"/>
              </a:rPr>
              <a:t>1. Link Analysis</a:t>
            </a:r>
          </a:p>
        </p:txBody>
      </p:sp>
      <p:sp>
        <p:nvSpPr>
          <p:cNvPr id="149507" name="AutoShape 3"/>
          <p:cNvSpPr>
            <a:spLocks noChangeArrowheads="1"/>
          </p:cNvSpPr>
          <p:nvPr/>
        </p:nvSpPr>
        <p:spPr bwMode="gray">
          <a:xfrm>
            <a:off x="1481138" y="2990850"/>
            <a:ext cx="6118225" cy="457200"/>
          </a:xfrm>
          <a:prstGeom prst="roundRect">
            <a:avLst>
              <a:gd name="adj" fmla="val 49106"/>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28575" algn="ctr">
            <a:solidFill>
              <a:schemeClr val="tx1"/>
            </a:solidFill>
            <a:round/>
            <a:headEnd/>
            <a:tailEnd/>
          </a:ln>
          <a:effectLst>
            <a:outerShdw dist="107763" dir="2700000" algn="ctr" rotWithShape="0">
              <a:srgbClr val="000000">
                <a:alpha val="50000"/>
              </a:srgbClr>
            </a:outerShdw>
          </a:effectLst>
        </p:spPr>
        <p:txBody>
          <a:bodyPr wrap="none" anchor="ctr"/>
          <a:lstStyle/>
          <a:p>
            <a:pPr>
              <a:defRPr/>
            </a:pPr>
            <a:r>
              <a:rPr lang="en-US" sz="2400" b="1">
                <a:solidFill>
                  <a:schemeClr val="tx1"/>
                </a:solidFill>
                <a:latin typeface="Arial" charset="0"/>
              </a:rPr>
              <a:t>2. Cluster Analysis - Segmentazione </a:t>
            </a:r>
          </a:p>
        </p:txBody>
      </p:sp>
      <p:sp>
        <p:nvSpPr>
          <p:cNvPr id="149508" name="AutoShape 4"/>
          <p:cNvSpPr>
            <a:spLocks noChangeArrowheads="1"/>
          </p:cNvSpPr>
          <p:nvPr/>
        </p:nvSpPr>
        <p:spPr bwMode="gray">
          <a:xfrm>
            <a:off x="1481138" y="3862388"/>
            <a:ext cx="6118225" cy="457200"/>
          </a:xfrm>
          <a:prstGeom prst="roundRect">
            <a:avLst>
              <a:gd name="adj" fmla="val 49106"/>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28575" algn="ctr">
            <a:solidFill>
              <a:schemeClr val="tx1"/>
            </a:solidFill>
            <a:round/>
            <a:headEnd/>
            <a:tailEnd/>
          </a:ln>
          <a:effectLst>
            <a:outerShdw dist="107763" dir="2700000" algn="ctr" rotWithShape="0">
              <a:srgbClr val="000000">
                <a:alpha val="50000"/>
              </a:srgbClr>
            </a:outerShdw>
          </a:effectLst>
        </p:spPr>
        <p:txBody>
          <a:bodyPr wrap="none" anchor="ctr"/>
          <a:lstStyle/>
          <a:p>
            <a:pPr>
              <a:defRPr/>
            </a:pPr>
            <a:r>
              <a:rPr lang="en-US" sz="2400" b="1">
                <a:solidFill>
                  <a:schemeClr val="tx1"/>
                </a:solidFill>
                <a:latin typeface="Arial" charset="0"/>
              </a:rPr>
              <a:t>3. Predictive Modeling - Classificazione</a:t>
            </a:r>
          </a:p>
        </p:txBody>
      </p:sp>
      <p:sp>
        <p:nvSpPr>
          <p:cNvPr id="149509" name="AutoShape 5"/>
          <p:cNvSpPr>
            <a:spLocks noChangeArrowheads="1"/>
          </p:cNvSpPr>
          <p:nvPr/>
        </p:nvSpPr>
        <p:spPr bwMode="gray">
          <a:xfrm>
            <a:off x="1482725" y="538163"/>
            <a:ext cx="6118225" cy="457200"/>
          </a:xfrm>
          <a:prstGeom prst="roundRect">
            <a:avLst>
              <a:gd name="adj" fmla="val 49106"/>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pPr algn="ctr">
              <a:defRPr/>
            </a:pPr>
            <a:r>
              <a:rPr lang="it-IT" sz="2400" b="1">
                <a:solidFill>
                  <a:schemeClr val="tx1"/>
                </a:solidFill>
                <a:latin typeface="Arial" charset="0"/>
              </a:rPr>
              <a:t>Tecniche Induttive (Data e Text mining) </a:t>
            </a:r>
          </a:p>
        </p:txBody>
      </p:sp>
      <p:sp>
        <p:nvSpPr>
          <p:cNvPr id="157702" name="Rectangle 6"/>
          <p:cNvSpPr>
            <a:spLocks noGrp="1" noChangeArrowheads="1"/>
          </p:cNvSpPr>
          <p:nvPr>
            <p:ph type="title" idx="4294967295"/>
          </p:nvPr>
        </p:nvSpPr>
        <p:spPr/>
        <p:txBody>
          <a:bodyPr anchor="ctr"/>
          <a:lstStyle/>
          <a:p>
            <a:pPr eaLnBrk="1" hangingPunct="1"/>
            <a:r>
              <a:rPr lang="it-IT" smtClean="0"/>
              <a:t> </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idx="4294967295"/>
          </p:nvPr>
        </p:nvSpPr>
        <p:spPr/>
        <p:txBody>
          <a:bodyPr anchor="ctr"/>
          <a:lstStyle/>
          <a:p>
            <a:pPr eaLnBrk="1" hangingPunct="1"/>
            <a:r>
              <a:rPr lang="en-GB" altLang="zh-CN" sz="3800" smtClean="0"/>
              <a:t>Link analysis: associazioni</a:t>
            </a:r>
            <a:r>
              <a:rPr lang="it-IT" altLang="zh-CN" sz="3800" smtClean="0"/>
              <a:t> e sequenze </a:t>
            </a:r>
            <a:br>
              <a:rPr lang="it-IT" altLang="zh-CN" sz="3800" smtClean="0"/>
            </a:br>
            <a:r>
              <a:rPr lang="it-IT" altLang="zh-CN" sz="3800" smtClean="0"/>
              <a:t>(</a:t>
            </a:r>
            <a:r>
              <a:rPr lang="it-IT" altLang="zh-CN" sz="3800" i="1" smtClean="0"/>
              <a:t>A priori</a:t>
            </a:r>
            <a:r>
              <a:rPr lang="it-IT" altLang="zh-CN" sz="3800" smtClean="0"/>
              <a:t>, Agrewal1994)</a:t>
            </a:r>
            <a:endParaRPr lang="it-IT" sz="3800" smtClean="0"/>
          </a:p>
        </p:txBody>
      </p:sp>
      <p:sp>
        <p:nvSpPr>
          <p:cNvPr id="158723" name="Rectangle 3"/>
          <p:cNvSpPr>
            <a:spLocks noGrp="1" noChangeArrowheads="1"/>
          </p:cNvSpPr>
          <p:nvPr>
            <p:ph type="body" idx="4294967295"/>
          </p:nvPr>
        </p:nvSpPr>
        <p:spPr>
          <a:xfrm>
            <a:off x="457200" y="1600200"/>
            <a:ext cx="8229600" cy="4852988"/>
          </a:xfrm>
        </p:spPr>
        <p:txBody>
          <a:bodyPr/>
          <a:lstStyle/>
          <a:p>
            <a:pPr eaLnBrk="1" hangingPunct="1">
              <a:lnSpc>
                <a:spcPct val="90000"/>
              </a:lnSpc>
            </a:pPr>
            <a:r>
              <a:rPr lang="en-GB" smtClean="0"/>
              <a:t>Association Discovery</a:t>
            </a:r>
          </a:p>
          <a:p>
            <a:pPr lvl="1" eaLnBrk="1" hangingPunct="1">
              <a:lnSpc>
                <a:spcPct val="90000"/>
              </a:lnSpc>
            </a:pPr>
            <a:r>
              <a:rPr lang="en-GB" smtClean="0"/>
              <a:t>Calcola la probabilità (confidenza) che due fatti (occorrenze) si verifichino insieme (all’interno dello stesso evento), l’importanza di questa combinazione di eventi sul totale (supporto della regola) l’aumento di probabilità del verificarsi di un evento B, dato A (lift)</a:t>
            </a:r>
          </a:p>
          <a:p>
            <a:pPr eaLnBrk="1" hangingPunct="1">
              <a:lnSpc>
                <a:spcPct val="90000"/>
              </a:lnSpc>
            </a:pPr>
            <a:r>
              <a:rPr lang="en-GB" smtClean="0"/>
              <a:t>Sequential pattern discovery </a:t>
            </a:r>
          </a:p>
          <a:p>
            <a:pPr lvl="1" eaLnBrk="1" hangingPunct="1">
              <a:lnSpc>
                <a:spcPct val="90000"/>
              </a:lnSpc>
            </a:pPr>
            <a:r>
              <a:rPr lang="en-GB" smtClean="0"/>
              <a:t>Calcola la probabilità che due eventi si verifichino uno in successione all’altro</a:t>
            </a:r>
            <a:endParaRPr lang="en-GB" altLang="zh-CN" smtClean="0">
              <a:ea typeface="SimSun" pitchFamily="2" charset="-122"/>
            </a:endParaRPr>
          </a:p>
        </p:txBody>
      </p:sp>
      <p:sp>
        <p:nvSpPr>
          <p:cNvPr id="158724"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sp>
        <p:nvSpPr>
          <p:cNvPr id="158725"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sp>
        <p:nvSpPr>
          <p:cNvPr id="158726" name="Rectangle 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sp>
        <p:nvSpPr>
          <p:cNvPr id="158727" name="Rectangle 11"/>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idx="4294967295"/>
          </p:nvPr>
        </p:nvSpPr>
        <p:spPr/>
        <p:txBody>
          <a:bodyPr anchor="ctr"/>
          <a:lstStyle/>
          <a:p>
            <a:pPr eaLnBrk="1" hangingPunct="1"/>
            <a:r>
              <a:rPr lang="en-GB" altLang="zh-CN" smtClean="0"/>
              <a:t>Link analysis: associazioni</a:t>
            </a:r>
            <a:r>
              <a:rPr lang="it-IT" altLang="zh-CN" smtClean="0"/>
              <a:t> e sequenze</a:t>
            </a:r>
            <a:endParaRPr lang="it-IT" smtClean="0"/>
          </a:p>
        </p:txBody>
      </p:sp>
      <p:sp>
        <p:nvSpPr>
          <p:cNvPr id="159747" name="Rectangle 3"/>
          <p:cNvSpPr>
            <a:spLocks noGrp="1" noChangeArrowheads="1"/>
          </p:cNvSpPr>
          <p:nvPr>
            <p:ph type="body" idx="4294967295"/>
          </p:nvPr>
        </p:nvSpPr>
        <p:spPr/>
        <p:txBody>
          <a:bodyPr/>
          <a:lstStyle/>
          <a:p>
            <a:pPr eaLnBrk="1" hangingPunct="1">
              <a:lnSpc>
                <a:spcPct val="90000"/>
              </a:lnSpc>
            </a:pPr>
            <a:r>
              <a:rPr lang="en-GB" dirty="0" err="1" smtClean="0"/>
              <a:t>Misure</a:t>
            </a:r>
            <a:r>
              <a:rPr lang="en-GB" dirty="0" smtClean="0"/>
              <a:t> di “</a:t>
            </a:r>
            <a:r>
              <a:rPr lang="en-GB" dirty="0" err="1" smtClean="0"/>
              <a:t>interesse</a:t>
            </a:r>
            <a:r>
              <a:rPr lang="en-GB" dirty="0" smtClean="0"/>
              <a:t> </a:t>
            </a:r>
            <a:r>
              <a:rPr lang="en-GB" dirty="0" err="1" smtClean="0"/>
              <a:t>statistico</a:t>
            </a:r>
            <a:r>
              <a:rPr lang="en-GB" dirty="0" smtClean="0"/>
              <a:t>”</a:t>
            </a:r>
          </a:p>
          <a:p>
            <a:pPr lvl="1" eaLnBrk="1" hangingPunct="1">
              <a:lnSpc>
                <a:spcPct val="90000"/>
              </a:lnSpc>
            </a:pPr>
            <a:r>
              <a:rPr lang="en-GB" dirty="0" err="1" smtClean="0"/>
              <a:t>Supporto</a:t>
            </a:r>
            <a:r>
              <a:rPr lang="en-GB" dirty="0" smtClean="0"/>
              <a:t> del </a:t>
            </a:r>
            <a:r>
              <a:rPr lang="en-GB" dirty="0" err="1" smtClean="0"/>
              <a:t>singolo</a:t>
            </a:r>
            <a:r>
              <a:rPr lang="en-GB" dirty="0" smtClean="0"/>
              <a:t> item (</a:t>
            </a:r>
            <a:r>
              <a:rPr lang="en-GB" dirty="0" err="1" smtClean="0"/>
              <a:t>frequenza</a:t>
            </a:r>
            <a:r>
              <a:rPr lang="en-GB" dirty="0" smtClean="0"/>
              <a:t> </a:t>
            </a:r>
            <a:r>
              <a:rPr lang="en-GB" dirty="0" err="1" smtClean="0"/>
              <a:t>relativa</a:t>
            </a:r>
            <a:r>
              <a:rPr lang="en-GB" dirty="0" smtClean="0"/>
              <a:t> </a:t>
            </a:r>
            <a:r>
              <a:rPr lang="en-GB" dirty="0" err="1" smtClean="0"/>
              <a:t>espressa</a:t>
            </a:r>
            <a:r>
              <a:rPr lang="en-GB" dirty="0" smtClean="0"/>
              <a:t> in % di </a:t>
            </a:r>
            <a:r>
              <a:rPr lang="en-GB" dirty="0" err="1" smtClean="0"/>
              <a:t>transazioni</a:t>
            </a:r>
            <a:r>
              <a:rPr lang="en-GB" dirty="0" smtClean="0"/>
              <a:t> in cui compare </a:t>
            </a:r>
            <a:r>
              <a:rPr lang="en-GB" dirty="0" err="1" smtClean="0"/>
              <a:t>il</a:t>
            </a:r>
            <a:r>
              <a:rPr lang="en-GB" dirty="0" smtClean="0"/>
              <a:t> </a:t>
            </a:r>
            <a:r>
              <a:rPr lang="en-GB" dirty="0" err="1" smtClean="0"/>
              <a:t>prodotto</a:t>
            </a:r>
            <a:r>
              <a:rPr lang="en-GB" dirty="0" smtClean="0"/>
              <a:t> A </a:t>
            </a:r>
            <a:r>
              <a:rPr lang="en-GB" dirty="0" err="1" smtClean="0"/>
              <a:t>sul</a:t>
            </a:r>
            <a:r>
              <a:rPr lang="en-GB" dirty="0" smtClean="0"/>
              <a:t> tot </a:t>
            </a:r>
            <a:r>
              <a:rPr lang="en-GB" dirty="0" err="1" smtClean="0"/>
              <a:t>transazioni</a:t>
            </a:r>
            <a:r>
              <a:rPr lang="en-GB" dirty="0" smtClean="0"/>
              <a:t>) </a:t>
            </a:r>
          </a:p>
          <a:p>
            <a:pPr lvl="1" eaLnBrk="1" hangingPunct="1">
              <a:lnSpc>
                <a:spcPct val="90000"/>
              </a:lnSpc>
            </a:pPr>
            <a:r>
              <a:rPr lang="en-GB" dirty="0" err="1" smtClean="0"/>
              <a:t>Supporto</a:t>
            </a:r>
            <a:r>
              <a:rPr lang="en-GB" dirty="0" smtClean="0"/>
              <a:t> </a:t>
            </a:r>
            <a:r>
              <a:rPr lang="en-GB" dirty="0" err="1" smtClean="0"/>
              <a:t>della</a:t>
            </a:r>
            <a:r>
              <a:rPr lang="en-GB" dirty="0" smtClean="0"/>
              <a:t> </a:t>
            </a:r>
            <a:r>
              <a:rPr lang="en-GB" dirty="0" err="1" smtClean="0"/>
              <a:t>relazione</a:t>
            </a:r>
            <a:r>
              <a:rPr lang="en-GB" dirty="0" smtClean="0"/>
              <a:t> </a:t>
            </a:r>
          </a:p>
          <a:p>
            <a:pPr lvl="1" eaLnBrk="1" hangingPunct="1">
              <a:lnSpc>
                <a:spcPct val="90000"/>
              </a:lnSpc>
            </a:pPr>
            <a:r>
              <a:rPr lang="en-GB" dirty="0" err="1" smtClean="0"/>
              <a:t>Confidenza</a:t>
            </a:r>
            <a:r>
              <a:rPr lang="en-GB" dirty="0" smtClean="0"/>
              <a:t> </a:t>
            </a:r>
            <a:r>
              <a:rPr lang="en-GB" dirty="0" err="1" smtClean="0"/>
              <a:t>della</a:t>
            </a:r>
            <a:r>
              <a:rPr lang="en-GB" dirty="0" smtClean="0"/>
              <a:t> </a:t>
            </a:r>
            <a:r>
              <a:rPr lang="en-GB" dirty="0" err="1" smtClean="0"/>
              <a:t>relazione</a:t>
            </a:r>
            <a:r>
              <a:rPr lang="en-GB" dirty="0" smtClean="0"/>
              <a:t> (</a:t>
            </a:r>
            <a:r>
              <a:rPr lang="en-GB" dirty="0" err="1" smtClean="0"/>
              <a:t>frequenza</a:t>
            </a:r>
            <a:r>
              <a:rPr lang="en-GB" dirty="0" smtClean="0"/>
              <a:t> di </a:t>
            </a:r>
            <a:r>
              <a:rPr lang="en-GB" dirty="0" err="1" smtClean="0"/>
              <a:t>vendite</a:t>
            </a:r>
            <a:r>
              <a:rPr lang="en-GB" dirty="0" smtClean="0"/>
              <a:t> </a:t>
            </a:r>
            <a:r>
              <a:rPr lang="en-GB" dirty="0" err="1" smtClean="0"/>
              <a:t>congiunte</a:t>
            </a:r>
            <a:r>
              <a:rPr lang="en-GB" dirty="0" smtClean="0"/>
              <a:t> </a:t>
            </a:r>
            <a:r>
              <a:rPr lang="en-GB" dirty="0" err="1" smtClean="0"/>
              <a:t>sul</a:t>
            </a:r>
            <a:r>
              <a:rPr lang="en-GB" dirty="0" smtClean="0"/>
              <a:t> </a:t>
            </a:r>
            <a:r>
              <a:rPr lang="en-GB" dirty="0" err="1" smtClean="0"/>
              <a:t>totale</a:t>
            </a:r>
            <a:r>
              <a:rPr lang="en-GB" dirty="0" smtClean="0"/>
              <a:t> </a:t>
            </a:r>
            <a:r>
              <a:rPr lang="en-GB" dirty="0" err="1" smtClean="0"/>
              <a:t>delle</a:t>
            </a:r>
            <a:r>
              <a:rPr lang="en-GB" dirty="0" smtClean="0"/>
              <a:t> </a:t>
            </a:r>
            <a:r>
              <a:rPr lang="en-GB" dirty="0" err="1" smtClean="0"/>
              <a:t>transazioni</a:t>
            </a:r>
            <a:r>
              <a:rPr lang="en-GB" dirty="0" smtClean="0"/>
              <a:t> in cui compare A)</a:t>
            </a:r>
          </a:p>
          <a:p>
            <a:pPr marL="344487" lvl="1" indent="0" eaLnBrk="1" hangingPunct="1">
              <a:lnSpc>
                <a:spcPct val="90000"/>
              </a:lnSpc>
              <a:buNone/>
            </a:pPr>
            <a:endParaRPr lang="en-GB" dirty="0" smtClean="0"/>
          </a:p>
          <a:p>
            <a:pPr lvl="1" eaLnBrk="1" hangingPunct="1">
              <a:lnSpc>
                <a:spcPct val="90000"/>
              </a:lnSpc>
            </a:pPr>
            <a:r>
              <a:rPr lang="en-GB" dirty="0" smtClean="0"/>
              <a:t>Lift (</a:t>
            </a:r>
            <a:r>
              <a:rPr lang="en-GB" dirty="0" err="1" smtClean="0"/>
              <a:t>scostamento</a:t>
            </a:r>
            <a:r>
              <a:rPr lang="en-GB" dirty="0" smtClean="0"/>
              <a:t>; </a:t>
            </a:r>
            <a:r>
              <a:rPr lang="en-GB" dirty="0" err="1" smtClean="0"/>
              <a:t>effetto</a:t>
            </a:r>
            <a:r>
              <a:rPr lang="en-GB" dirty="0" smtClean="0"/>
              <a:t> </a:t>
            </a:r>
            <a:r>
              <a:rPr lang="en-GB" dirty="0" err="1" smtClean="0"/>
              <a:t>leva</a:t>
            </a:r>
            <a:r>
              <a:rPr lang="en-GB" dirty="0" smtClean="0"/>
              <a:t> </a:t>
            </a:r>
            <a:r>
              <a:rPr lang="en-GB" dirty="0" err="1" smtClean="0"/>
              <a:t>sulle</a:t>
            </a:r>
            <a:r>
              <a:rPr lang="en-GB" dirty="0" smtClean="0"/>
              <a:t> </a:t>
            </a:r>
            <a:r>
              <a:rPr lang="en-GB" dirty="0" err="1" smtClean="0"/>
              <a:t>probabilità</a:t>
            </a:r>
            <a:r>
              <a:rPr lang="en-GB" dirty="0" smtClean="0"/>
              <a:t> di </a:t>
            </a:r>
            <a:r>
              <a:rPr lang="en-GB" dirty="0" err="1" smtClean="0"/>
              <a:t>vendita</a:t>
            </a:r>
            <a:r>
              <a:rPr lang="en-GB" dirty="0" smtClean="0"/>
              <a:t> di B, </a:t>
            </a:r>
            <a:r>
              <a:rPr lang="en-GB" dirty="0" err="1" smtClean="0"/>
              <a:t>venduto</a:t>
            </a:r>
            <a:r>
              <a:rPr lang="en-GB" dirty="0" smtClean="0"/>
              <a:t> A; </a:t>
            </a:r>
            <a:r>
              <a:rPr lang="en-GB" dirty="0" err="1" smtClean="0"/>
              <a:t>misura</a:t>
            </a:r>
            <a:r>
              <a:rPr lang="en-GB" dirty="0" smtClean="0"/>
              <a:t> </a:t>
            </a:r>
            <a:r>
              <a:rPr lang="en-GB" dirty="0" err="1" smtClean="0"/>
              <a:t>il</a:t>
            </a:r>
            <a:r>
              <a:rPr lang="en-GB" dirty="0" smtClean="0"/>
              <a:t> </a:t>
            </a:r>
            <a:r>
              <a:rPr lang="en-GB" dirty="0" err="1" smtClean="0"/>
              <a:t>grado</a:t>
            </a:r>
            <a:r>
              <a:rPr lang="en-GB" dirty="0" smtClean="0"/>
              <a:t> di </a:t>
            </a:r>
            <a:r>
              <a:rPr lang="en-GB" dirty="0" err="1" smtClean="0"/>
              <a:t>associazione</a:t>
            </a:r>
            <a:r>
              <a:rPr lang="en-GB" dirty="0" smtClean="0"/>
              <a:t> </a:t>
            </a:r>
            <a:r>
              <a:rPr lang="en-GB" dirty="0" err="1" smtClean="0"/>
              <a:t>tra</a:t>
            </a:r>
            <a:r>
              <a:rPr lang="en-GB" dirty="0" smtClean="0"/>
              <a:t> </a:t>
            </a:r>
            <a:r>
              <a:rPr lang="en-GB" dirty="0" err="1" smtClean="0"/>
              <a:t>i</a:t>
            </a:r>
            <a:r>
              <a:rPr lang="en-GB" dirty="0" smtClean="0"/>
              <a:t> </a:t>
            </a:r>
            <a:r>
              <a:rPr lang="en-GB" dirty="0" err="1" smtClean="0"/>
              <a:t>prodotti</a:t>
            </a:r>
            <a:r>
              <a:rPr lang="en-GB" dirty="0" smtClean="0"/>
              <a:t>) </a:t>
            </a:r>
            <a:endParaRPr lang="en-GB" altLang="zh-CN" dirty="0" smtClean="0">
              <a:ea typeface="SimSun" pitchFamily="2" charset="-122"/>
            </a:endParaRPr>
          </a:p>
        </p:txBody>
      </p:sp>
      <p:sp>
        <p:nvSpPr>
          <p:cNvPr id="159748"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graphicFrame>
        <p:nvGraphicFramePr>
          <p:cNvPr id="159749" name="Object 5"/>
          <p:cNvGraphicFramePr>
            <a:graphicFrameLocks noChangeAspect="1"/>
          </p:cNvGraphicFramePr>
          <p:nvPr/>
        </p:nvGraphicFramePr>
        <p:xfrm>
          <a:off x="6732588" y="2852738"/>
          <a:ext cx="1114425" cy="409575"/>
        </p:xfrm>
        <a:graphic>
          <a:graphicData uri="http://schemas.openxmlformats.org/presentationml/2006/ole">
            <mc:AlternateContent xmlns:mc="http://schemas.openxmlformats.org/markup-compatibility/2006">
              <mc:Choice xmlns:v="urn:schemas-microsoft-com:vml" Requires="v">
                <p:oleObj spid="_x0000_s160504" name="Equation" r:id="rId3" imgW="1117115" imgH="406224" progId="Equation.3">
                  <p:embed/>
                </p:oleObj>
              </mc:Choice>
              <mc:Fallback>
                <p:oleObj name="Equation" r:id="rId3" imgW="1117115" imgH="406224"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588" y="2852738"/>
                        <a:ext cx="11144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9750"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graphicFrame>
        <p:nvGraphicFramePr>
          <p:cNvPr id="159751" name="Object 7"/>
          <p:cNvGraphicFramePr>
            <a:graphicFrameLocks noChangeAspect="1"/>
          </p:cNvGraphicFramePr>
          <p:nvPr/>
        </p:nvGraphicFramePr>
        <p:xfrm>
          <a:off x="5219700" y="3284538"/>
          <a:ext cx="1600200" cy="409575"/>
        </p:xfrm>
        <a:graphic>
          <a:graphicData uri="http://schemas.openxmlformats.org/presentationml/2006/ole">
            <mc:AlternateContent xmlns:mc="http://schemas.openxmlformats.org/markup-compatibility/2006">
              <mc:Choice xmlns:v="urn:schemas-microsoft-com:vml" Requires="v">
                <p:oleObj spid="_x0000_s160505" name="Equation" r:id="rId5" imgW="1600200" imgH="406400" progId="Equation.3">
                  <p:embed/>
                </p:oleObj>
              </mc:Choice>
              <mc:Fallback>
                <p:oleObj name="Equation" r:id="rId5" imgW="1600200" imgH="406400" progId="Equation.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700" y="3284538"/>
                        <a:ext cx="16002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9752"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graphicFrame>
        <p:nvGraphicFramePr>
          <p:cNvPr id="159753" name="Object 9"/>
          <p:cNvGraphicFramePr>
            <a:graphicFrameLocks noChangeAspect="1"/>
          </p:cNvGraphicFramePr>
          <p:nvPr>
            <p:extLst>
              <p:ext uri="{D42A27DB-BD31-4B8C-83A1-F6EECF244321}">
                <p14:modId xmlns:p14="http://schemas.microsoft.com/office/powerpoint/2010/main" val="2493201507"/>
              </p:ext>
            </p:extLst>
          </p:nvPr>
        </p:nvGraphicFramePr>
        <p:xfrm>
          <a:off x="6588224" y="4437112"/>
          <a:ext cx="1781175" cy="447675"/>
        </p:xfrm>
        <a:graphic>
          <a:graphicData uri="http://schemas.openxmlformats.org/presentationml/2006/ole">
            <mc:AlternateContent xmlns:mc="http://schemas.openxmlformats.org/markup-compatibility/2006">
              <mc:Choice xmlns:v="urn:schemas-microsoft-com:vml" Requires="v">
                <p:oleObj spid="_x0000_s160506" name="Equation" r:id="rId7" imgW="1777229" imgH="444307" progId="Equation.3">
                  <p:embed/>
                </p:oleObj>
              </mc:Choice>
              <mc:Fallback>
                <p:oleObj name="Equation" r:id="rId7" imgW="1777229" imgH="444307" progId="Equation.3">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8224" y="4437112"/>
                        <a:ext cx="178117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9754"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graphicFrame>
        <p:nvGraphicFramePr>
          <p:cNvPr id="159755" name="Object 11"/>
          <p:cNvGraphicFramePr>
            <a:graphicFrameLocks noChangeAspect="1"/>
          </p:cNvGraphicFramePr>
          <p:nvPr/>
        </p:nvGraphicFramePr>
        <p:xfrm>
          <a:off x="5651500" y="5661025"/>
          <a:ext cx="2124075" cy="419100"/>
        </p:xfrm>
        <a:graphic>
          <a:graphicData uri="http://schemas.openxmlformats.org/presentationml/2006/ole">
            <mc:AlternateContent xmlns:mc="http://schemas.openxmlformats.org/markup-compatibility/2006">
              <mc:Choice xmlns:v="urn:schemas-microsoft-com:vml" Requires="v">
                <p:oleObj spid="_x0000_s160507" name="Equation" r:id="rId9" imgW="2120900" imgH="419100" progId="Equation.3">
                  <p:embed/>
                </p:oleObj>
              </mc:Choice>
              <mc:Fallback>
                <p:oleObj name="Equation" r:id="rId9" imgW="2120900" imgH="419100" progId="Equation.3">
                  <p:embed/>
                  <p:pic>
                    <p:nvPicPr>
                      <p:cNvPr id="0" name="Object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1500" y="5661025"/>
                        <a:ext cx="2124075"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idx="4294967295"/>
          </p:nvPr>
        </p:nvSpPr>
        <p:spPr>
          <a:xfrm>
            <a:off x="468313" y="260350"/>
            <a:ext cx="8229600" cy="792163"/>
          </a:xfrm>
        </p:spPr>
        <p:txBody>
          <a:bodyPr anchor="ctr"/>
          <a:lstStyle/>
          <a:p>
            <a:pPr eaLnBrk="1" hangingPunct="1"/>
            <a:r>
              <a:rPr lang="en-GB" sz="3800" smtClean="0"/>
              <a:t>Association Discovery: MBA</a:t>
            </a:r>
            <a:endParaRPr lang="it-IT" sz="3800" smtClean="0"/>
          </a:p>
        </p:txBody>
      </p:sp>
      <p:pic>
        <p:nvPicPr>
          <p:cNvPr id="160771" name="Picture 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68313" y="2447925"/>
            <a:ext cx="4038600" cy="3333750"/>
          </a:xfrm>
        </p:spPr>
      </p:pic>
      <p:sp>
        <p:nvSpPr>
          <p:cNvPr id="160772" name="Rectangle 4"/>
          <p:cNvSpPr>
            <a:spLocks noChangeArrowheads="1"/>
          </p:cNvSpPr>
          <p:nvPr/>
        </p:nvSpPr>
        <p:spPr bwMode="auto">
          <a:xfrm>
            <a:off x="468313" y="1271588"/>
            <a:ext cx="8424862"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65125" indent="-365125">
              <a:lnSpc>
                <a:spcPct val="90000"/>
              </a:lnSpc>
              <a:spcBef>
                <a:spcPct val="20000"/>
              </a:spcBef>
              <a:buClr>
                <a:schemeClr val="accent2"/>
              </a:buClr>
              <a:buFontTx/>
              <a:buChar char="•"/>
            </a:pPr>
            <a:r>
              <a:rPr lang="en-GB" sz="2800">
                <a:solidFill>
                  <a:schemeClr val="tx1"/>
                </a:solidFill>
                <a:latin typeface="Arial" pitchFamily="34" charset="0"/>
              </a:rPr>
              <a:t>Permette </a:t>
            </a:r>
            <a:r>
              <a:rPr lang="it-IT" sz="2800">
                <a:solidFill>
                  <a:schemeClr val="tx1"/>
                </a:solidFill>
                <a:latin typeface="Arial" pitchFamily="34" charset="0"/>
              </a:rPr>
              <a:t>individuare combinazioni di articoli o servizi venduti all’interno delle stesse transazioni</a:t>
            </a:r>
            <a:endParaRPr lang="en-GB" sz="2800">
              <a:solidFill>
                <a:schemeClr val="tx1"/>
              </a:solidFill>
              <a:latin typeface="Arial" pitchFamily="34" charset="0"/>
            </a:endParaRPr>
          </a:p>
        </p:txBody>
      </p:sp>
      <p:pic>
        <p:nvPicPr>
          <p:cNvPr id="160773" name="Picture 5"/>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4716463" y="2200275"/>
            <a:ext cx="4038600" cy="1765300"/>
          </a:xfrm>
        </p:spPr>
      </p:pic>
      <p:sp>
        <p:nvSpPr>
          <p:cNvPr id="160774" name="Rectangle 6"/>
          <p:cNvSpPr>
            <a:spLocks noChangeArrowheads="1"/>
          </p:cNvSpPr>
          <p:nvPr/>
        </p:nvSpPr>
        <p:spPr bwMode="auto">
          <a:xfrm>
            <a:off x="4716463" y="4046538"/>
            <a:ext cx="4427537"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r>
              <a:rPr lang="en-GB" sz="1800">
                <a:solidFill>
                  <a:schemeClr val="tx1"/>
                </a:solidFill>
                <a:latin typeface="Arial" pitchFamily="34" charset="0"/>
              </a:rPr>
              <a:t>Nella combinazione di vendita</a:t>
            </a:r>
          </a:p>
          <a:p>
            <a:pPr marL="342900" indent="-342900"/>
            <a:r>
              <a:rPr lang="en-GB" sz="1800">
                <a:solidFill>
                  <a:schemeClr val="tx1"/>
                </a:solidFill>
                <a:latin typeface="Arial" pitchFamily="34" charset="0"/>
              </a:rPr>
              <a:t>Stout        Limonata</a:t>
            </a:r>
          </a:p>
          <a:p>
            <a:pPr marL="342900" indent="-342900">
              <a:buFontTx/>
              <a:buAutoNum type="arabicPeriod"/>
            </a:pPr>
            <a:r>
              <a:rPr lang="en-GB" sz="1800">
                <a:solidFill>
                  <a:schemeClr val="tx1"/>
                </a:solidFill>
                <a:latin typeface="Arial" pitchFamily="34" charset="0"/>
              </a:rPr>
              <a:t>La limonata viene venduta una volta ogni due acquisti di birra stout (confidenza della relazione) </a:t>
            </a:r>
          </a:p>
          <a:p>
            <a:pPr marL="342900" indent="-342900">
              <a:buFontTx/>
              <a:buAutoNum type="arabicPeriod"/>
            </a:pPr>
            <a:r>
              <a:rPr lang="en-GB" sz="1800">
                <a:solidFill>
                  <a:schemeClr val="tx1"/>
                </a:solidFill>
                <a:latin typeface="Arial" pitchFamily="34" charset="0"/>
              </a:rPr>
              <a:t>La probabilità di acquisto di limonata (lift) aumenta di 2.7 volte </a:t>
            </a:r>
          </a:p>
          <a:p>
            <a:pPr marL="342900" indent="-342900">
              <a:buFontTx/>
              <a:buAutoNum type="arabicPeriod"/>
            </a:pPr>
            <a:r>
              <a:rPr lang="en-GB" sz="1800">
                <a:solidFill>
                  <a:schemeClr val="tx1"/>
                </a:solidFill>
                <a:latin typeface="Arial" pitchFamily="34" charset="0"/>
              </a:rPr>
              <a:t>La combinazione compare nel 3% delle transazioni (supporto della regola)</a:t>
            </a:r>
            <a:endParaRPr lang="it-IT" sz="1800">
              <a:solidFill>
                <a:schemeClr val="tx1"/>
              </a:solidFill>
              <a:latin typeface="Arial" pitchFamily="34" charset="0"/>
            </a:endParaRPr>
          </a:p>
        </p:txBody>
      </p:sp>
      <p:sp>
        <p:nvSpPr>
          <p:cNvPr id="160775" name="AutoShape 7"/>
          <p:cNvSpPr>
            <a:spLocks noChangeArrowheads="1"/>
          </p:cNvSpPr>
          <p:nvPr/>
        </p:nvSpPr>
        <p:spPr bwMode="auto">
          <a:xfrm>
            <a:off x="5508625" y="4478338"/>
            <a:ext cx="215900" cy="144462"/>
          </a:xfrm>
          <a:prstGeom prst="rightArrow">
            <a:avLst>
              <a:gd name="adj1" fmla="val 50000"/>
              <a:gd name="adj2" fmla="val 37363"/>
            </a:avLst>
          </a:prstGeom>
          <a:solidFill>
            <a:schemeClr val="accent1"/>
          </a:solidFill>
          <a:ln w="9525">
            <a:solidFill>
              <a:schemeClr val="tx1"/>
            </a:solidFill>
            <a:miter lim="800000"/>
            <a:headEnd/>
            <a:tailEnd/>
          </a:ln>
        </p:spPr>
        <p:txBody>
          <a:bodyPr wrap="none" anchor="ctr"/>
          <a:lstStyle/>
          <a:p>
            <a:endParaRPr lang="it-IT" sz="1800">
              <a:solidFill>
                <a:schemeClr val="tx1"/>
              </a:solidFill>
              <a:latin typeface="Arial" pitchFamily="34"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285750"/>
            <a:ext cx="45720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617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4000500"/>
            <a:ext cx="2895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6179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2063" y="285750"/>
            <a:ext cx="285750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61797" name="CasellaDiTesto 5"/>
          <p:cNvSpPr txBox="1">
            <a:spLocks noChangeArrowheads="1"/>
          </p:cNvSpPr>
          <p:nvPr/>
        </p:nvSpPr>
        <p:spPr bwMode="auto">
          <a:xfrm>
            <a:off x="3429000" y="3643313"/>
            <a:ext cx="10096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a:t>267*11,6%= 31</a:t>
            </a:r>
          </a:p>
          <a:p>
            <a:pPr eaLnBrk="1" hangingPunct="1"/>
            <a:r>
              <a:rPr lang="it-IT"/>
              <a:t>267*3,75%= 10</a:t>
            </a:r>
          </a:p>
          <a:p>
            <a:pPr eaLnBrk="1" hangingPunct="1"/>
            <a:r>
              <a:rPr lang="it-IT"/>
              <a:t>267*5,24% = 14</a:t>
            </a:r>
          </a:p>
        </p:txBody>
      </p:sp>
      <p:pic>
        <p:nvPicPr>
          <p:cNvPr id="1617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5" y="3686175"/>
            <a:ext cx="2905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61799" name="Rettangolo 9"/>
          <p:cNvSpPr>
            <a:spLocks noChangeArrowheads="1"/>
          </p:cNvSpPr>
          <p:nvPr/>
        </p:nvSpPr>
        <p:spPr bwMode="auto">
          <a:xfrm>
            <a:off x="4071938" y="5857875"/>
            <a:ext cx="1108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1600"/>
              <a:t>Antigelo 10</a:t>
            </a:r>
          </a:p>
        </p:txBody>
      </p:sp>
      <p:sp>
        <p:nvSpPr>
          <p:cNvPr id="161800" name="Rettangolo 16"/>
          <p:cNvSpPr>
            <a:spLocks noChangeArrowheads="1"/>
          </p:cNvSpPr>
          <p:nvPr/>
        </p:nvSpPr>
        <p:spPr bwMode="auto">
          <a:xfrm>
            <a:off x="5786438" y="4643438"/>
            <a:ext cx="1146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1600"/>
              <a:t>Sapone A14</a:t>
            </a:r>
          </a:p>
        </p:txBody>
      </p:sp>
      <p:sp>
        <p:nvSpPr>
          <p:cNvPr id="161801" name="Rettangolo 17"/>
          <p:cNvSpPr>
            <a:spLocks noChangeArrowheads="1"/>
          </p:cNvSpPr>
          <p:nvPr/>
        </p:nvSpPr>
        <p:spPr bwMode="auto">
          <a:xfrm>
            <a:off x="857250" y="5357813"/>
            <a:ext cx="16668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1600"/>
              <a:t>Acqua minerale 31</a:t>
            </a:r>
          </a:p>
        </p:txBody>
      </p:sp>
      <p:grpSp>
        <p:nvGrpSpPr>
          <p:cNvPr id="161802" name="Gruppo 18"/>
          <p:cNvGrpSpPr>
            <a:grpSpLocks/>
          </p:cNvGrpSpPr>
          <p:nvPr/>
        </p:nvGrpSpPr>
        <p:grpSpPr bwMode="auto">
          <a:xfrm>
            <a:off x="2286000" y="4643438"/>
            <a:ext cx="3429000" cy="1214437"/>
            <a:chOff x="2285984" y="4643446"/>
            <a:chExt cx="3429024" cy="1214446"/>
          </a:xfrm>
        </p:grpSpPr>
        <p:sp>
          <p:nvSpPr>
            <p:cNvPr id="20" name="Rettangolo arrotondato 19"/>
            <p:cNvSpPr/>
            <p:nvPr/>
          </p:nvSpPr>
          <p:spPr bwMode="auto">
            <a:xfrm>
              <a:off x="2285984" y="4643446"/>
              <a:ext cx="2857520" cy="642942"/>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anchor="ctr"/>
            <a:lstStyle/>
            <a:p>
              <a:pPr>
                <a:defRPr/>
              </a:pPr>
              <a:endParaRPr lang="it-IT" sz="4200">
                <a:solidFill>
                  <a:schemeClr val="tx2"/>
                </a:solidFill>
                <a:latin typeface="Garamond" pitchFamily="18" charset="0"/>
              </a:endParaRPr>
            </a:p>
          </p:txBody>
        </p:sp>
        <p:sp>
          <p:nvSpPr>
            <p:cNvPr id="21" name="Rettangolo arrotondato 20"/>
            <p:cNvSpPr/>
            <p:nvPr/>
          </p:nvSpPr>
          <p:spPr bwMode="auto">
            <a:xfrm>
              <a:off x="4347804" y="4643446"/>
              <a:ext cx="1367204" cy="642942"/>
            </a:xfrm>
            <a:prstGeom prst="roundRect">
              <a:avLst/>
            </a:prstGeom>
            <a:ln>
              <a:headEnd type="none" w="med" len="med"/>
              <a:tailEnd type="none" w="med" len="med"/>
            </a:ln>
          </p:spPr>
          <p:style>
            <a:lnRef idx="0">
              <a:schemeClr val="accent2"/>
            </a:lnRef>
            <a:fillRef idx="1002">
              <a:schemeClr val="dk2"/>
            </a:fillRef>
            <a:effectRef idx="3">
              <a:schemeClr val="accent2"/>
            </a:effectRef>
            <a:fontRef idx="minor">
              <a:schemeClr val="lt1"/>
            </a:fontRef>
          </p:style>
          <p:txBody>
            <a:bodyPr anchor="ctr"/>
            <a:lstStyle/>
            <a:p>
              <a:pPr>
                <a:defRPr/>
              </a:pPr>
              <a:endParaRPr lang="it-IT" sz="4200">
                <a:solidFill>
                  <a:schemeClr val="tx2"/>
                </a:solidFill>
                <a:latin typeface="Garamond" pitchFamily="18" charset="0"/>
              </a:endParaRPr>
            </a:p>
          </p:txBody>
        </p:sp>
        <p:sp>
          <p:nvSpPr>
            <p:cNvPr id="22" name="Rettangolo arrotondato 21"/>
            <p:cNvSpPr/>
            <p:nvPr/>
          </p:nvSpPr>
          <p:spPr bwMode="auto">
            <a:xfrm>
              <a:off x="4357686" y="4657514"/>
              <a:ext cx="785818" cy="1200378"/>
            </a:xfrm>
            <a:prstGeom prst="roundRect">
              <a:avLst/>
            </a:prstGeom>
            <a:solidFill>
              <a:schemeClr val="accent4">
                <a:lumMod val="85000"/>
                <a:lumOff val="15000"/>
              </a:schemeClr>
            </a:soli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1"/>
            </a:lnRef>
            <a:fillRef idx="3">
              <a:schemeClr val="accent1"/>
            </a:fillRef>
            <a:effectRef idx="3">
              <a:schemeClr val="accent1"/>
            </a:effectRef>
            <a:fontRef idx="minor">
              <a:schemeClr val="lt1"/>
            </a:fontRef>
          </p:style>
          <p:txBody>
            <a:bodyPr anchor="ctr"/>
            <a:lstStyle/>
            <a:p>
              <a:pPr>
                <a:defRPr/>
              </a:pPr>
              <a:endParaRPr lang="it-IT" sz="4200">
                <a:solidFill>
                  <a:schemeClr val="tx2"/>
                </a:solidFill>
                <a:latin typeface="Garamond" pitchFamily="18" charset="0"/>
              </a:endParaRPr>
            </a:p>
          </p:txBody>
        </p:sp>
        <p:sp>
          <p:nvSpPr>
            <p:cNvPr id="23" name="Rettangolo arrotondato 22"/>
            <p:cNvSpPr/>
            <p:nvPr/>
          </p:nvSpPr>
          <p:spPr bwMode="auto">
            <a:xfrm>
              <a:off x="4076326" y="4657514"/>
              <a:ext cx="1071570" cy="642942"/>
            </a:xfrm>
            <a:prstGeom prst="roundRect">
              <a:avLst/>
            </a:prstGeom>
            <a:ln>
              <a:headEnd type="none" w="med" len="med"/>
              <a:tailEnd type="none" w="med" len="med"/>
            </a:ln>
          </p:spPr>
          <p:style>
            <a:lnRef idx="0">
              <a:schemeClr val="accent2"/>
            </a:lnRef>
            <a:fillRef idx="1002">
              <a:schemeClr val="dk2"/>
            </a:fillRef>
            <a:effectRef idx="3">
              <a:schemeClr val="accent2"/>
            </a:effectRef>
            <a:fontRef idx="minor">
              <a:schemeClr val="lt1"/>
            </a:fontRef>
          </p:style>
          <p:txBody>
            <a:bodyPr anchor="ctr"/>
            <a:lstStyle/>
            <a:p>
              <a:pPr>
                <a:defRPr/>
              </a:pPr>
              <a:endParaRPr lang="it-IT" sz="4200">
                <a:solidFill>
                  <a:schemeClr val="tx2"/>
                </a:solidFill>
                <a:latin typeface="Garamond" pitchFamily="18" charset="0"/>
              </a:endParaRPr>
            </a:p>
          </p:txBody>
        </p:sp>
        <p:sp>
          <p:nvSpPr>
            <p:cNvPr id="24" name="Rettangolo arrotondato 23"/>
            <p:cNvSpPr/>
            <p:nvPr/>
          </p:nvSpPr>
          <p:spPr bwMode="auto">
            <a:xfrm>
              <a:off x="4357686" y="4657514"/>
              <a:ext cx="785818" cy="642942"/>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anchor="ctr"/>
            <a:lstStyle/>
            <a:p>
              <a:pPr>
                <a:defRPr/>
              </a:pPr>
              <a:endParaRPr lang="it-IT" sz="4200">
                <a:solidFill>
                  <a:schemeClr val="tx2"/>
                </a:solidFill>
                <a:latin typeface="Garamond" pitchFamily="18" charset="0"/>
              </a:endParaRPr>
            </a:p>
          </p:txBody>
        </p:sp>
      </p:grpSp>
      <p:cxnSp>
        <p:nvCxnSpPr>
          <p:cNvPr id="26" name="Connettore 2 25"/>
          <p:cNvCxnSpPr/>
          <p:nvPr/>
        </p:nvCxnSpPr>
        <p:spPr bwMode="auto">
          <a:xfrm rot="16200000" flipH="1">
            <a:off x="2214562" y="2286001"/>
            <a:ext cx="4143375" cy="857250"/>
          </a:xfrm>
          <a:prstGeom prst="straightConnector1">
            <a:avLst/>
          </a:prstGeom>
          <a:ln>
            <a:headEnd type="none" w="med" len="med"/>
            <a:tailEnd type="arrow"/>
          </a:ln>
        </p:spPr>
        <p:style>
          <a:lnRef idx="1">
            <a:schemeClr val="accent4"/>
          </a:lnRef>
          <a:fillRef idx="0">
            <a:schemeClr val="accent4"/>
          </a:fillRef>
          <a:effectRef idx="0">
            <a:schemeClr val="accent4"/>
          </a:effectRef>
          <a:fontRef idx="minor">
            <a:schemeClr val="tx1"/>
          </a:fontRef>
        </p:style>
      </p:cxnSp>
      <p:sp>
        <p:nvSpPr>
          <p:cNvPr id="161804" name="Rettangolo 27"/>
          <p:cNvSpPr>
            <a:spLocks noChangeArrowheads="1"/>
          </p:cNvSpPr>
          <p:nvPr/>
        </p:nvSpPr>
        <p:spPr bwMode="auto">
          <a:xfrm>
            <a:off x="4357688" y="4786313"/>
            <a:ext cx="684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1600" b="1">
                <a:solidFill>
                  <a:schemeClr val="tx1"/>
                </a:solidFill>
              </a:rPr>
              <a:t>3%=8</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idx="4294967295"/>
          </p:nvPr>
        </p:nvSpPr>
        <p:spPr>
          <a:xfrm>
            <a:off x="468313" y="188913"/>
            <a:ext cx="8229600" cy="792162"/>
          </a:xfrm>
        </p:spPr>
        <p:txBody>
          <a:bodyPr anchor="ctr"/>
          <a:lstStyle/>
          <a:p>
            <a:pPr eaLnBrk="1" hangingPunct="1"/>
            <a:r>
              <a:rPr lang="en-GB" sz="3800" smtClean="0"/>
              <a:t>Sequential pattern discovery</a:t>
            </a:r>
            <a:endParaRPr lang="it-IT" sz="3800" smtClean="0"/>
          </a:p>
        </p:txBody>
      </p:sp>
      <p:pic>
        <p:nvPicPr>
          <p:cNvPr id="162819" name="Picture 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539750" y="2454275"/>
            <a:ext cx="3886200" cy="2125663"/>
          </a:xfrm>
        </p:spPr>
      </p:pic>
      <p:sp>
        <p:nvSpPr>
          <p:cNvPr id="162820" name="Rectangle 4"/>
          <p:cNvSpPr>
            <a:spLocks noChangeArrowheads="1"/>
          </p:cNvSpPr>
          <p:nvPr/>
        </p:nvSpPr>
        <p:spPr bwMode="auto">
          <a:xfrm>
            <a:off x="395288" y="1125538"/>
            <a:ext cx="8229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r>
              <a:rPr lang="en-GB" sz="2800">
                <a:solidFill>
                  <a:schemeClr val="tx1"/>
                </a:solidFill>
                <a:latin typeface="Arial" pitchFamily="34" charset="0"/>
              </a:rPr>
              <a:t>Clickstream analysis: identifica sequenze di pagine  visitate da un certo numero di utenti</a:t>
            </a:r>
          </a:p>
        </p:txBody>
      </p:sp>
      <p:pic>
        <p:nvPicPr>
          <p:cNvPr id="162821" name="Picture 5"/>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4787900" y="2205038"/>
            <a:ext cx="3187700" cy="4652962"/>
          </a:xfrm>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idx="4294967295"/>
          </p:nvPr>
        </p:nvSpPr>
        <p:spPr/>
        <p:txBody>
          <a:bodyPr anchor="ctr"/>
          <a:lstStyle/>
          <a:p>
            <a:pPr eaLnBrk="1" hangingPunct="1"/>
            <a:r>
              <a:rPr lang="en-US" sz="3800" smtClean="0"/>
              <a:t>Cluster Analysis (</a:t>
            </a:r>
            <a:r>
              <a:rPr lang="it-IT" sz="3800" smtClean="0">
                <a:solidFill>
                  <a:schemeClr val="tx1"/>
                </a:solidFill>
              </a:rPr>
              <a:t>Segmentazione )</a:t>
            </a:r>
          </a:p>
        </p:txBody>
      </p:sp>
      <p:sp>
        <p:nvSpPr>
          <p:cNvPr id="163843" name="Rectangle 3"/>
          <p:cNvSpPr>
            <a:spLocks noChangeArrowheads="1"/>
          </p:cNvSpPr>
          <p:nvPr/>
        </p:nvSpPr>
        <p:spPr bwMode="auto">
          <a:xfrm>
            <a:off x="0" y="4249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sp>
        <p:nvSpPr>
          <p:cNvPr id="163844" name="Rectangle 4"/>
          <p:cNvSpPr>
            <a:spLocks noChangeArrowheads="1"/>
          </p:cNvSpPr>
          <p:nvPr/>
        </p:nvSpPr>
        <p:spPr bwMode="auto">
          <a:xfrm>
            <a:off x="468313" y="141287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20000"/>
              </a:spcBef>
            </a:pPr>
            <a:r>
              <a:rPr lang="en-GB" sz="2600">
                <a:solidFill>
                  <a:schemeClr val="tx1"/>
                </a:solidFill>
                <a:latin typeface="Arial" pitchFamily="34" charset="0"/>
              </a:rPr>
              <a:t>Suddivisione di una popolazione in g gruppi di unità simili, aventi la massima omogeneità interna e massima eterogeneità tra segmenti</a:t>
            </a:r>
          </a:p>
          <a:p>
            <a:pPr marL="630238" lvl="1" indent="-373063">
              <a:lnSpc>
                <a:spcPct val="90000"/>
              </a:lnSpc>
              <a:spcBef>
                <a:spcPct val="20000"/>
              </a:spcBef>
              <a:buFontTx/>
              <a:buChar char="–"/>
            </a:pPr>
            <a:r>
              <a:rPr lang="en-GB" sz="2600">
                <a:solidFill>
                  <a:schemeClr val="tx1"/>
                </a:solidFill>
                <a:latin typeface="Arial" pitchFamily="34" charset="0"/>
              </a:rPr>
              <a:t>Scelta delle variabili / obiettivi</a:t>
            </a:r>
          </a:p>
          <a:p>
            <a:pPr marL="630238" lvl="1" indent="-373063">
              <a:lnSpc>
                <a:spcPct val="90000"/>
              </a:lnSpc>
              <a:spcBef>
                <a:spcPct val="20000"/>
              </a:spcBef>
              <a:buFontTx/>
              <a:buChar char="–"/>
            </a:pPr>
            <a:r>
              <a:rPr lang="en-GB" sz="2600">
                <a:solidFill>
                  <a:schemeClr val="tx1"/>
                </a:solidFill>
                <a:latin typeface="Arial" pitchFamily="34" charset="0"/>
              </a:rPr>
              <a:t>Metodo di formazione dei gruppi (Gerarchico / non gerarchico)</a:t>
            </a:r>
          </a:p>
          <a:p>
            <a:pPr marL="630238" lvl="1" indent="-373063">
              <a:lnSpc>
                <a:spcPct val="90000"/>
              </a:lnSpc>
              <a:spcBef>
                <a:spcPct val="20000"/>
              </a:spcBef>
              <a:buFontTx/>
              <a:buChar char="–"/>
            </a:pPr>
            <a:r>
              <a:rPr lang="en-GB" altLang="zh-CN" sz="2600">
                <a:solidFill>
                  <a:schemeClr val="tx1"/>
                </a:solidFill>
                <a:latin typeface="Arial" pitchFamily="34" charset="0"/>
              </a:rPr>
              <a:t>Indice di prossimità (distanza) da utilizzare (es. Distanza euclidea per variabili quantitative, Indice di Jaccard, Condorcet per variabili qualitative)</a:t>
            </a:r>
          </a:p>
          <a:p>
            <a:pPr marL="630238" lvl="1" indent="-373063">
              <a:lnSpc>
                <a:spcPct val="90000"/>
              </a:lnSpc>
              <a:spcBef>
                <a:spcPct val="20000"/>
              </a:spcBef>
              <a:buFontTx/>
              <a:buChar char="–"/>
            </a:pPr>
            <a:r>
              <a:rPr lang="en-GB" altLang="zh-CN" sz="2600">
                <a:solidFill>
                  <a:schemeClr val="tx1"/>
                </a:solidFill>
                <a:latin typeface="Arial" pitchFamily="34" charset="0"/>
              </a:rPr>
              <a:t>Tecnica (demografica, mappe Kohonen)</a:t>
            </a:r>
          </a:p>
          <a:p>
            <a:pPr marL="630238" lvl="1" indent="-373063">
              <a:lnSpc>
                <a:spcPct val="90000"/>
              </a:lnSpc>
              <a:spcBef>
                <a:spcPct val="20000"/>
              </a:spcBef>
              <a:buFontTx/>
              <a:buChar char="–"/>
            </a:pPr>
            <a:r>
              <a:rPr lang="en-GB" altLang="zh-CN" sz="2600">
                <a:solidFill>
                  <a:schemeClr val="tx1"/>
                </a:solidFill>
                <a:latin typeface="Arial" pitchFamily="34" charset="0"/>
              </a:rPr>
              <a:t>Valutazione dei gruppi ottenuti</a:t>
            </a: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idx="4294967295"/>
          </p:nvPr>
        </p:nvSpPr>
        <p:spPr>
          <a:xfrm>
            <a:off x="468313" y="333375"/>
            <a:ext cx="8229600" cy="792163"/>
          </a:xfrm>
        </p:spPr>
        <p:txBody>
          <a:bodyPr anchor="ctr"/>
          <a:lstStyle/>
          <a:p>
            <a:pPr eaLnBrk="1" hangingPunct="1"/>
            <a:r>
              <a:rPr lang="en-US" sz="3800" smtClean="0"/>
              <a:t>Modalità di Segmentazione:</a:t>
            </a:r>
            <a:br>
              <a:rPr lang="en-US" sz="3800" smtClean="0"/>
            </a:br>
            <a:r>
              <a:rPr lang="en-US" sz="3800" smtClean="0"/>
              <a:t>scelta delle variabili</a:t>
            </a:r>
            <a:endParaRPr lang="it-IT" sz="3800" smtClean="0"/>
          </a:p>
        </p:txBody>
      </p:sp>
      <p:sp>
        <p:nvSpPr>
          <p:cNvPr id="164867" name="Rectangle 3"/>
          <p:cNvSpPr>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just">
              <a:lnSpc>
                <a:spcPct val="90000"/>
              </a:lnSpc>
              <a:spcBef>
                <a:spcPct val="20000"/>
              </a:spcBef>
              <a:buFontTx/>
              <a:buChar char="•"/>
            </a:pPr>
            <a:r>
              <a:rPr lang="en-GB" sz="2800">
                <a:solidFill>
                  <a:schemeClr val="tx1"/>
                </a:solidFill>
                <a:latin typeface="Arial" pitchFamily="34" charset="0"/>
              </a:rPr>
              <a:t>Demografica: costruisce e distingue i diversi segmenti attraverso variabili descrittive delle caratteristiche socio-demografiche dei clienti:</a:t>
            </a:r>
          </a:p>
          <a:p>
            <a:pPr marL="742950" lvl="1" indent="-285750">
              <a:lnSpc>
                <a:spcPct val="90000"/>
              </a:lnSpc>
              <a:spcBef>
                <a:spcPct val="20000"/>
              </a:spcBef>
              <a:buFontTx/>
              <a:buChar char="–"/>
            </a:pPr>
            <a:r>
              <a:rPr lang="en-GB" sz="2800">
                <a:solidFill>
                  <a:schemeClr val="tx1"/>
                </a:solidFill>
                <a:latin typeface="Arial" pitchFamily="34" charset="0"/>
              </a:rPr>
              <a:t>sesso</a:t>
            </a:r>
          </a:p>
          <a:p>
            <a:pPr marL="742950" lvl="1" indent="-285750">
              <a:lnSpc>
                <a:spcPct val="90000"/>
              </a:lnSpc>
              <a:spcBef>
                <a:spcPct val="20000"/>
              </a:spcBef>
              <a:buFontTx/>
              <a:buChar char="–"/>
            </a:pPr>
            <a:r>
              <a:rPr lang="en-GB" sz="2800">
                <a:solidFill>
                  <a:schemeClr val="tx1"/>
                </a:solidFill>
                <a:latin typeface="Arial" pitchFamily="34" charset="0"/>
              </a:rPr>
              <a:t>età</a:t>
            </a:r>
          </a:p>
          <a:p>
            <a:pPr marL="742950" lvl="1" indent="-285750">
              <a:lnSpc>
                <a:spcPct val="90000"/>
              </a:lnSpc>
              <a:spcBef>
                <a:spcPct val="20000"/>
              </a:spcBef>
              <a:buFontTx/>
              <a:buChar char="–"/>
            </a:pPr>
            <a:r>
              <a:rPr lang="en-GB" sz="2800">
                <a:solidFill>
                  <a:schemeClr val="tx1"/>
                </a:solidFill>
                <a:latin typeface="Arial" pitchFamily="34" charset="0"/>
              </a:rPr>
              <a:t>reddito</a:t>
            </a:r>
          </a:p>
          <a:p>
            <a:pPr marL="742950" lvl="1" indent="-285750">
              <a:lnSpc>
                <a:spcPct val="90000"/>
              </a:lnSpc>
              <a:spcBef>
                <a:spcPct val="20000"/>
              </a:spcBef>
              <a:buFontTx/>
              <a:buChar char="–"/>
            </a:pPr>
            <a:r>
              <a:rPr lang="en-GB" sz="2800">
                <a:solidFill>
                  <a:schemeClr val="tx1"/>
                </a:solidFill>
                <a:latin typeface="Arial" pitchFamily="34" charset="0"/>
              </a:rPr>
              <a:t>istruzione</a:t>
            </a:r>
          </a:p>
          <a:p>
            <a:pPr marL="742950" lvl="1" indent="-285750">
              <a:lnSpc>
                <a:spcPct val="90000"/>
              </a:lnSpc>
              <a:spcBef>
                <a:spcPct val="20000"/>
              </a:spcBef>
              <a:buFontTx/>
              <a:buChar char="–"/>
            </a:pPr>
            <a:r>
              <a:rPr lang="en-GB" sz="2800">
                <a:solidFill>
                  <a:schemeClr val="tx1"/>
                </a:solidFill>
                <a:latin typeface="Arial" pitchFamily="34" charset="0"/>
              </a:rPr>
              <a:t>professione</a:t>
            </a:r>
          </a:p>
          <a:p>
            <a:pPr marL="742950" lvl="1" indent="-285750">
              <a:lnSpc>
                <a:spcPct val="90000"/>
              </a:lnSpc>
              <a:spcBef>
                <a:spcPct val="20000"/>
              </a:spcBef>
              <a:buFontTx/>
              <a:buChar char="–"/>
            </a:pPr>
            <a:r>
              <a:rPr lang="en-GB" sz="2800">
                <a:solidFill>
                  <a:schemeClr val="tx1"/>
                </a:solidFill>
                <a:latin typeface="Arial" pitchFamily="34" charset="0"/>
              </a:rPr>
              <a:t>area di provenienza</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idx="4294967295"/>
          </p:nvPr>
        </p:nvSpPr>
        <p:spPr>
          <a:xfrm>
            <a:off x="468313" y="404813"/>
            <a:ext cx="8229600" cy="792162"/>
          </a:xfrm>
        </p:spPr>
        <p:txBody>
          <a:bodyPr anchor="ctr"/>
          <a:lstStyle/>
          <a:p>
            <a:pPr eaLnBrk="1" hangingPunct="1"/>
            <a:r>
              <a:rPr lang="en-US" sz="3800" smtClean="0"/>
              <a:t>Modalità di Segmentazione</a:t>
            </a:r>
            <a:br>
              <a:rPr lang="en-US" sz="3800" smtClean="0"/>
            </a:br>
            <a:r>
              <a:rPr lang="en-US" sz="3800" smtClean="0"/>
              <a:t> scelta delle variabili</a:t>
            </a:r>
            <a:endParaRPr lang="it-IT" sz="3800" smtClean="0"/>
          </a:p>
        </p:txBody>
      </p:sp>
      <p:sp>
        <p:nvSpPr>
          <p:cNvPr id="165891" name="Rectangle 3"/>
          <p:cNvSpPr>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just">
              <a:lnSpc>
                <a:spcPct val="90000"/>
              </a:lnSpc>
              <a:spcBef>
                <a:spcPct val="20000"/>
              </a:spcBef>
              <a:buFontTx/>
              <a:buChar char="•"/>
            </a:pPr>
            <a:r>
              <a:rPr lang="en-GB" sz="2800">
                <a:solidFill>
                  <a:schemeClr val="tx1"/>
                </a:solidFill>
                <a:latin typeface="Arial" pitchFamily="34" charset="0"/>
              </a:rPr>
              <a:t>Psicografica (stili di vita): studia le motivazioni e la personalità dei clienti in relazione al consumo indipendentemente (o in aggiunta) al profilo socio-demografico :</a:t>
            </a:r>
          </a:p>
          <a:p>
            <a:pPr marL="742950" lvl="1" indent="-285750">
              <a:lnSpc>
                <a:spcPct val="90000"/>
              </a:lnSpc>
              <a:spcBef>
                <a:spcPct val="20000"/>
              </a:spcBef>
              <a:buFontTx/>
              <a:buChar char="–"/>
            </a:pPr>
            <a:r>
              <a:rPr lang="en-GB" sz="2800">
                <a:solidFill>
                  <a:schemeClr val="tx1"/>
                </a:solidFill>
                <a:latin typeface="Arial" pitchFamily="34" charset="0"/>
              </a:rPr>
              <a:t>attività (lavoro, hobby, vita sociale, piaceri, sport, club, comunità…)</a:t>
            </a:r>
          </a:p>
          <a:p>
            <a:pPr marL="742950" lvl="1" indent="-285750">
              <a:lnSpc>
                <a:spcPct val="90000"/>
              </a:lnSpc>
              <a:spcBef>
                <a:spcPct val="20000"/>
              </a:spcBef>
              <a:buFontTx/>
              <a:buChar char="–"/>
            </a:pPr>
            <a:r>
              <a:rPr lang="en-GB" sz="2800">
                <a:solidFill>
                  <a:schemeClr val="tx1"/>
                </a:solidFill>
                <a:latin typeface="Arial" pitchFamily="34" charset="0"/>
              </a:rPr>
              <a:t>interessi (famiglia, casa, svaghi, moda, successo, media…)</a:t>
            </a:r>
          </a:p>
          <a:p>
            <a:pPr marL="742950" lvl="1" indent="-285750">
              <a:lnSpc>
                <a:spcPct val="90000"/>
              </a:lnSpc>
              <a:spcBef>
                <a:spcPct val="20000"/>
              </a:spcBef>
              <a:buFontTx/>
              <a:buChar char="–"/>
            </a:pPr>
            <a:r>
              <a:rPr lang="en-GB" sz="2800">
                <a:solidFill>
                  <a:schemeClr val="tx1"/>
                </a:solidFill>
                <a:latin typeface="Arial" pitchFamily="34" charset="0"/>
              </a:rPr>
              <a:t>opinioni (su sè stessi, società, politica, cultura, denaro…) </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idx="4294967295"/>
          </p:nvPr>
        </p:nvSpPr>
        <p:spPr>
          <a:xfrm>
            <a:off x="539750" y="549275"/>
            <a:ext cx="8229600" cy="792163"/>
          </a:xfrm>
        </p:spPr>
        <p:txBody>
          <a:bodyPr anchor="ctr"/>
          <a:lstStyle/>
          <a:p>
            <a:pPr eaLnBrk="1" hangingPunct="1"/>
            <a:r>
              <a:rPr lang="en-US" sz="3800" smtClean="0"/>
              <a:t>Modalità di Segmentazione</a:t>
            </a:r>
            <a:br>
              <a:rPr lang="en-US" sz="3800" smtClean="0"/>
            </a:br>
            <a:r>
              <a:rPr lang="en-US" sz="3800" smtClean="0"/>
              <a:t> scelta delle variabili</a:t>
            </a:r>
            <a:endParaRPr lang="it-IT" sz="3800" smtClean="0"/>
          </a:p>
        </p:txBody>
      </p:sp>
      <p:sp>
        <p:nvSpPr>
          <p:cNvPr id="166915" name="Rectangle 3"/>
          <p:cNvSpPr>
            <a:spLocks noChangeArrowheads="1"/>
          </p:cNvSpPr>
          <p:nvPr/>
        </p:nvSpPr>
        <p:spPr bwMode="auto">
          <a:xfrm>
            <a:off x="457200" y="15160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just">
              <a:lnSpc>
                <a:spcPct val="90000"/>
              </a:lnSpc>
              <a:spcBef>
                <a:spcPct val="20000"/>
              </a:spcBef>
              <a:buFontTx/>
              <a:buChar char="•"/>
            </a:pPr>
            <a:r>
              <a:rPr lang="it-IT" sz="2600">
                <a:solidFill>
                  <a:schemeClr val="tx1"/>
                </a:solidFill>
                <a:latin typeface="Arial" pitchFamily="34" charset="0"/>
              </a:rPr>
              <a:t>Comportamento d’acquisto: sta alla base del concetto di CRM e tende alla fidelizzazione del cliente</a:t>
            </a:r>
          </a:p>
          <a:p>
            <a:pPr marL="742950" lvl="1" indent="-285750">
              <a:lnSpc>
                <a:spcPct val="90000"/>
              </a:lnSpc>
              <a:spcBef>
                <a:spcPct val="20000"/>
              </a:spcBef>
              <a:buFontTx/>
              <a:buChar char="–"/>
            </a:pPr>
            <a:r>
              <a:rPr lang="it-IT" sz="2600">
                <a:solidFill>
                  <a:schemeClr val="tx1"/>
                </a:solidFill>
                <a:latin typeface="Arial" pitchFamily="34" charset="0"/>
              </a:rPr>
              <a:t>tipo di utente (lead, prospect, primo acquisto, occasionali, regolari, anzianità)</a:t>
            </a:r>
          </a:p>
          <a:p>
            <a:pPr marL="742950" lvl="1" indent="-285750">
              <a:lnSpc>
                <a:spcPct val="90000"/>
              </a:lnSpc>
              <a:spcBef>
                <a:spcPct val="20000"/>
              </a:spcBef>
              <a:buFontTx/>
              <a:buChar char="–"/>
            </a:pPr>
            <a:r>
              <a:rPr lang="it-IT" sz="2600">
                <a:solidFill>
                  <a:schemeClr val="tx1"/>
                </a:solidFill>
                <a:latin typeface="Arial" pitchFamily="34" charset="0"/>
              </a:rPr>
              <a:t>tipologia di acquisto (classe ABC, ticket medio, quantità, volumi, classi merceologiche acquistate, frequenza)</a:t>
            </a:r>
          </a:p>
          <a:p>
            <a:pPr marL="742950" lvl="1" indent="-285750">
              <a:lnSpc>
                <a:spcPct val="90000"/>
              </a:lnSpc>
              <a:spcBef>
                <a:spcPct val="20000"/>
              </a:spcBef>
              <a:buFontTx/>
              <a:buChar char="–"/>
            </a:pPr>
            <a:r>
              <a:rPr lang="it-IT" sz="2600">
                <a:solidFill>
                  <a:schemeClr val="tx1"/>
                </a:solidFill>
                <a:latin typeface="Arial" pitchFamily="34" charset="0"/>
              </a:rPr>
              <a:t>tipo di fedeltà (fedeli, fidelizzati…) </a:t>
            </a:r>
          </a:p>
          <a:p>
            <a:pPr marL="742950" lvl="1" indent="-285750">
              <a:lnSpc>
                <a:spcPct val="90000"/>
              </a:lnSpc>
              <a:spcBef>
                <a:spcPct val="20000"/>
              </a:spcBef>
              <a:buFontTx/>
              <a:buChar char="–"/>
            </a:pPr>
            <a:r>
              <a:rPr lang="it-IT" sz="2600">
                <a:solidFill>
                  <a:schemeClr val="tx1"/>
                </a:solidFill>
                <a:latin typeface="Arial" pitchFamily="34" charset="0"/>
              </a:rPr>
              <a:t>sensibilità agli elementi di marketing (elasticità rispetto al prezzo e promozioni)</a:t>
            </a:r>
          </a:p>
          <a:p>
            <a:pPr marL="742950" lvl="1" indent="-285750">
              <a:lnSpc>
                <a:spcPct val="90000"/>
              </a:lnSpc>
              <a:spcBef>
                <a:spcPct val="20000"/>
              </a:spcBef>
              <a:buFontTx/>
              <a:buChar char="–"/>
            </a:pPr>
            <a:r>
              <a:rPr lang="it-IT" sz="2600">
                <a:solidFill>
                  <a:schemeClr val="tx1"/>
                </a:solidFill>
                <a:latin typeface="Arial" pitchFamily="34" charset="0"/>
              </a:rPr>
              <a:t>raggruppamento spontaneo (tribe)</a:t>
            </a:r>
          </a:p>
          <a:p>
            <a:pPr marL="742950" lvl="1" indent="-285750">
              <a:lnSpc>
                <a:spcPct val="90000"/>
              </a:lnSpc>
              <a:spcBef>
                <a:spcPct val="20000"/>
              </a:spcBef>
            </a:pPr>
            <a:endParaRPr lang="it-IT" sz="2600">
              <a:solidFill>
                <a:schemeClr val="tx1"/>
              </a:solidFill>
              <a:latin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12776"/>
            <a:ext cx="2757921" cy="2059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9677" y="4007951"/>
            <a:ext cx="2952463" cy="2220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675078"/>
            <a:ext cx="2780808" cy="2139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179512" y="1089176"/>
            <a:ext cx="3621697" cy="369332"/>
          </a:xfrm>
          <a:prstGeom prst="rect">
            <a:avLst/>
          </a:prstGeom>
          <a:noFill/>
        </p:spPr>
        <p:txBody>
          <a:bodyPr wrap="none" rtlCol="0">
            <a:spAutoFit/>
          </a:bodyPr>
          <a:lstStyle/>
          <a:p>
            <a:r>
              <a:rPr lang="it-IT" sz="1800" b="1" dirty="0" smtClean="0">
                <a:latin typeface="+mj-lt"/>
              </a:rPr>
              <a:t>Chi decide numero e tipo di Report?</a:t>
            </a:r>
            <a:endParaRPr lang="it-IT" sz="1800" b="1" dirty="0">
              <a:latin typeface="+mj-lt"/>
            </a:endParaRPr>
          </a:p>
        </p:txBody>
      </p:sp>
      <p:sp>
        <p:nvSpPr>
          <p:cNvPr id="6" name="CasellaDiTesto 5"/>
          <p:cNvSpPr txBox="1"/>
          <p:nvPr/>
        </p:nvSpPr>
        <p:spPr>
          <a:xfrm>
            <a:off x="1363543" y="6228020"/>
            <a:ext cx="3230949" cy="369332"/>
          </a:xfrm>
          <a:prstGeom prst="rect">
            <a:avLst/>
          </a:prstGeom>
          <a:noFill/>
        </p:spPr>
        <p:txBody>
          <a:bodyPr wrap="none" rtlCol="0">
            <a:spAutoFit/>
          </a:bodyPr>
          <a:lstStyle/>
          <a:p>
            <a:r>
              <a:rPr lang="it-IT" sz="1800" b="1" dirty="0" smtClean="0">
                <a:solidFill>
                  <a:srgbClr val="008000"/>
                </a:solidFill>
                <a:latin typeface="+mj-lt"/>
              </a:rPr>
              <a:t>Quanto posso/voglio spendere?</a:t>
            </a:r>
            <a:endParaRPr lang="it-IT" sz="1800" b="1" dirty="0">
              <a:solidFill>
                <a:srgbClr val="008000"/>
              </a:solidFill>
              <a:latin typeface="+mj-lt"/>
            </a:endParaRPr>
          </a:p>
        </p:txBody>
      </p:sp>
      <p:sp>
        <p:nvSpPr>
          <p:cNvPr id="7" name="CasellaDiTesto 6"/>
          <p:cNvSpPr txBox="1"/>
          <p:nvPr/>
        </p:nvSpPr>
        <p:spPr>
          <a:xfrm>
            <a:off x="4155816" y="1491405"/>
            <a:ext cx="4844275" cy="369332"/>
          </a:xfrm>
          <a:prstGeom prst="rect">
            <a:avLst/>
          </a:prstGeom>
          <a:noFill/>
        </p:spPr>
        <p:txBody>
          <a:bodyPr wrap="none" rtlCol="0">
            <a:spAutoFit/>
          </a:bodyPr>
          <a:lstStyle/>
          <a:p>
            <a:r>
              <a:rPr lang="it-IT" sz="1800" b="1" dirty="0" smtClean="0">
                <a:solidFill>
                  <a:srgbClr val="FF9900"/>
                </a:solidFill>
                <a:latin typeface="+mj-lt"/>
              </a:rPr>
              <a:t>Chi e in che modo deve utilizzare i risultati di BI? </a:t>
            </a:r>
            <a:endParaRPr lang="it-IT" sz="1800" b="1" dirty="0">
              <a:solidFill>
                <a:srgbClr val="FF9900"/>
              </a:solidFill>
              <a:latin typeface="+mj-lt"/>
            </a:endParaRPr>
          </a:p>
        </p:txBody>
      </p:sp>
      <p:sp>
        <p:nvSpPr>
          <p:cNvPr id="8" name="Rectangle 2"/>
          <p:cNvSpPr txBox="1">
            <a:spLocks noChangeArrowheads="1"/>
          </p:cNvSpPr>
          <p:nvPr/>
        </p:nvSpPr>
        <p:spPr bwMode="auto">
          <a:xfrm>
            <a:off x="428624" y="285750"/>
            <a:ext cx="8463855" cy="694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Calibri" pitchFamily="34" charset="0"/>
              </a:defRPr>
            </a:lvl2pPr>
            <a:lvl3pPr algn="l" rtl="0" eaLnBrk="0" fontAlgn="base" hangingPunct="0">
              <a:spcBef>
                <a:spcPct val="0"/>
              </a:spcBef>
              <a:spcAft>
                <a:spcPct val="0"/>
              </a:spcAft>
              <a:defRPr sz="4200">
                <a:solidFill>
                  <a:schemeClr val="tx2"/>
                </a:solidFill>
                <a:latin typeface="Calibri" pitchFamily="34" charset="0"/>
              </a:defRPr>
            </a:lvl3pPr>
            <a:lvl4pPr algn="l" rtl="0" eaLnBrk="0" fontAlgn="base" hangingPunct="0">
              <a:spcBef>
                <a:spcPct val="0"/>
              </a:spcBef>
              <a:spcAft>
                <a:spcPct val="0"/>
              </a:spcAft>
              <a:defRPr sz="4200">
                <a:solidFill>
                  <a:schemeClr val="tx2"/>
                </a:solidFill>
                <a:latin typeface="Calibri" pitchFamily="34" charset="0"/>
              </a:defRPr>
            </a:lvl4pPr>
            <a:lvl5pPr algn="l" rtl="0" eaLnBrk="0" fontAlgn="base" hangingPunct="0">
              <a:spcBef>
                <a:spcPct val="0"/>
              </a:spcBef>
              <a:spcAft>
                <a:spcPct val="0"/>
              </a:spcAft>
              <a:defRPr sz="4200">
                <a:solidFill>
                  <a:schemeClr val="tx2"/>
                </a:solidFill>
                <a:latin typeface="Calibri" pitchFamily="34"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a:lstStyle>
          <a:p>
            <a:pPr eaLnBrk="1" hangingPunct="1">
              <a:defRPr/>
            </a:pPr>
            <a:r>
              <a:rPr lang="it-IT" altLang="zh-CN" sz="3600" kern="0" dirty="0" smtClean="0"/>
              <a:t>Business Intelligence - Possibili declinazioni </a:t>
            </a:r>
            <a:endParaRPr lang="it-IT" sz="1600" kern="0" dirty="0" smtClean="0">
              <a:latin typeface="+mn-lt"/>
            </a:endParaRPr>
          </a:p>
        </p:txBody>
      </p:sp>
      <p:sp>
        <p:nvSpPr>
          <p:cNvPr id="9" name="CasellaDiTesto 8"/>
          <p:cNvSpPr txBox="1"/>
          <p:nvPr/>
        </p:nvSpPr>
        <p:spPr>
          <a:xfrm>
            <a:off x="1835696" y="2143889"/>
            <a:ext cx="2117696" cy="276999"/>
          </a:xfrm>
          <a:prstGeom prst="rect">
            <a:avLst/>
          </a:prstGeom>
          <a:noFill/>
        </p:spPr>
        <p:txBody>
          <a:bodyPr wrap="none" rtlCol="0">
            <a:spAutoFit/>
          </a:bodyPr>
          <a:lstStyle/>
          <a:p>
            <a:r>
              <a:rPr lang="it-IT" sz="1200" b="1" dirty="0" smtClean="0">
                <a:latin typeface="+mj-lt"/>
              </a:rPr>
              <a:t>La struttura dei risultati è fissa</a:t>
            </a:r>
            <a:endParaRPr lang="it-IT" sz="1200" b="1" dirty="0">
              <a:latin typeface="+mj-lt"/>
            </a:endParaRPr>
          </a:p>
        </p:txBody>
      </p:sp>
      <p:sp>
        <p:nvSpPr>
          <p:cNvPr id="10" name="CasellaDiTesto 9"/>
          <p:cNvSpPr txBox="1"/>
          <p:nvPr/>
        </p:nvSpPr>
        <p:spPr>
          <a:xfrm>
            <a:off x="1191406" y="3368025"/>
            <a:ext cx="2663743" cy="276999"/>
          </a:xfrm>
          <a:prstGeom prst="rect">
            <a:avLst/>
          </a:prstGeom>
          <a:noFill/>
        </p:spPr>
        <p:txBody>
          <a:bodyPr wrap="none" rtlCol="0">
            <a:spAutoFit/>
          </a:bodyPr>
          <a:lstStyle/>
          <a:p>
            <a:r>
              <a:rPr lang="it-IT" sz="1200" b="1" dirty="0" smtClean="0">
                <a:latin typeface="+mj-lt"/>
              </a:rPr>
              <a:t>I manager costruiscono i Report da soli</a:t>
            </a:r>
            <a:endParaRPr lang="it-IT" sz="1200" b="1" dirty="0">
              <a:latin typeface="+mj-lt"/>
            </a:endParaRPr>
          </a:p>
        </p:txBody>
      </p:sp>
      <p:sp>
        <p:nvSpPr>
          <p:cNvPr id="11" name="CasellaDiTesto 10"/>
          <p:cNvSpPr txBox="1"/>
          <p:nvPr/>
        </p:nvSpPr>
        <p:spPr>
          <a:xfrm>
            <a:off x="4772610" y="4446687"/>
            <a:ext cx="2490618" cy="276999"/>
          </a:xfrm>
          <a:prstGeom prst="rect">
            <a:avLst/>
          </a:prstGeom>
          <a:noFill/>
        </p:spPr>
        <p:txBody>
          <a:bodyPr wrap="none" rtlCol="0">
            <a:spAutoFit/>
          </a:bodyPr>
          <a:lstStyle/>
          <a:p>
            <a:r>
              <a:rPr lang="it-IT" sz="1200" b="1" dirty="0" smtClean="0">
                <a:solidFill>
                  <a:srgbClr val="008000"/>
                </a:solidFill>
                <a:latin typeface="+mj-lt"/>
              </a:rPr>
              <a:t>Software a licenza, si parte da 10k/y</a:t>
            </a:r>
            <a:endParaRPr lang="it-IT" sz="1200" b="1" dirty="0">
              <a:solidFill>
                <a:srgbClr val="008000"/>
              </a:solidFill>
              <a:latin typeface="+mj-lt"/>
            </a:endParaRPr>
          </a:p>
        </p:txBody>
      </p:sp>
      <p:sp>
        <p:nvSpPr>
          <p:cNvPr id="12" name="CasellaDiTesto 11"/>
          <p:cNvSpPr txBox="1"/>
          <p:nvPr/>
        </p:nvSpPr>
        <p:spPr>
          <a:xfrm>
            <a:off x="4789621" y="5670823"/>
            <a:ext cx="2107821" cy="276999"/>
          </a:xfrm>
          <a:prstGeom prst="rect">
            <a:avLst/>
          </a:prstGeom>
          <a:noFill/>
        </p:spPr>
        <p:txBody>
          <a:bodyPr wrap="none" rtlCol="0">
            <a:spAutoFit/>
          </a:bodyPr>
          <a:lstStyle/>
          <a:p>
            <a:r>
              <a:rPr lang="it-IT" sz="1200" b="1" dirty="0">
                <a:solidFill>
                  <a:srgbClr val="008000"/>
                </a:solidFill>
                <a:latin typeface="+mj-lt"/>
              </a:rPr>
              <a:t>Software a </a:t>
            </a:r>
            <a:r>
              <a:rPr lang="it-IT" sz="1200" b="1" dirty="0" smtClean="0">
                <a:solidFill>
                  <a:srgbClr val="008000"/>
                </a:solidFill>
                <a:latin typeface="+mj-lt"/>
              </a:rPr>
              <a:t>licenza GNU (free)</a:t>
            </a:r>
            <a:endParaRPr lang="it-IT" sz="1200" b="1" dirty="0">
              <a:solidFill>
                <a:srgbClr val="008000"/>
              </a:solidFill>
              <a:latin typeface="+mj-lt"/>
            </a:endParaRPr>
          </a:p>
        </p:txBody>
      </p:sp>
      <p:sp>
        <p:nvSpPr>
          <p:cNvPr id="13" name="CasellaDiTesto 12"/>
          <p:cNvSpPr txBox="1"/>
          <p:nvPr/>
        </p:nvSpPr>
        <p:spPr>
          <a:xfrm>
            <a:off x="7136784" y="2071881"/>
            <a:ext cx="1621406" cy="276999"/>
          </a:xfrm>
          <a:prstGeom prst="rect">
            <a:avLst/>
          </a:prstGeom>
          <a:noFill/>
        </p:spPr>
        <p:txBody>
          <a:bodyPr wrap="none" rtlCol="0">
            <a:spAutoFit/>
          </a:bodyPr>
          <a:lstStyle/>
          <a:p>
            <a:r>
              <a:rPr lang="it-IT" sz="1200" b="1" dirty="0" smtClean="0">
                <a:solidFill>
                  <a:srgbClr val="FF9900"/>
                </a:solidFill>
                <a:latin typeface="+mj-lt"/>
              </a:rPr>
              <a:t>Risultati sul singolo PC</a:t>
            </a:r>
            <a:endParaRPr lang="it-IT" sz="1200" b="1" dirty="0">
              <a:solidFill>
                <a:srgbClr val="FF9900"/>
              </a:solidFill>
              <a:latin typeface="+mj-lt"/>
            </a:endParaRPr>
          </a:p>
        </p:txBody>
      </p:sp>
      <p:sp>
        <p:nvSpPr>
          <p:cNvPr id="14" name="CasellaDiTesto 13"/>
          <p:cNvSpPr txBox="1"/>
          <p:nvPr/>
        </p:nvSpPr>
        <p:spPr>
          <a:xfrm>
            <a:off x="7117930" y="2708920"/>
            <a:ext cx="2013949" cy="276999"/>
          </a:xfrm>
          <a:prstGeom prst="rect">
            <a:avLst/>
          </a:prstGeom>
          <a:noFill/>
        </p:spPr>
        <p:txBody>
          <a:bodyPr wrap="none" rtlCol="0">
            <a:spAutoFit/>
          </a:bodyPr>
          <a:lstStyle/>
          <a:p>
            <a:r>
              <a:rPr lang="it-IT" sz="1200" b="1" dirty="0" smtClean="0">
                <a:solidFill>
                  <a:srgbClr val="FF9900"/>
                </a:solidFill>
                <a:latin typeface="+mj-lt"/>
              </a:rPr>
              <a:t>Risultati sul Server aziendale</a:t>
            </a:r>
            <a:endParaRPr lang="it-IT" sz="1200" b="1" dirty="0">
              <a:solidFill>
                <a:srgbClr val="FF9900"/>
              </a:solidFill>
              <a:latin typeface="+mj-lt"/>
            </a:endParaRPr>
          </a:p>
        </p:txBody>
      </p:sp>
      <p:sp>
        <p:nvSpPr>
          <p:cNvPr id="15" name="CasellaDiTesto 14"/>
          <p:cNvSpPr txBox="1"/>
          <p:nvPr/>
        </p:nvSpPr>
        <p:spPr>
          <a:xfrm>
            <a:off x="7117930" y="3308192"/>
            <a:ext cx="1997919" cy="276999"/>
          </a:xfrm>
          <a:prstGeom prst="rect">
            <a:avLst/>
          </a:prstGeom>
          <a:noFill/>
        </p:spPr>
        <p:txBody>
          <a:bodyPr wrap="none" rtlCol="0">
            <a:spAutoFit/>
          </a:bodyPr>
          <a:lstStyle/>
          <a:p>
            <a:r>
              <a:rPr lang="it-IT" sz="1200" b="1" dirty="0" smtClean="0">
                <a:solidFill>
                  <a:srgbClr val="FF9900"/>
                </a:solidFill>
                <a:latin typeface="+mj-lt"/>
              </a:rPr>
              <a:t>Risultati sul Server On </a:t>
            </a:r>
            <a:r>
              <a:rPr lang="it-IT" sz="1200" b="1" dirty="0" err="1" smtClean="0">
                <a:solidFill>
                  <a:srgbClr val="FF9900"/>
                </a:solidFill>
                <a:latin typeface="+mj-lt"/>
              </a:rPr>
              <a:t>Cloud</a:t>
            </a:r>
            <a:endParaRPr lang="it-IT" sz="1200" b="1" dirty="0">
              <a:solidFill>
                <a:srgbClr val="FF9900"/>
              </a:solidFill>
              <a:latin typeface="+mj-lt"/>
            </a:endParaRPr>
          </a:p>
        </p:txBody>
      </p:sp>
    </p:spTree>
    <p:extLst>
      <p:ext uri="{BB962C8B-B14F-4D97-AF65-F5344CB8AC3E}">
        <p14:creationId xmlns:p14="http://schemas.microsoft.com/office/powerpoint/2010/main" val="169868004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idx="4294967295"/>
          </p:nvPr>
        </p:nvSpPr>
        <p:spPr>
          <a:xfrm>
            <a:off x="611188" y="404813"/>
            <a:ext cx="8229600" cy="792162"/>
          </a:xfrm>
        </p:spPr>
        <p:txBody>
          <a:bodyPr anchor="ctr"/>
          <a:lstStyle/>
          <a:p>
            <a:pPr eaLnBrk="1" hangingPunct="1"/>
            <a:r>
              <a:rPr lang="en-US" sz="3800" smtClean="0"/>
              <a:t>Modalità di Segmentazione</a:t>
            </a:r>
            <a:br>
              <a:rPr lang="en-US" sz="3800" smtClean="0"/>
            </a:br>
            <a:r>
              <a:rPr lang="en-US" sz="3800" smtClean="0"/>
              <a:t> scelta delle variabili</a:t>
            </a:r>
            <a:endParaRPr lang="it-IT" sz="3800" smtClean="0"/>
          </a:p>
        </p:txBody>
      </p:sp>
      <p:sp>
        <p:nvSpPr>
          <p:cNvPr id="167939" name="Rectangle 3"/>
          <p:cNvSpPr>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just">
              <a:lnSpc>
                <a:spcPct val="90000"/>
              </a:lnSpc>
              <a:spcBef>
                <a:spcPct val="20000"/>
              </a:spcBef>
              <a:buFontTx/>
              <a:buChar char="•"/>
            </a:pPr>
            <a:r>
              <a:rPr lang="it-IT" sz="2600">
                <a:solidFill>
                  <a:schemeClr val="tx1"/>
                </a:solidFill>
                <a:latin typeface="Arial" pitchFamily="34" charset="0"/>
              </a:rPr>
              <a:t>Stile di navigazione (solo web mining – web analytics). Profilazione della clientela in relazione a comportamenti e abitudini di acquisto attraverso il web:</a:t>
            </a:r>
          </a:p>
          <a:p>
            <a:pPr marL="742950" lvl="1" indent="-285750">
              <a:lnSpc>
                <a:spcPct val="90000"/>
              </a:lnSpc>
              <a:spcBef>
                <a:spcPct val="20000"/>
              </a:spcBef>
              <a:buFontTx/>
              <a:buChar char="–"/>
            </a:pPr>
            <a:r>
              <a:rPr lang="it-IT" sz="2600">
                <a:solidFill>
                  <a:schemeClr val="tx1"/>
                </a:solidFill>
                <a:latin typeface="Arial" pitchFamily="34" charset="0"/>
              </a:rPr>
              <a:t>frequenza</a:t>
            </a:r>
          </a:p>
          <a:p>
            <a:pPr marL="742950" lvl="1" indent="-285750">
              <a:lnSpc>
                <a:spcPct val="90000"/>
              </a:lnSpc>
              <a:spcBef>
                <a:spcPct val="20000"/>
              </a:spcBef>
              <a:buFontTx/>
              <a:buChar char="–"/>
            </a:pPr>
            <a:r>
              <a:rPr lang="it-IT" sz="2600">
                <a:solidFill>
                  <a:schemeClr val="tx1"/>
                </a:solidFill>
                <a:latin typeface="Arial" pitchFamily="34" charset="0"/>
              </a:rPr>
              <a:t>durata visita e tempo speso (stickiness)</a:t>
            </a:r>
          </a:p>
          <a:p>
            <a:pPr marL="742950" lvl="1" indent="-285750">
              <a:lnSpc>
                <a:spcPct val="90000"/>
              </a:lnSpc>
              <a:spcBef>
                <a:spcPct val="20000"/>
              </a:spcBef>
              <a:buFontTx/>
              <a:buChar char="–"/>
            </a:pPr>
            <a:r>
              <a:rPr lang="it-IT" sz="2600">
                <a:solidFill>
                  <a:schemeClr val="tx1"/>
                </a:solidFill>
                <a:latin typeface="Arial" pitchFamily="34" charset="0"/>
              </a:rPr>
              <a:t>sequenze e numero di pagine visitate (clickstream analysis)</a:t>
            </a:r>
          </a:p>
          <a:p>
            <a:pPr marL="742950" lvl="1" indent="-285750">
              <a:lnSpc>
                <a:spcPct val="90000"/>
              </a:lnSpc>
              <a:spcBef>
                <a:spcPct val="20000"/>
              </a:spcBef>
              <a:buFontTx/>
              <a:buChar char="–"/>
            </a:pPr>
            <a:r>
              <a:rPr lang="it-IT" sz="2600">
                <a:solidFill>
                  <a:schemeClr val="tx1"/>
                </a:solidFill>
                <a:latin typeface="Arial" pitchFamily="34" charset="0"/>
              </a:rPr>
              <a:t>link di accesso (ritorno su banner di altri siti)</a:t>
            </a:r>
          </a:p>
          <a:p>
            <a:pPr marL="742950" lvl="1" indent="-285750">
              <a:lnSpc>
                <a:spcPct val="90000"/>
              </a:lnSpc>
              <a:spcBef>
                <a:spcPct val="20000"/>
              </a:spcBef>
              <a:buFontTx/>
              <a:buChar char="–"/>
            </a:pPr>
            <a:r>
              <a:rPr lang="it-IT" sz="2600">
                <a:solidFill>
                  <a:schemeClr val="tx1"/>
                </a:solidFill>
                <a:latin typeface="Arial" pitchFamily="34" charset="0"/>
              </a:rPr>
              <a:t>valore monetario delle sessioni</a:t>
            </a:r>
          </a:p>
          <a:p>
            <a:pPr marL="742950" lvl="1" indent="-285750">
              <a:lnSpc>
                <a:spcPct val="90000"/>
              </a:lnSpc>
              <a:spcBef>
                <a:spcPct val="20000"/>
              </a:spcBef>
              <a:buFontTx/>
              <a:buChar char="–"/>
            </a:pPr>
            <a:r>
              <a:rPr lang="it-IT" sz="2600">
                <a:solidFill>
                  <a:schemeClr val="tx1"/>
                </a:solidFill>
                <a:latin typeface="Arial" pitchFamily="34" charset="0"/>
              </a:rPr>
              <a:t>acquisto si/no</a:t>
            </a:r>
          </a:p>
          <a:p>
            <a:pPr marL="742950" lvl="1" indent="-285750">
              <a:lnSpc>
                <a:spcPct val="90000"/>
              </a:lnSpc>
              <a:spcBef>
                <a:spcPct val="20000"/>
              </a:spcBef>
              <a:buFontTx/>
              <a:buChar char="–"/>
            </a:pPr>
            <a:endParaRPr lang="it-IT" sz="2600">
              <a:solidFill>
                <a:schemeClr val="tx1"/>
              </a:solidFill>
              <a:latin typeface="Arial" pitchFamily="34" charset="0"/>
            </a:endParaRPr>
          </a:p>
          <a:p>
            <a:pPr marL="742950" lvl="1" indent="-285750">
              <a:lnSpc>
                <a:spcPct val="90000"/>
              </a:lnSpc>
              <a:spcBef>
                <a:spcPct val="20000"/>
              </a:spcBef>
              <a:buFontTx/>
              <a:buChar char="–"/>
            </a:pPr>
            <a:endParaRPr lang="it-IT" sz="2600">
              <a:solidFill>
                <a:schemeClr val="tx1"/>
              </a:solidFill>
              <a:latin typeface="Arial" pitchFamily="34" charset="0"/>
            </a:endParaRPr>
          </a:p>
          <a:p>
            <a:pPr marL="742950" lvl="1" indent="-285750">
              <a:lnSpc>
                <a:spcPct val="90000"/>
              </a:lnSpc>
              <a:spcBef>
                <a:spcPct val="20000"/>
              </a:spcBef>
            </a:pPr>
            <a:endParaRPr lang="it-IT" sz="2600">
              <a:solidFill>
                <a:schemeClr val="tx1"/>
              </a:solidFill>
              <a:latin typeface="Arial"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idx="4294967295"/>
          </p:nvPr>
        </p:nvSpPr>
        <p:spPr>
          <a:xfrm>
            <a:off x="468313" y="333375"/>
            <a:ext cx="8229600" cy="792163"/>
          </a:xfrm>
        </p:spPr>
        <p:txBody>
          <a:bodyPr anchor="ctr"/>
          <a:lstStyle/>
          <a:p>
            <a:pPr eaLnBrk="1" hangingPunct="1"/>
            <a:r>
              <a:rPr lang="en-US" sz="3800" smtClean="0"/>
              <a:t>Obiettivi della Segmentazione</a:t>
            </a:r>
            <a:endParaRPr lang="it-IT" sz="3800" smtClean="0"/>
          </a:p>
        </p:txBody>
      </p:sp>
      <p:sp>
        <p:nvSpPr>
          <p:cNvPr id="168963" name="Rectangle 3"/>
          <p:cNvSpPr>
            <a:spLocks noChangeArrowheads="1"/>
          </p:cNvSpPr>
          <p:nvPr/>
        </p:nvSpPr>
        <p:spPr bwMode="auto">
          <a:xfrm>
            <a:off x="468313" y="162877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it-IT" sz="2600">
                <a:solidFill>
                  <a:schemeClr val="tx1"/>
                </a:solidFill>
                <a:latin typeface="Arial" pitchFamily="34" charset="0"/>
              </a:rPr>
              <a:t>Statico: identificazione e riconoscimento delle diverse tipologie di clienti teorici (i risultati dipendono dal tipo di segmentazione scelto)</a:t>
            </a:r>
          </a:p>
          <a:p>
            <a:pPr marL="342900" indent="-342900">
              <a:lnSpc>
                <a:spcPct val="90000"/>
              </a:lnSpc>
              <a:spcBef>
                <a:spcPct val="20000"/>
              </a:spcBef>
              <a:buFontTx/>
              <a:buChar char="•"/>
            </a:pPr>
            <a:r>
              <a:rPr lang="it-IT" sz="2600">
                <a:solidFill>
                  <a:schemeClr val="tx1"/>
                </a:solidFill>
                <a:latin typeface="Arial" pitchFamily="34" charset="0"/>
              </a:rPr>
              <a:t>Statico: identificazione di raggruppamenti spontanei (tribes)</a:t>
            </a:r>
          </a:p>
          <a:p>
            <a:pPr marL="342900" indent="-342900">
              <a:lnSpc>
                <a:spcPct val="90000"/>
              </a:lnSpc>
              <a:spcBef>
                <a:spcPct val="20000"/>
              </a:spcBef>
              <a:buFontTx/>
              <a:buChar char="•"/>
            </a:pPr>
            <a:r>
              <a:rPr lang="it-IT" sz="2600">
                <a:solidFill>
                  <a:schemeClr val="tx1"/>
                </a:solidFill>
                <a:latin typeface="Arial" pitchFamily="34" charset="0"/>
              </a:rPr>
              <a:t>Dinamico: studio dei segmenti di clienti prospect</a:t>
            </a:r>
          </a:p>
          <a:p>
            <a:pPr marL="342900" indent="-342900">
              <a:lnSpc>
                <a:spcPct val="90000"/>
              </a:lnSpc>
              <a:spcBef>
                <a:spcPct val="20000"/>
              </a:spcBef>
              <a:buFontTx/>
              <a:buChar char="•"/>
            </a:pPr>
            <a:r>
              <a:rPr lang="it-IT" sz="2600">
                <a:solidFill>
                  <a:schemeClr val="tx1"/>
                </a:solidFill>
                <a:latin typeface="Arial" pitchFamily="34" charset="0"/>
              </a:rPr>
              <a:t>Dinamico: analisi della migrazione dei clienti da un segmento all’altro nel tempo</a:t>
            </a:r>
          </a:p>
          <a:p>
            <a:pPr marL="342900" indent="-342900">
              <a:lnSpc>
                <a:spcPct val="90000"/>
              </a:lnSpc>
              <a:spcBef>
                <a:spcPct val="20000"/>
              </a:spcBef>
              <a:buFontTx/>
              <a:buChar char="•"/>
            </a:pPr>
            <a:r>
              <a:rPr lang="it-IT" sz="2600">
                <a:solidFill>
                  <a:schemeClr val="tx1"/>
                </a:solidFill>
                <a:latin typeface="Arial" pitchFamily="34" charset="0"/>
              </a:rPr>
              <a:t>Dinamico: studio degli effetti di contesto (consumer behaviour, attraction effect)</a:t>
            </a:r>
          </a:p>
          <a:p>
            <a:pPr marL="342900" indent="-342900">
              <a:lnSpc>
                <a:spcPct val="90000"/>
              </a:lnSpc>
              <a:spcBef>
                <a:spcPct val="20000"/>
              </a:spcBef>
              <a:buFontTx/>
              <a:buChar char="•"/>
            </a:pPr>
            <a:r>
              <a:rPr lang="it-IT" sz="2600">
                <a:solidFill>
                  <a:schemeClr val="tx1"/>
                </a:solidFill>
                <a:latin typeface="Arial" pitchFamily="34" charset="0"/>
              </a:rPr>
              <a:t>Funzionalità del sito web</a:t>
            </a:r>
          </a:p>
          <a:p>
            <a:pPr marL="742950" lvl="1" indent="-285750">
              <a:lnSpc>
                <a:spcPct val="90000"/>
              </a:lnSpc>
              <a:spcBef>
                <a:spcPct val="20000"/>
              </a:spcBef>
              <a:buFontTx/>
              <a:buChar char="–"/>
            </a:pPr>
            <a:endParaRPr lang="it-IT" sz="2600">
              <a:solidFill>
                <a:schemeClr val="tx1"/>
              </a:solidFill>
              <a:latin typeface="Arial" pitchFamily="34" charset="0"/>
            </a:endParaRPr>
          </a:p>
          <a:p>
            <a:pPr marL="742950" lvl="1" indent="-285750">
              <a:lnSpc>
                <a:spcPct val="90000"/>
              </a:lnSpc>
              <a:spcBef>
                <a:spcPct val="20000"/>
              </a:spcBef>
            </a:pPr>
            <a:endParaRPr lang="it-IT" sz="2600">
              <a:solidFill>
                <a:schemeClr val="tx1"/>
              </a:solidFill>
              <a:latin typeface="Arial" pitchFamily="34"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idx="4294967295"/>
          </p:nvPr>
        </p:nvSpPr>
        <p:spPr/>
        <p:txBody>
          <a:bodyPr anchor="ctr"/>
          <a:lstStyle/>
          <a:p>
            <a:pPr eaLnBrk="1" hangingPunct="1"/>
            <a:r>
              <a:rPr lang="en-GB" sz="3800" smtClean="0"/>
              <a:t>Metodo di formazione dei gruppi (Gerarchico / non gerarchico)</a:t>
            </a:r>
            <a:endParaRPr lang="it-IT" sz="3800" smtClean="0"/>
          </a:p>
        </p:txBody>
      </p:sp>
      <p:pic>
        <p:nvPicPr>
          <p:cNvPr id="169987" name="Picture 3"/>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1187450" y="2895600"/>
            <a:ext cx="3308350" cy="2486025"/>
          </a:xfrm>
        </p:spPr>
      </p:pic>
      <p:sp>
        <p:nvSpPr>
          <p:cNvPr id="169988" name="Rectangle 4"/>
          <p:cNvSpPr>
            <a:spLocks noChangeArrowheads="1"/>
          </p:cNvSpPr>
          <p:nvPr/>
        </p:nvSpPr>
        <p:spPr bwMode="auto">
          <a:xfrm>
            <a:off x="0" y="4249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sp>
        <p:nvSpPr>
          <p:cNvPr id="169989" name="Rectangle 5"/>
          <p:cNvSpPr>
            <a:spLocks noChangeArrowheads="1"/>
          </p:cNvSpPr>
          <p:nvPr/>
        </p:nvSpPr>
        <p:spPr bwMode="auto">
          <a:xfrm>
            <a:off x="395288" y="1484313"/>
            <a:ext cx="874871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r>
              <a:rPr lang="it-IT" sz="2000">
                <a:solidFill>
                  <a:schemeClr val="tx1"/>
                </a:solidFill>
                <a:latin typeface="Arial" pitchFamily="34" charset="0"/>
              </a:rPr>
              <a:t>L’oggetto della segmentazione induce la scelta del metodo (es. botanica</a:t>
            </a:r>
            <a:r>
              <a:rPr lang="it-IT" sz="2000">
                <a:solidFill>
                  <a:schemeClr val="tx1"/>
                </a:solidFill>
                <a:latin typeface="Arial Unicode MS" pitchFamily="34" charset="-128"/>
                <a:ea typeface="Arial Unicode MS" pitchFamily="34" charset="-128"/>
                <a:cs typeface="Arial Unicode MS" pitchFamily="34" charset="-128"/>
              </a:rPr>
              <a:t>→gerarchico) </a:t>
            </a:r>
          </a:p>
          <a:p>
            <a:pPr marL="342900" indent="-342900">
              <a:lnSpc>
                <a:spcPct val="90000"/>
              </a:lnSpc>
              <a:spcBef>
                <a:spcPct val="20000"/>
              </a:spcBef>
              <a:buFontTx/>
              <a:buChar char="•"/>
            </a:pPr>
            <a:r>
              <a:rPr lang="it-IT" sz="2000">
                <a:solidFill>
                  <a:schemeClr val="tx1"/>
                </a:solidFill>
                <a:latin typeface="Arial" pitchFamily="34" charset="0"/>
              </a:rPr>
              <a:t>Gerarchico aggregativo (o agglomerativo, da rami a radice), </a:t>
            </a:r>
          </a:p>
          <a:p>
            <a:pPr marL="342900" indent="-342900">
              <a:lnSpc>
                <a:spcPct val="90000"/>
              </a:lnSpc>
              <a:spcBef>
                <a:spcPct val="20000"/>
              </a:spcBef>
              <a:buFontTx/>
              <a:buChar char="•"/>
            </a:pPr>
            <a:r>
              <a:rPr lang="it-IT" sz="2000">
                <a:solidFill>
                  <a:schemeClr val="tx1"/>
                </a:solidFill>
                <a:latin typeface="Arial" pitchFamily="34" charset="0"/>
              </a:rPr>
              <a:t>Gerarchico scissorio (da radice a rami)</a:t>
            </a:r>
          </a:p>
          <a:p>
            <a:pPr marL="342900" indent="-342900">
              <a:lnSpc>
                <a:spcPct val="90000"/>
              </a:lnSpc>
              <a:spcBef>
                <a:spcPct val="20000"/>
              </a:spcBef>
              <a:buFontTx/>
              <a:buChar char="•"/>
            </a:pPr>
            <a:endParaRPr lang="it-IT" sz="2000">
              <a:solidFill>
                <a:schemeClr val="tx1"/>
              </a:solidFill>
              <a:latin typeface="Arial" pitchFamily="34" charset="0"/>
            </a:endParaRPr>
          </a:p>
          <a:p>
            <a:pPr marL="342900" indent="-342900">
              <a:lnSpc>
                <a:spcPct val="90000"/>
              </a:lnSpc>
              <a:spcBef>
                <a:spcPct val="20000"/>
              </a:spcBef>
              <a:buFontTx/>
              <a:buChar char="•"/>
            </a:pPr>
            <a:endParaRPr lang="it-IT" altLang="zh-CN" sz="2000">
              <a:solidFill>
                <a:schemeClr val="tx1"/>
              </a:solidFill>
              <a:latin typeface="Arial" pitchFamily="34" charset="0"/>
            </a:endParaRPr>
          </a:p>
          <a:p>
            <a:pPr marL="342900" indent="-342900">
              <a:lnSpc>
                <a:spcPct val="90000"/>
              </a:lnSpc>
              <a:spcBef>
                <a:spcPct val="20000"/>
              </a:spcBef>
              <a:buFontTx/>
              <a:buChar char="•"/>
            </a:pPr>
            <a:endParaRPr lang="it-IT" altLang="zh-CN" sz="2000">
              <a:solidFill>
                <a:schemeClr val="tx1"/>
              </a:solidFill>
              <a:latin typeface="Arial" pitchFamily="34" charset="0"/>
            </a:endParaRPr>
          </a:p>
          <a:p>
            <a:pPr marL="342900" indent="-342900">
              <a:lnSpc>
                <a:spcPct val="90000"/>
              </a:lnSpc>
              <a:spcBef>
                <a:spcPct val="20000"/>
              </a:spcBef>
              <a:buFontTx/>
              <a:buChar char="•"/>
            </a:pPr>
            <a:endParaRPr lang="it-IT" altLang="zh-CN" sz="2000">
              <a:solidFill>
                <a:schemeClr val="tx1"/>
              </a:solidFill>
              <a:latin typeface="Arial" pitchFamily="34" charset="0"/>
            </a:endParaRPr>
          </a:p>
          <a:p>
            <a:pPr marL="342900" indent="-342900">
              <a:lnSpc>
                <a:spcPct val="90000"/>
              </a:lnSpc>
              <a:spcBef>
                <a:spcPct val="20000"/>
              </a:spcBef>
              <a:buFontTx/>
              <a:buChar char="•"/>
            </a:pPr>
            <a:endParaRPr lang="it-IT" altLang="zh-CN" sz="2000">
              <a:solidFill>
                <a:schemeClr val="tx1"/>
              </a:solidFill>
              <a:latin typeface="Arial" pitchFamily="34" charset="0"/>
            </a:endParaRPr>
          </a:p>
          <a:p>
            <a:pPr marL="342900" indent="-342900">
              <a:lnSpc>
                <a:spcPct val="90000"/>
              </a:lnSpc>
              <a:spcBef>
                <a:spcPct val="20000"/>
              </a:spcBef>
              <a:buFontTx/>
              <a:buChar char="•"/>
            </a:pPr>
            <a:endParaRPr lang="it-IT" altLang="zh-CN" sz="2000">
              <a:solidFill>
                <a:schemeClr val="tx1"/>
              </a:solidFill>
              <a:latin typeface="Arial" pitchFamily="34" charset="0"/>
            </a:endParaRPr>
          </a:p>
          <a:p>
            <a:pPr marL="342900" indent="-342900">
              <a:lnSpc>
                <a:spcPct val="90000"/>
              </a:lnSpc>
              <a:spcBef>
                <a:spcPct val="20000"/>
              </a:spcBef>
              <a:buFontTx/>
              <a:buChar char="•"/>
            </a:pPr>
            <a:endParaRPr lang="it-IT" altLang="zh-CN" sz="2000">
              <a:solidFill>
                <a:schemeClr val="tx1"/>
              </a:solidFill>
              <a:latin typeface="Arial" pitchFamily="34" charset="0"/>
            </a:endParaRPr>
          </a:p>
          <a:p>
            <a:pPr marL="342900" indent="-342900">
              <a:lnSpc>
                <a:spcPct val="90000"/>
              </a:lnSpc>
              <a:spcBef>
                <a:spcPct val="20000"/>
              </a:spcBef>
              <a:buFontTx/>
              <a:buChar char="•"/>
            </a:pPr>
            <a:endParaRPr lang="it-IT" altLang="zh-CN" sz="2000">
              <a:solidFill>
                <a:schemeClr val="tx1"/>
              </a:solidFill>
              <a:latin typeface="Arial" pitchFamily="34" charset="0"/>
            </a:endParaRPr>
          </a:p>
          <a:p>
            <a:pPr marL="342900" indent="-342900">
              <a:lnSpc>
                <a:spcPct val="90000"/>
              </a:lnSpc>
              <a:spcBef>
                <a:spcPct val="20000"/>
              </a:spcBef>
              <a:buFontTx/>
              <a:buChar char="•"/>
            </a:pPr>
            <a:r>
              <a:rPr lang="it-IT" altLang="zh-CN" sz="2000">
                <a:solidFill>
                  <a:schemeClr val="tx1"/>
                </a:solidFill>
                <a:latin typeface="Arial" pitchFamily="34" charset="0"/>
              </a:rPr>
              <a:t>NON gerarchico: unico raggruppamento che soddisfa i criteri della massima omogenità interna e massima eterogeneità tra I gruppi</a:t>
            </a:r>
          </a:p>
          <a:p>
            <a:pPr marL="342900" indent="-342900">
              <a:lnSpc>
                <a:spcPct val="90000"/>
              </a:lnSpc>
              <a:spcBef>
                <a:spcPct val="20000"/>
              </a:spcBef>
              <a:buFontTx/>
              <a:buChar char="•"/>
            </a:pPr>
            <a:endParaRPr lang="it-IT" altLang="zh-CN" sz="2000">
              <a:solidFill>
                <a:schemeClr val="tx1"/>
              </a:solidFill>
              <a:latin typeface="Arial" pitchFamily="34" charset="0"/>
            </a:endParaRPr>
          </a:p>
        </p:txBody>
      </p:sp>
      <p:pic>
        <p:nvPicPr>
          <p:cNvPr id="169990" name="Picture 6"/>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648200" y="3489325"/>
            <a:ext cx="4038600" cy="750888"/>
          </a:xfrm>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idx="4294967295"/>
          </p:nvPr>
        </p:nvSpPr>
        <p:spPr>
          <a:xfrm>
            <a:off x="468313" y="188913"/>
            <a:ext cx="8229600" cy="1139825"/>
          </a:xfrm>
        </p:spPr>
        <p:txBody>
          <a:bodyPr anchor="ctr"/>
          <a:lstStyle/>
          <a:p>
            <a:pPr eaLnBrk="1" hangingPunct="1"/>
            <a:r>
              <a:rPr lang="it-IT" sz="3800" smtClean="0"/>
              <a:t>Segmentazione. Metodo delle K-medie</a:t>
            </a:r>
          </a:p>
        </p:txBody>
      </p:sp>
      <p:sp>
        <p:nvSpPr>
          <p:cNvPr id="171011" name="Rectangle 5"/>
          <p:cNvSpPr>
            <a:spLocks noChangeArrowheads="1"/>
          </p:cNvSpPr>
          <p:nvPr/>
        </p:nvSpPr>
        <p:spPr bwMode="auto">
          <a:xfrm>
            <a:off x="0" y="4249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sp>
        <p:nvSpPr>
          <p:cNvPr id="201782" name="Rectangle 54"/>
          <p:cNvSpPr>
            <a:spLocks noChangeArrowheads="1"/>
          </p:cNvSpPr>
          <p:nvPr/>
        </p:nvSpPr>
        <p:spPr bwMode="auto">
          <a:xfrm>
            <a:off x="395288" y="2349500"/>
            <a:ext cx="8280400" cy="3694113"/>
          </a:xfrm>
          <a:prstGeom prst="rect">
            <a:avLst/>
          </a:prstGeom>
          <a:noFill/>
          <a:ln w="9525" algn="ctr">
            <a:noFill/>
            <a:miter lim="800000"/>
            <a:headEnd/>
            <a:tailEnd/>
          </a:ln>
          <a:effectLst/>
        </p:spPr>
        <p:txBody>
          <a:bodyPr anchor="ctr">
            <a:spAutoFit/>
          </a:bodyPr>
          <a:lstStyle/>
          <a:p>
            <a:pPr algn="ctr">
              <a:defRPr/>
            </a:pPr>
            <a:r>
              <a:rPr lang="it-IT" altLang="zh-CN" sz="1800" dirty="0">
                <a:solidFill>
                  <a:schemeClr val="tx1"/>
                </a:solidFill>
                <a:latin typeface="+mn-lt"/>
              </a:rPr>
              <a:t>1.  Viene scelto un valore per k, in relazione al numero di cluster che vogliamo estrarre</a:t>
            </a:r>
          </a:p>
          <a:p>
            <a:pPr algn="ctr">
              <a:defRPr/>
            </a:pPr>
            <a:r>
              <a:rPr lang="it-IT" altLang="zh-CN" sz="1800" dirty="0">
                <a:solidFill>
                  <a:schemeClr val="tx1"/>
                </a:solidFill>
                <a:latin typeface="+mn-lt"/>
              </a:rPr>
              <a:t>2.  Vengono individuate in modo casuale (o suggerite dall’analista) k osservazioni (record) del dataset che vengono utilizzate come coordinate dei centri iniziali dei cluster.</a:t>
            </a:r>
          </a:p>
          <a:p>
            <a:pPr algn="ctr">
              <a:defRPr/>
            </a:pPr>
            <a:r>
              <a:rPr lang="it-IT" altLang="zh-CN" sz="1800" dirty="0">
                <a:solidFill>
                  <a:schemeClr val="tx1"/>
                </a:solidFill>
                <a:latin typeface="+mn-lt"/>
              </a:rPr>
              <a:t>3. Le distanze euclidee D calcolate tra i record ed i centri permettono una prima assegnazione delle unità statistiche (gli altri record) ai cluster più vicini.</a:t>
            </a:r>
          </a:p>
          <a:p>
            <a:pPr algn="ctr">
              <a:defRPr/>
            </a:pPr>
            <a:r>
              <a:rPr lang="it-IT" altLang="zh-CN" sz="1800" dirty="0">
                <a:solidFill>
                  <a:schemeClr val="tx1"/>
                </a:solidFill>
                <a:latin typeface="+mn-lt"/>
              </a:rPr>
              <a:t>4. Una volta che tutte le osservazioni sono state assegnate ai rispettivi cluster, i relativi centri sono aggiornati ricalcolando la media di ogni nuovo cluster. </a:t>
            </a:r>
          </a:p>
          <a:p>
            <a:pPr algn="ctr">
              <a:defRPr/>
            </a:pPr>
            <a:r>
              <a:rPr lang="it-IT" altLang="zh-CN" sz="1800" dirty="0">
                <a:solidFill>
                  <a:schemeClr val="tx1"/>
                </a:solidFill>
                <a:latin typeface="+mn-lt"/>
              </a:rPr>
              <a:t>5. Se le nuove medie sono identiche a quelle calcolate in precedenza (cioè i centri dell’iterazione precedente coincidono con i nuovi centri dei cluster) il processo termina. In caso contrario vengono ripetuti i passi da 3 a 5 utilizzando le nuove medie come centri dei cluster.</a:t>
            </a:r>
          </a:p>
        </p:txBody>
      </p:sp>
      <p:graphicFrame>
        <p:nvGraphicFramePr>
          <p:cNvPr id="171013" name="Object 55"/>
          <p:cNvGraphicFramePr>
            <a:graphicFrameLocks noChangeAspect="1"/>
          </p:cNvGraphicFramePr>
          <p:nvPr/>
        </p:nvGraphicFramePr>
        <p:xfrm>
          <a:off x="1979613" y="1341438"/>
          <a:ext cx="4681537" cy="730250"/>
        </p:xfrm>
        <a:graphic>
          <a:graphicData uri="http://schemas.openxmlformats.org/presentationml/2006/ole">
            <mc:AlternateContent xmlns:mc="http://schemas.openxmlformats.org/markup-compatibility/2006">
              <mc:Choice xmlns:v="urn:schemas-microsoft-com:vml" Requires="v">
                <p:oleObj spid="_x0000_s171200" name="Equation" r:id="rId3" imgW="1790700" imgH="279400" progId="Equation.3">
                  <p:embed/>
                </p:oleObj>
              </mc:Choice>
              <mc:Fallback>
                <p:oleObj name="Equation" r:id="rId3" imgW="1790700" imgH="279400" progId="Equation.3">
                  <p:embed/>
                  <p:pic>
                    <p:nvPicPr>
                      <p:cNvPr id="0" name="Object 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1341438"/>
                        <a:ext cx="4681537"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idx="4294967295"/>
          </p:nvPr>
        </p:nvSpPr>
        <p:spPr>
          <a:xfrm>
            <a:off x="468313" y="188913"/>
            <a:ext cx="8229600" cy="1139825"/>
          </a:xfrm>
        </p:spPr>
        <p:txBody>
          <a:bodyPr anchor="ctr"/>
          <a:lstStyle/>
          <a:p>
            <a:pPr eaLnBrk="1" hangingPunct="1"/>
            <a:r>
              <a:rPr lang="it-IT" sz="3800" smtClean="0"/>
              <a:t>Segmentazione. Metodo delle K-medie</a:t>
            </a:r>
          </a:p>
        </p:txBody>
      </p:sp>
      <p:sp>
        <p:nvSpPr>
          <p:cNvPr id="172035" name="Rectangle 5"/>
          <p:cNvSpPr>
            <a:spLocks noChangeArrowheads="1"/>
          </p:cNvSpPr>
          <p:nvPr/>
        </p:nvSpPr>
        <p:spPr bwMode="auto">
          <a:xfrm>
            <a:off x="0" y="4249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pic>
        <p:nvPicPr>
          <p:cNvPr id="172036" name="Picture 5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113" y="1412875"/>
            <a:ext cx="24479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Picture 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1341438"/>
            <a:ext cx="3887787"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8" name="Rectangle 56"/>
          <p:cNvSpPr>
            <a:spLocks noChangeArrowheads="1"/>
          </p:cNvSpPr>
          <p:nvPr/>
        </p:nvSpPr>
        <p:spPr bwMode="auto">
          <a:xfrm>
            <a:off x="0" y="17399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it-IT"/>
          </a:p>
        </p:txBody>
      </p:sp>
      <p:sp>
        <p:nvSpPr>
          <p:cNvPr id="172039" name="Rectangle 57"/>
          <p:cNvSpPr>
            <a:spLocks noChangeArrowheads="1"/>
          </p:cNvSpPr>
          <p:nvPr/>
        </p:nvSpPr>
        <p:spPr bwMode="auto">
          <a:xfrm>
            <a:off x="0" y="3006725"/>
            <a:ext cx="11366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algn="r" eaLnBrk="0" hangingPunct="0"/>
            <a:r>
              <a:rPr lang="it-IT" altLang="zh-CN" sz="1200">
                <a:latin typeface="Times New Roman" pitchFamily="18" charset="0"/>
                <a:cs typeface="Times New Roman" pitchFamily="18" charset="0"/>
              </a:rPr>
              <a:t>                         </a:t>
            </a:r>
            <a:endParaRPr lang="it-IT" altLang="zh-CN" sz="4200">
              <a:cs typeface="Times New Roman" pitchFamily="18" charset="0"/>
            </a:endParaRPr>
          </a:p>
        </p:txBody>
      </p:sp>
      <p:graphicFrame>
        <p:nvGraphicFramePr>
          <p:cNvPr id="172040" name="Object 59"/>
          <p:cNvGraphicFramePr>
            <a:graphicFrameLocks noChangeAspect="1"/>
          </p:cNvGraphicFramePr>
          <p:nvPr/>
        </p:nvGraphicFramePr>
        <p:xfrm>
          <a:off x="1857375" y="4714875"/>
          <a:ext cx="3994150" cy="428625"/>
        </p:xfrm>
        <a:graphic>
          <a:graphicData uri="http://schemas.openxmlformats.org/presentationml/2006/ole">
            <mc:AlternateContent xmlns:mc="http://schemas.openxmlformats.org/markup-compatibility/2006">
              <mc:Choice xmlns:v="urn:schemas-microsoft-com:vml" Requires="v">
                <p:oleObj spid="_x0000_s172230" name="Equation" r:id="rId5" imgW="2603500" imgH="279400" progId="Equation.3">
                  <p:embed/>
                </p:oleObj>
              </mc:Choice>
              <mc:Fallback>
                <p:oleObj name="Equation" r:id="rId5" imgW="2603500" imgH="279400" progId="Equation.3">
                  <p:embed/>
                  <p:pic>
                    <p:nvPicPr>
                      <p:cNvPr id="0" name="Object 5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7375" y="4714875"/>
                        <a:ext cx="39941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2041" name="Rectangle 60"/>
          <p:cNvSpPr>
            <a:spLocks noChangeArrowheads="1"/>
          </p:cNvSpPr>
          <p:nvPr/>
        </p:nvSpPr>
        <p:spPr bwMode="auto">
          <a:xfrm>
            <a:off x="-1754188" y="2322513"/>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it-IT"/>
          </a:p>
        </p:txBody>
      </p:sp>
      <p:sp>
        <p:nvSpPr>
          <p:cNvPr id="172042" name="Rectangle 61"/>
          <p:cNvSpPr>
            <a:spLocks noChangeArrowheads="1"/>
          </p:cNvSpPr>
          <p:nvPr/>
        </p:nvSpPr>
        <p:spPr bwMode="auto">
          <a:xfrm>
            <a:off x="357188" y="3929063"/>
            <a:ext cx="80645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eaLnBrk="0" hangingPunct="0"/>
            <a:r>
              <a:rPr lang="it-IT" altLang="zh-CN" sz="1400">
                <a:solidFill>
                  <a:schemeClr val="tx1"/>
                </a:solidFill>
                <a:latin typeface="Arial" pitchFamily="34" charset="0"/>
                <a:cs typeface="Times New Roman" pitchFamily="18" charset="0"/>
              </a:rPr>
              <a:t>Se si considerano F(1;3) e C(3,5;3) come centri iniziali C1 e C2 dei 2 cluster ipotizzati si possono calcolare le distanze tra i centri e tutti i punti del dataset per effettuare una prima assegnazione ai cluster. </a:t>
            </a:r>
          </a:p>
          <a:p>
            <a:pPr eaLnBrk="0" hangingPunct="0"/>
            <a:endParaRPr lang="it-IT" altLang="zh-CN" sz="1400" i="1">
              <a:solidFill>
                <a:schemeClr val="tx1"/>
              </a:solidFill>
              <a:latin typeface="Arial" pitchFamily="34" charset="0"/>
              <a:cs typeface="Times New Roman" pitchFamily="18" charset="0"/>
            </a:endParaRPr>
          </a:p>
          <a:p>
            <a:pPr eaLnBrk="0" hangingPunct="0"/>
            <a:r>
              <a:rPr lang="it-IT" altLang="zh-CN" sz="1400" i="1">
                <a:solidFill>
                  <a:schemeClr val="tx1"/>
                </a:solidFill>
                <a:latin typeface="Arial" pitchFamily="34" charset="0"/>
                <a:cs typeface="Times New Roman" pitchFamily="18" charset="0"/>
              </a:rPr>
              <a:t>Esempio</a:t>
            </a:r>
            <a:r>
              <a:rPr lang="it-IT" altLang="zh-CN" sz="1400">
                <a:solidFill>
                  <a:schemeClr val="tx1"/>
                </a:solidFill>
                <a:latin typeface="Arial" pitchFamily="34" charset="0"/>
                <a:cs typeface="Times New Roman" pitchFamily="18" charset="0"/>
              </a:rPr>
              <a:t>: F-A = </a:t>
            </a:r>
          </a:p>
        </p:txBody>
      </p:sp>
      <p:sp>
        <p:nvSpPr>
          <p:cNvPr id="172043" name="Rectangle 62"/>
          <p:cNvSpPr>
            <a:spLocks noChangeArrowheads="1"/>
          </p:cNvSpPr>
          <p:nvPr/>
        </p:nvSpPr>
        <p:spPr bwMode="auto">
          <a:xfrm>
            <a:off x="-1754188" y="4533900"/>
            <a:ext cx="9144001"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eaLnBrk="0" hangingPunct="0"/>
            <a:endParaRPr lang="it-IT" sz="4200"/>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idx="4294967295"/>
          </p:nvPr>
        </p:nvSpPr>
        <p:spPr>
          <a:xfrm>
            <a:off x="468313" y="188913"/>
            <a:ext cx="8229600" cy="1139825"/>
          </a:xfrm>
        </p:spPr>
        <p:txBody>
          <a:bodyPr anchor="ctr"/>
          <a:lstStyle/>
          <a:p>
            <a:pPr eaLnBrk="1" hangingPunct="1"/>
            <a:r>
              <a:rPr lang="it-IT" sz="3800" smtClean="0"/>
              <a:t>Segmentazione. Metodo delle K-medie</a:t>
            </a:r>
          </a:p>
        </p:txBody>
      </p:sp>
      <p:sp>
        <p:nvSpPr>
          <p:cNvPr id="173059" name="Rectangle 5"/>
          <p:cNvSpPr>
            <a:spLocks noChangeArrowheads="1"/>
          </p:cNvSpPr>
          <p:nvPr/>
        </p:nvSpPr>
        <p:spPr bwMode="auto">
          <a:xfrm>
            <a:off x="0" y="4249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pic>
        <p:nvPicPr>
          <p:cNvPr id="173060" name="Picture 5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3" y="1268413"/>
            <a:ext cx="540067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1" name="Picture 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3500438"/>
            <a:ext cx="3743325"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Picture 5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500438"/>
            <a:ext cx="3744912"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idx="4294967295"/>
          </p:nvPr>
        </p:nvSpPr>
        <p:spPr>
          <a:xfrm>
            <a:off x="468313" y="188913"/>
            <a:ext cx="8229600" cy="1139825"/>
          </a:xfrm>
        </p:spPr>
        <p:txBody>
          <a:bodyPr anchor="ctr"/>
          <a:lstStyle/>
          <a:p>
            <a:pPr eaLnBrk="1" hangingPunct="1"/>
            <a:r>
              <a:rPr lang="it-IT" sz="3800" smtClean="0"/>
              <a:t>Segmentazione. Metodo delle K-medie</a:t>
            </a:r>
          </a:p>
        </p:txBody>
      </p:sp>
      <p:sp>
        <p:nvSpPr>
          <p:cNvPr id="174083" name="Rectangle 5"/>
          <p:cNvSpPr>
            <a:spLocks noChangeArrowheads="1"/>
          </p:cNvSpPr>
          <p:nvPr/>
        </p:nvSpPr>
        <p:spPr bwMode="auto">
          <a:xfrm>
            <a:off x="0" y="4249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sp>
        <p:nvSpPr>
          <p:cNvPr id="8226" name="Rectangle 34"/>
          <p:cNvSpPr>
            <a:spLocks noChangeArrowheads="1"/>
          </p:cNvSpPr>
          <p:nvPr/>
        </p:nvSpPr>
        <p:spPr bwMode="auto">
          <a:xfrm>
            <a:off x="1116013" y="1268413"/>
            <a:ext cx="5868987" cy="738187"/>
          </a:xfrm>
          <a:prstGeom prst="rect">
            <a:avLst/>
          </a:prstGeom>
          <a:noFill/>
          <a:ln w="9525" algn="ctr">
            <a:noFill/>
            <a:miter lim="800000"/>
            <a:headEnd/>
            <a:tailEnd/>
          </a:ln>
          <a:effectLst/>
        </p:spPr>
        <p:txBody>
          <a:bodyPr wrap="none" anchor="ctr">
            <a:spAutoFit/>
          </a:bodyPr>
          <a:lstStyle/>
          <a:p>
            <a:pPr>
              <a:defRPr/>
            </a:pPr>
            <a:r>
              <a:rPr lang="it-IT" altLang="zh-CN" sz="1400" dirty="0">
                <a:solidFill>
                  <a:schemeClr val="tx1"/>
                </a:solidFill>
                <a:latin typeface="+mn-lt"/>
              </a:rPr>
              <a:t>Dopo la prima iterazione dell'algoritmo si ottengono i cluster CL1 e CL2:</a:t>
            </a:r>
          </a:p>
          <a:p>
            <a:pPr>
              <a:defRPr/>
            </a:pPr>
            <a:r>
              <a:rPr lang="it-IT" altLang="zh-CN" sz="1400" dirty="0">
                <a:solidFill>
                  <a:schemeClr val="tx1"/>
                </a:solidFill>
                <a:latin typeface="+mn-lt"/>
              </a:rPr>
              <a:t>CL1 contiene (poiché è più vicino a) D, F e G </a:t>
            </a:r>
          </a:p>
          <a:p>
            <a:pPr>
              <a:defRPr/>
            </a:pPr>
            <a:r>
              <a:rPr lang="it-IT" altLang="zh-CN" sz="1400" dirty="0">
                <a:solidFill>
                  <a:schemeClr val="tx1"/>
                </a:solidFill>
                <a:latin typeface="+mn-lt"/>
              </a:rPr>
              <a:t>CL2 contiene A, B, C, E</a:t>
            </a:r>
          </a:p>
        </p:txBody>
      </p:sp>
      <p:pic>
        <p:nvPicPr>
          <p:cNvPr id="174085"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5350" y="2060575"/>
            <a:ext cx="46863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6" name="Oval 36"/>
          <p:cNvSpPr>
            <a:spLocks noChangeArrowheads="1"/>
          </p:cNvSpPr>
          <p:nvPr/>
        </p:nvSpPr>
        <p:spPr bwMode="auto">
          <a:xfrm rot="2952356">
            <a:off x="3151188" y="2503488"/>
            <a:ext cx="1000125" cy="1724025"/>
          </a:xfrm>
          <a:prstGeom prst="ellipse">
            <a:avLst/>
          </a:prstGeom>
          <a:solidFill>
            <a:srgbClr val="FFFFFF">
              <a:alpha val="0"/>
            </a:srgbClr>
          </a:solidFill>
          <a:ln w="9525">
            <a:solidFill>
              <a:srgbClr val="000000"/>
            </a:solidFill>
            <a:round/>
            <a:headEnd/>
            <a:tailEnd/>
          </a:ln>
        </p:spPr>
        <p:txBody>
          <a:bodyPr/>
          <a:lstStyle/>
          <a:p>
            <a:endParaRPr lang="it-IT"/>
          </a:p>
        </p:txBody>
      </p:sp>
      <p:sp>
        <p:nvSpPr>
          <p:cNvPr id="174087" name="Oval 37"/>
          <p:cNvSpPr>
            <a:spLocks noChangeArrowheads="1"/>
          </p:cNvSpPr>
          <p:nvPr/>
        </p:nvSpPr>
        <p:spPr bwMode="auto">
          <a:xfrm>
            <a:off x="4541838" y="2636838"/>
            <a:ext cx="1428750" cy="1581150"/>
          </a:xfrm>
          <a:prstGeom prst="ellipse">
            <a:avLst/>
          </a:prstGeom>
          <a:solidFill>
            <a:srgbClr val="FFFFFF">
              <a:alpha val="0"/>
            </a:srgbClr>
          </a:solidFill>
          <a:ln w="9525">
            <a:solidFill>
              <a:srgbClr val="000000"/>
            </a:solidFill>
            <a:round/>
            <a:headEnd/>
            <a:tailEnd/>
          </a:ln>
        </p:spPr>
        <p:txBody>
          <a:bodyPr/>
          <a:lstStyle/>
          <a:p>
            <a:endParaRPr lang="it-IT"/>
          </a:p>
        </p:txBody>
      </p:sp>
      <p:sp>
        <p:nvSpPr>
          <p:cNvPr id="8230" name="Rectangle 38"/>
          <p:cNvSpPr>
            <a:spLocks noChangeArrowheads="1"/>
          </p:cNvSpPr>
          <p:nvPr/>
        </p:nvSpPr>
        <p:spPr bwMode="auto">
          <a:xfrm>
            <a:off x="642938" y="4724400"/>
            <a:ext cx="7962900" cy="1384300"/>
          </a:xfrm>
          <a:prstGeom prst="rect">
            <a:avLst/>
          </a:prstGeom>
          <a:noFill/>
          <a:ln w="9525" algn="ctr">
            <a:noFill/>
            <a:miter lim="800000"/>
            <a:headEnd/>
            <a:tailEnd/>
          </a:ln>
          <a:effectLst/>
        </p:spPr>
        <p:txBody>
          <a:bodyPr anchor="ctr">
            <a:spAutoFit/>
          </a:bodyPr>
          <a:lstStyle/>
          <a:p>
            <a:pPr>
              <a:defRPr/>
            </a:pPr>
            <a:r>
              <a:rPr lang="it-IT" altLang="zh-CN" sz="1400" dirty="0">
                <a:solidFill>
                  <a:schemeClr val="tx1"/>
                </a:solidFill>
                <a:latin typeface="+mn-lt"/>
              </a:rPr>
              <a:t>Dopo questa prima assegnazione i nuovi centri vengono calcolati come medie delle coordinate dei punti di ogni cluster. Le seguenti istruzioni vengono ripetute finché le medie dei cluster (i centri) rimangono stabili o non implicano ulteriori variazioni alla composizione dei segmenti:</a:t>
            </a:r>
          </a:p>
          <a:p>
            <a:pPr>
              <a:defRPr/>
            </a:pPr>
            <a:r>
              <a:rPr lang="it-IT" altLang="zh-CN" sz="1400" dirty="0">
                <a:solidFill>
                  <a:schemeClr val="tx1"/>
                </a:solidFill>
                <a:latin typeface="+mn-lt"/>
              </a:rPr>
              <a:t>- ricalcolo delle distanze</a:t>
            </a:r>
          </a:p>
          <a:p>
            <a:pPr>
              <a:defRPr/>
            </a:pPr>
            <a:r>
              <a:rPr lang="it-IT" altLang="zh-CN" sz="1400" dirty="0">
                <a:solidFill>
                  <a:schemeClr val="tx1"/>
                </a:solidFill>
                <a:latin typeface="+mn-lt"/>
              </a:rPr>
              <a:t>- ricalcolo dell’appartenenza ai cluster</a:t>
            </a:r>
          </a:p>
          <a:p>
            <a:pPr>
              <a:defRPr/>
            </a:pPr>
            <a:r>
              <a:rPr lang="it-IT" altLang="zh-CN" sz="1400" dirty="0">
                <a:solidFill>
                  <a:schemeClr val="tx1"/>
                </a:solidFill>
                <a:latin typeface="+mn-lt"/>
              </a:rPr>
              <a:t>- ricalcolo dei centri dei cluster</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25" y="4286250"/>
            <a:ext cx="46863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Rectangle 2"/>
          <p:cNvSpPr>
            <a:spLocks noGrp="1" noChangeArrowheads="1"/>
          </p:cNvSpPr>
          <p:nvPr>
            <p:ph type="title" idx="4294967295"/>
          </p:nvPr>
        </p:nvSpPr>
        <p:spPr>
          <a:xfrm>
            <a:off x="468313" y="188913"/>
            <a:ext cx="8229600" cy="1139825"/>
          </a:xfrm>
        </p:spPr>
        <p:txBody>
          <a:bodyPr anchor="ctr"/>
          <a:lstStyle/>
          <a:p>
            <a:pPr eaLnBrk="1" hangingPunct="1"/>
            <a:r>
              <a:rPr lang="it-IT" sz="3800" smtClean="0"/>
              <a:t>Segmentazione. Metodo delle K-medie</a:t>
            </a:r>
          </a:p>
        </p:txBody>
      </p:sp>
      <p:sp>
        <p:nvSpPr>
          <p:cNvPr id="203786" name="Rectangle 10"/>
          <p:cNvSpPr>
            <a:spLocks noChangeArrowheads="1"/>
          </p:cNvSpPr>
          <p:nvPr/>
        </p:nvSpPr>
        <p:spPr bwMode="auto">
          <a:xfrm>
            <a:off x="684213" y="1125538"/>
            <a:ext cx="3395662" cy="3140075"/>
          </a:xfrm>
          <a:prstGeom prst="rect">
            <a:avLst/>
          </a:prstGeom>
          <a:noFill/>
          <a:ln w="9525" algn="ctr">
            <a:noFill/>
            <a:miter lim="800000"/>
            <a:headEnd/>
            <a:tailEnd/>
          </a:ln>
          <a:effectLst/>
        </p:spPr>
        <p:txBody>
          <a:bodyPr anchor="ctr">
            <a:spAutoFit/>
          </a:bodyPr>
          <a:lstStyle/>
          <a:p>
            <a:pPr eaLnBrk="0" hangingPunct="0">
              <a:defRPr/>
            </a:pPr>
            <a:r>
              <a:rPr lang="it-IT" altLang="zh-CN" sz="1200" dirty="0">
                <a:solidFill>
                  <a:schemeClr val="tx1"/>
                </a:solidFill>
                <a:latin typeface="+mn-lt"/>
                <a:cs typeface="Times New Roman" pitchFamily="18" charset="0"/>
              </a:rPr>
              <a:t>I nuovi centri dei cluster vengono ricalcolati come medie delle coordinate dei punti di ogni cluster.</a:t>
            </a:r>
            <a:endParaRPr lang="it-IT" altLang="zh-CN" sz="800" dirty="0">
              <a:solidFill>
                <a:schemeClr val="tx1"/>
              </a:solidFill>
              <a:latin typeface="+mn-lt"/>
              <a:cs typeface="Times New Roman" pitchFamily="18" charset="0"/>
            </a:endParaRPr>
          </a:p>
          <a:p>
            <a:pPr eaLnBrk="0" hangingPunct="0">
              <a:defRPr/>
            </a:pPr>
            <a:r>
              <a:rPr lang="it-IT" altLang="zh-CN" sz="1200" dirty="0">
                <a:solidFill>
                  <a:schemeClr val="tx1"/>
                </a:solidFill>
                <a:latin typeface="+mn-lt"/>
                <a:cs typeface="Times New Roman" pitchFamily="18" charset="0"/>
              </a:rPr>
              <a:t>Per il cluster CL1:</a:t>
            </a:r>
            <a:endParaRPr lang="it-IT" altLang="zh-CN" sz="800" dirty="0">
              <a:solidFill>
                <a:schemeClr val="tx1"/>
              </a:solidFill>
              <a:latin typeface="+mn-lt"/>
            </a:endParaRPr>
          </a:p>
          <a:p>
            <a:pPr eaLnBrk="0" hangingPunct="0">
              <a:defRPr/>
            </a:pPr>
            <a:r>
              <a:rPr lang="it-IT" altLang="zh-CN" sz="1200" dirty="0">
                <a:solidFill>
                  <a:schemeClr val="tx1"/>
                </a:solidFill>
                <a:latin typeface="+mn-lt"/>
              </a:rPr>
              <a:t>x = (1+1+2)/3 = 1,33</a:t>
            </a:r>
            <a:endParaRPr lang="it-IT" altLang="zh-CN" sz="800" dirty="0">
              <a:solidFill>
                <a:schemeClr val="tx1"/>
              </a:solidFill>
              <a:latin typeface="+mn-lt"/>
            </a:endParaRPr>
          </a:p>
          <a:p>
            <a:pPr eaLnBrk="0" hangingPunct="0">
              <a:defRPr/>
            </a:pPr>
            <a:r>
              <a:rPr lang="it-IT" altLang="zh-CN" sz="1200" dirty="0">
                <a:solidFill>
                  <a:schemeClr val="tx1"/>
                </a:solidFill>
                <a:latin typeface="+mn-lt"/>
              </a:rPr>
              <a:t>y = (1+3+4)/3 = 2,66</a:t>
            </a:r>
            <a:endParaRPr lang="it-IT" altLang="zh-CN" sz="800" dirty="0">
              <a:solidFill>
                <a:schemeClr val="tx1"/>
              </a:solidFill>
              <a:latin typeface="+mn-lt"/>
            </a:endParaRPr>
          </a:p>
          <a:p>
            <a:pPr eaLnBrk="0" hangingPunct="0">
              <a:defRPr/>
            </a:pPr>
            <a:r>
              <a:rPr lang="it-IT" altLang="zh-CN" sz="1200" dirty="0">
                <a:solidFill>
                  <a:schemeClr val="tx1"/>
                </a:solidFill>
                <a:latin typeface="+mn-lt"/>
              </a:rPr>
              <a:t>Per il cluster CL2:</a:t>
            </a:r>
            <a:endParaRPr lang="it-IT" altLang="zh-CN" sz="800" dirty="0">
              <a:solidFill>
                <a:schemeClr val="tx1"/>
              </a:solidFill>
              <a:latin typeface="+mn-lt"/>
            </a:endParaRPr>
          </a:p>
          <a:p>
            <a:pPr eaLnBrk="0" hangingPunct="0">
              <a:defRPr/>
            </a:pPr>
            <a:r>
              <a:rPr lang="it-IT" altLang="zh-CN" sz="1200" dirty="0">
                <a:solidFill>
                  <a:schemeClr val="tx1"/>
                </a:solidFill>
                <a:latin typeface="+mn-lt"/>
              </a:rPr>
              <a:t>x = (3+3,5+3+4)/4 = 3,375</a:t>
            </a:r>
            <a:endParaRPr lang="it-IT" altLang="zh-CN" sz="800" dirty="0">
              <a:solidFill>
                <a:schemeClr val="tx1"/>
              </a:solidFill>
              <a:latin typeface="+mn-lt"/>
            </a:endParaRPr>
          </a:p>
          <a:p>
            <a:pPr eaLnBrk="0" hangingPunct="0">
              <a:defRPr/>
            </a:pPr>
            <a:r>
              <a:rPr lang="it-IT" altLang="zh-CN" sz="1200" dirty="0">
                <a:solidFill>
                  <a:schemeClr val="tx1"/>
                </a:solidFill>
                <a:latin typeface="+mn-lt"/>
              </a:rPr>
              <a:t>y = (2+4+3+2)/4 = 2,75</a:t>
            </a:r>
            <a:endParaRPr lang="it-IT" altLang="zh-CN" sz="800" dirty="0">
              <a:solidFill>
                <a:schemeClr val="tx1"/>
              </a:solidFill>
              <a:latin typeface="+mn-lt"/>
            </a:endParaRPr>
          </a:p>
          <a:p>
            <a:pPr eaLnBrk="0" hangingPunct="0">
              <a:defRPr/>
            </a:pPr>
            <a:r>
              <a:rPr lang="it-IT" altLang="zh-CN" sz="1200" dirty="0">
                <a:solidFill>
                  <a:schemeClr val="tx1"/>
                </a:solidFill>
                <a:latin typeface="+mn-lt"/>
              </a:rPr>
              <a:t>I nuovi centri C1 = (1,33; 2,66) e C2 = (3,375; 2,75) differiscono da quelli iniziali ed è necessario una seconda iterazione per calcolare l’assegnazione ai cluster:</a:t>
            </a:r>
            <a:endParaRPr lang="it-IT" altLang="zh-CN" sz="800" dirty="0">
              <a:solidFill>
                <a:schemeClr val="tx1"/>
              </a:solidFill>
              <a:latin typeface="+mn-lt"/>
            </a:endParaRPr>
          </a:p>
          <a:p>
            <a:pPr eaLnBrk="0" hangingPunct="0">
              <a:defRPr/>
            </a:pPr>
            <a:endParaRPr lang="it-IT" altLang="zh-CN" sz="4200" dirty="0">
              <a:solidFill>
                <a:schemeClr val="tx1"/>
              </a:solidFill>
              <a:latin typeface="+mn-lt"/>
            </a:endParaRPr>
          </a:p>
        </p:txBody>
      </p:sp>
      <p:pic>
        <p:nvPicPr>
          <p:cNvPr id="175109"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4663" y="1196975"/>
            <a:ext cx="4608512"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7" name="Rectangle 11"/>
          <p:cNvSpPr>
            <a:spLocks noChangeArrowheads="1"/>
          </p:cNvSpPr>
          <p:nvPr/>
        </p:nvSpPr>
        <p:spPr bwMode="auto">
          <a:xfrm>
            <a:off x="428625" y="3644900"/>
            <a:ext cx="8435975" cy="646113"/>
          </a:xfrm>
          <a:prstGeom prst="rect">
            <a:avLst/>
          </a:prstGeom>
          <a:noFill/>
          <a:ln w="9525" algn="ctr">
            <a:noFill/>
            <a:miter lim="800000"/>
            <a:headEnd/>
            <a:tailEnd/>
          </a:ln>
          <a:effectLst/>
        </p:spPr>
        <p:txBody>
          <a:bodyPr anchor="ctr">
            <a:spAutoFit/>
          </a:bodyPr>
          <a:lstStyle/>
          <a:p>
            <a:pPr algn="just" eaLnBrk="0" hangingPunct="0">
              <a:defRPr/>
            </a:pPr>
            <a:r>
              <a:rPr lang="it-IT" altLang="zh-CN" sz="1200" dirty="0">
                <a:solidFill>
                  <a:schemeClr val="tx1"/>
                </a:solidFill>
                <a:latin typeface="+mn-lt"/>
                <a:cs typeface="Times New Roman" pitchFamily="18" charset="0"/>
              </a:rPr>
              <a:t> I cluster risultanti dalla seconda iterazione ripetono i risultati della prima assegnazione, cioè CL1 contiene D, F e G , mentre CL2 è più vicino ad A, B, C, E. Rimanendo inalterato il contenuto ed il centro dei cluster il risultato ottenuto è stabile e non è quindi necessario ripetere il procedimento. </a:t>
            </a:r>
            <a:endParaRPr lang="it-IT" altLang="zh-CN" sz="4200" dirty="0">
              <a:solidFill>
                <a:schemeClr val="tx1"/>
              </a:solidFill>
              <a:latin typeface="+mn-lt"/>
            </a:endParaRPr>
          </a:p>
        </p:txBody>
      </p:sp>
      <p:sp>
        <p:nvSpPr>
          <p:cNvPr id="175111" name="Oval 12"/>
          <p:cNvSpPr>
            <a:spLocks noChangeArrowheads="1"/>
          </p:cNvSpPr>
          <p:nvPr/>
        </p:nvSpPr>
        <p:spPr bwMode="auto">
          <a:xfrm>
            <a:off x="4643438" y="4786313"/>
            <a:ext cx="1428750" cy="1466850"/>
          </a:xfrm>
          <a:prstGeom prst="ellipse">
            <a:avLst/>
          </a:prstGeom>
          <a:solidFill>
            <a:srgbClr val="FFFFFF">
              <a:alpha val="0"/>
            </a:srgbClr>
          </a:solidFill>
          <a:ln w="9525">
            <a:solidFill>
              <a:srgbClr val="000000"/>
            </a:solidFill>
            <a:round/>
            <a:headEnd/>
            <a:tailEnd/>
          </a:ln>
        </p:spPr>
        <p:txBody>
          <a:bodyPr/>
          <a:lstStyle/>
          <a:p>
            <a:endParaRPr lang="it-IT"/>
          </a:p>
        </p:txBody>
      </p:sp>
      <p:sp>
        <p:nvSpPr>
          <p:cNvPr id="175112" name="Oval 13"/>
          <p:cNvSpPr>
            <a:spLocks noChangeArrowheads="1"/>
          </p:cNvSpPr>
          <p:nvPr/>
        </p:nvSpPr>
        <p:spPr bwMode="auto">
          <a:xfrm rot="2952356">
            <a:off x="3122613" y="4722813"/>
            <a:ext cx="1000125" cy="1724025"/>
          </a:xfrm>
          <a:prstGeom prst="ellipse">
            <a:avLst/>
          </a:prstGeom>
          <a:solidFill>
            <a:srgbClr val="FFFFFF">
              <a:alpha val="0"/>
            </a:srgbClr>
          </a:solidFill>
          <a:ln w="9525">
            <a:solidFill>
              <a:srgbClr val="000000"/>
            </a:solidFill>
            <a:round/>
            <a:headEnd/>
            <a:tailEnd/>
          </a:ln>
        </p:spPr>
        <p:txBody>
          <a:bodyPr/>
          <a:lstStyle/>
          <a:p>
            <a:endParaRPr lang="it-IT"/>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idx="4294967295"/>
          </p:nvPr>
        </p:nvSpPr>
        <p:spPr>
          <a:xfrm>
            <a:off x="611188" y="0"/>
            <a:ext cx="8229600" cy="1139825"/>
          </a:xfrm>
        </p:spPr>
        <p:txBody>
          <a:bodyPr anchor="ctr"/>
          <a:lstStyle/>
          <a:p>
            <a:pPr eaLnBrk="1" hangingPunct="1"/>
            <a:r>
              <a:rPr lang="it-IT" sz="3800" smtClean="0"/>
              <a:t>Segmentazione. Indice Condorset</a:t>
            </a:r>
          </a:p>
        </p:txBody>
      </p:sp>
      <p:sp>
        <p:nvSpPr>
          <p:cNvPr id="178179" name="Rectangle 3"/>
          <p:cNvSpPr>
            <a:spLocks noChangeArrowheads="1"/>
          </p:cNvSpPr>
          <p:nvPr/>
        </p:nvSpPr>
        <p:spPr bwMode="auto">
          <a:xfrm>
            <a:off x="0" y="4249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sp>
        <p:nvSpPr>
          <p:cNvPr id="178180" name="Text Box 4"/>
          <p:cNvSpPr txBox="1">
            <a:spLocks noChangeArrowheads="1"/>
          </p:cNvSpPr>
          <p:nvPr/>
        </p:nvSpPr>
        <p:spPr bwMode="auto">
          <a:xfrm>
            <a:off x="395288" y="923925"/>
            <a:ext cx="8353425"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2200">
                <a:solidFill>
                  <a:schemeClr val="tx1"/>
                </a:solidFill>
                <a:latin typeface="Arial" pitchFamily="34" charset="0"/>
              </a:rPr>
              <a:t>Dicotomizzazione delle variabili qualitative. Viene assegnato un punteggio di +1 per ogni similarità tra i campi e di 0 (oppure -1, a seconda delle implementazioni) per ogni difformità. Ogni record viene confrontato con tutti gli altri per decidere il gruppo di appartenenza, in base ad un indice di somiglianza. Se un record ottiene un valore negativo può essere a sua volta elemento di un gruppo nuovo. </a:t>
            </a:r>
          </a:p>
          <a:p>
            <a:pPr eaLnBrk="1" hangingPunct="1"/>
            <a:r>
              <a:rPr lang="it-IT" sz="2200">
                <a:solidFill>
                  <a:schemeClr val="tx1"/>
                </a:solidFill>
                <a:latin typeface="Arial" pitchFamily="34" charset="0"/>
              </a:rPr>
              <a:t>Il procedimento si ripete fino ad ottenere massima similarità nei i gruppi e massima disomogeneità tra i gruppi.</a:t>
            </a:r>
          </a:p>
          <a:p>
            <a:pPr eaLnBrk="1" hangingPunct="1"/>
            <a:r>
              <a:rPr lang="it-IT" sz="2200">
                <a:solidFill>
                  <a:schemeClr val="tx1"/>
                </a:solidFill>
                <a:latin typeface="Arial" pitchFamily="34" charset="0"/>
              </a:rPr>
              <a:t>Parametri:</a:t>
            </a:r>
          </a:p>
          <a:p>
            <a:pPr eaLnBrk="1" hangingPunct="1">
              <a:buFont typeface="Wingdings" pitchFamily="2" charset="2"/>
              <a:buChar char="Ø"/>
            </a:pPr>
            <a:r>
              <a:rPr lang="it-IT" sz="2200">
                <a:solidFill>
                  <a:schemeClr val="tx1"/>
                </a:solidFill>
                <a:latin typeface="Arial" pitchFamily="34" charset="0"/>
              </a:rPr>
              <a:t> numero cluster</a:t>
            </a:r>
          </a:p>
          <a:p>
            <a:pPr eaLnBrk="1" hangingPunct="1">
              <a:buFont typeface="Wingdings" pitchFamily="2" charset="2"/>
              <a:buChar char="Ø"/>
            </a:pPr>
            <a:r>
              <a:rPr lang="it-IT" sz="2200">
                <a:solidFill>
                  <a:schemeClr val="tx1"/>
                </a:solidFill>
                <a:latin typeface="Arial" pitchFamily="34" charset="0"/>
              </a:rPr>
              <a:t> numero iterazioni (fasi)</a:t>
            </a:r>
          </a:p>
          <a:p>
            <a:pPr eaLnBrk="1" hangingPunct="1">
              <a:buFont typeface="Wingdings" pitchFamily="2" charset="2"/>
              <a:buChar char="Ø"/>
            </a:pPr>
            <a:r>
              <a:rPr lang="it-IT" sz="2200">
                <a:solidFill>
                  <a:schemeClr val="tx1"/>
                </a:solidFill>
                <a:latin typeface="Arial" pitchFamily="34" charset="0"/>
              </a:rPr>
              <a:t> soglia di accuratezza (stopping condition: se la fase aggiuntiva non migliora l’accuratezza oltre la soglia fissata, il procedimento si ferma) </a:t>
            </a:r>
          </a:p>
          <a:p>
            <a:pPr eaLnBrk="1" hangingPunct="1"/>
            <a:endParaRPr lang="it-IT" sz="2200">
              <a:solidFill>
                <a:schemeClr val="tx1"/>
              </a:solidFill>
              <a:latin typeface="Arial" pitchFamily="34"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idx="4294967295"/>
          </p:nvPr>
        </p:nvSpPr>
        <p:spPr>
          <a:xfrm>
            <a:off x="468313" y="0"/>
            <a:ext cx="8229600" cy="1139825"/>
          </a:xfrm>
        </p:spPr>
        <p:txBody>
          <a:bodyPr anchor="ctr"/>
          <a:lstStyle/>
          <a:p>
            <a:pPr eaLnBrk="1" hangingPunct="1"/>
            <a:r>
              <a:rPr lang="it-IT" sz="3800" smtClean="0"/>
              <a:t>Segmentazione. Indice Condorset</a:t>
            </a:r>
          </a:p>
        </p:txBody>
      </p:sp>
      <p:sp>
        <p:nvSpPr>
          <p:cNvPr id="179203" name="Rectangle 3"/>
          <p:cNvSpPr>
            <a:spLocks noChangeArrowheads="1"/>
          </p:cNvSpPr>
          <p:nvPr/>
        </p:nvSpPr>
        <p:spPr bwMode="auto">
          <a:xfrm>
            <a:off x="0" y="4249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graphicFrame>
        <p:nvGraphicFramePr>
          <p:cNvPr id="179204" name="Object 4"/>
          <p:cNvGraphicFramePr>
            <a:graphicFrameLocks noGrp="1" noChangeAspect="1"/>
          </p:cNvGraphicFramePr>
          <p:nvPr>
            <p:ph idx="4294967295"/>
          </p:nvPr>
        </p:nvGraphicFramePr>
        <p:xfrm>
          <a:off x="1042988" y="765175"/>
          <a:ext cx="7058025" cy="5292725"/>
        </p:xfrm>
        <a:graphic>
          <a:graphicData uri="http://schemas.openxmlformats.org/presentationml/2006/ole">
            <mc:AlternateContent xmlns:mc="http://schemas.openxmlformats.org/markup-compatibility/2006">
              <mc:Choice xmlns:v="urn:schemas-microsoft-com:vml" Requires="v">
                <p:oleObj spid="_x0000_s179391" name="Fotografia di Photo Editor" r:id="rId3" imgW="4877481" imgH="3657143" progId="MSPhotoEd.3">
                  <p:embed/>
                </p:oleObj>
              </mc:Choice>
              <mc:Fallback>
                <p:oleObj name="Fotografia di Photo Editor" r:id="rId3" imgW="4877481" imgH="3657143"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765175"/>
                        <a:ext cx="7058025" cy="529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986" name="Titolo 1"/>
          <p:cNvSpPr>
            <a:spLocks noGrp="1"/>
          </p:cNvSpPr>
          <p:nvPr>
            <p:ph type="title"/>
          </p:nvPr>
        </p:nvSpPr>
        <p:spPr>
          <a:xfrm>
            <a:off x="457200" y="277813"/>
            <a:ext cx="8229600" cy="702915"/>
          </a:xfrm>
        </p:spPr>
        <p:txBody>
          <a:bodyPr/>
          <a:lstStyle/>
          <a:p>
            <a:pPr algn="ctr"/>
            <a:r>
              <a:rPr lang="it-IT" sz="3200" dirty="0" smtClean="0"/>
              <a:t>Business </a:t>
            </a:r>
            <a:r>
              <a:rPr lang="it-IT" sz="3200" dirty="0"/>
              <a:t>intelligence </a:t>
            </a:r>
            <a:r>
              <a:rPr lang="it-IT" sz="3200" dirty="0" smtClean="0"/>
              <a:t>(BI) e Self-service </a:t>
            </a:r>
            <a:r>
              <a:rPr lang="it-IT" sz="3200" dirty="0"/>
              <a:t>(</a:t>
            </a:r>
            <a:r>
              <a:rPr lang="it-IT" sz="3200" dirty="0" smtClean="0"/>
              <a:t>SSBI)</a:t>
            </a:r>
          </a:p>
        </p:txBody>
      </p:sp>
      <p:grpSp>
        <p:nvGrpSpPr>
          <p:cNvPr id="5" name="Gruppo 4"/>
          <p:cNvGrpSpPr/>
          <p:nvPr/>
        </p:nvGrpSpPr>
        <p:grpSpPr>
          <a:xfrm>
            <a:off x="1403648" y="2585338"/>
            <a:ext cx="3627288" cy="2263388"/>
            <a:chOff x="4147591" y="2654342"/>
            <a:chExt cx="3627288" cy="2263388"/>
          </a:xfrm>
        </p:grpSpPr>
        <p:sp>
          <p:nvSpPr>
            <p:cNvPr id="11" name="Figura a mano libera 10"/>
            <p:cNvSpPr/>
            <p:nvPr/>
          </p:nvSpPr>
          <p:spPr>
            <a:xfrm>
              <a:off x="6883895" y="2654342"/>
              <a:ext cx="890984" cy="627638"/>
            </a:xfrm>
            <a:custGeom>
              <a:avLst/>
              <a:gdLst>
                <a:gd name="connsiteX0" fmla="*/ 0 w 890984"/>
                <a:gd name="connsiteY0" fmla="*/ 44549 h 445492"/>
                <a:gd name="connsiteX1" fmla="*/ 44549 w 890984"/>
                <a:gd name="connsiteY1" fmla="*/ 0 h 445492"/>
                <a:gd name="connsiteX2" fmla="*/ 846435 w 890984"/>
                <a:gd name="connsiteY2" fmla="*/ 0 h 445492"/>
                <a:gd name="connsiteX3" fmla="*/ 890984 w 890984"/>
                <a:gd name="connsiteY3" fmla="*/ 44549 h 445492"/>
                <a:gd name="connsiteX4" fmla="*/ 890984 w 890984"/>
                <a:gd name="connsiteY4" fmla="*/ 400943 h 445492"/>
                <a:gd name="connsiteX5" fmla="*/ 846435 w 890984"/>
                <a:gd name="connsiteY5" fmla="*/ 445492 h 445492"/>
                <a:gd name="connsiteX6" fmla="*/ 44549 w 890984"/>
                <a:gd name="connsiteY6" fmla="*/ 445492 h 445492"/>
                <a:gd name="connsiteX7" fmla="*/ 0 w 890984"/>
                <a:gd name="connsiteY7" fmla="*/ 400943 h 445492"/>
                <a:gd name="connsiteX8" fmla="*/ 0 w 890984"/>
                <a:gd name="connsiteY8" fmla="*/ 44549 h 44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984" h="445492">
                  <a:moveTo>
                    <a:pt x="0" y="44549"/>
                  </a:moveTo>
                  <a:cubicBezTo>
                    <a:pt x="0" y="19945"/>
                    <a:pt x="19945" y="0"/>
                    <a:pt x="44549" y="0"/>
                  </a:cubicBezTo>
                  <a:lnTo>
                    <a:pt x="846435" y="0"/>
                  </a:lnTo>
                  <a:cubicBezTo>
                    <a:pt x="871039" y="0"/>
                    <a:pt x="890984" y="19945"/>
                    <a:pt x="890984" y="44549"/>
                  </a:cubicBezTo>
                  <a:lnTo>
                    <a:pt x="890984" y="400943"/>
                  </a:lnTo>
                  <a:cubicBezTo>
                    <a:pt x="890984" y="425547"/>
                    <a:pt x="871039" y="445492"/>
                    <a:pt x="846435" y="445492"/>
                  </a:cubicBezTo>
                  <a:lnTo>
                    <a:pt x="44549" y="445492"/>
                  </a:lnTo>
                  <a:cubicBezTo>
                    <a:pt x="19945" y="445492"/>
                    <a:pt x="0" y="425547"/>
                    <a:pt x="0" y="400943"/>
                  </a:cubicBezTo>
                  <a:lnTo>
                    <a:pt x="0" y="44549"/>
                  </a:lnTo>
                  <a:close/>
                </a:path>
              </a:pathLst>
            </a:custGeom>
            <a:solidFill>
              <a:schemeClr val="accent3">
                <a:lumMod val="6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03" tIns="21303" rIns="21303" bIns="21303" numCol="1" spcCol="1270" anchor="ctr" anchorCtr="0">
              <a:noAutofit/>
            </a:bodyPr>
            <a:lstStyle/>
            <a:p>
              <a:pPr lvl="0" algn="ctr" defTabSz="577850">
                <a:lnSpc>
                  <a:spcPct val="90000"/>
                </a:lnSpc>
                <a:spcBef>
                  <a:spcPct val="0"/>
                </a:spcBef>
                <a:spcAft>
                  <a:spcPct val="35000"/>
                </a:spcAft>
              </a:pPr>
              <a:r>
                <a:rPr lang="it-IT" sz="1300" dirty="0" smtClean="0"/>
                <a:t>Soluzioni Corporate (</a:t>
              </a:r>
              <a:r>
                <a:rPr lang="it-IT" sz="1300" dirty="0" err="1" smtClean="0"/>
                <a:t>Vendors</a:t>
              </a:r>
              <a:r>
                <a:rPr lang="it-IT" sz="1300" dirty="0" smtClean="0"/>
                <a:t>)</a:t>
              </a:r>
              <a:endParaRPr lang="it-IT" sz="1300" kern="1200" dirty="0"/>
            </a:p>
          </p:txBody>
        </p:sp>
        <p:sp>
          <p:nvSpPr>
            <p:cNvPr id="15" name="Figura a mano libera 14"/>
            <p:cNvSpPr/>
            <p:nvPr/>
          </p:nvSpPr>
          <p:spPr>
            <a:xfrm>
              <a:off x="6883895" y="4290092"/>
              <a:ext cx="890984" cy="627638"/>
            </a:xfrm>
            <a:custGeom>
              <a:avLst/>
              <a:gdLst>
                <a:gd name="connsiteX0" fmla="*/ 0 w 890984"/>
                <a:gd name="connsiteY0" fmla="*/ 44549 h 445492"/>
                <a:gd name="connsiteX1" fmla="*/ 44549 w 890984"/>
                <a:gd name="connsiteY1" fmla="*/ 0 h 445492"/>
                <a:gd name="connsiteX2" fmla="*/ 846435 w 890984"/>
                <a:gd name="connsiteY2" fmla="*/ 0 h 445492"/>
                <a:gd name="connsiteX3" fmla="*/ 890984 w 890984"/>
                <a:gd name="connsiteY3" fmla="*/ 44549 h 445492"/>
                <a:gd name="connsiteX4" fmla="*/ 890984 w 890984"/>
                <a:gd name="connsiteY4" fmla="*/ 400943 h 445492"/>
                <a:gd name="connsiteX5" fmla="*/ 846435 w 890984"/>
                <a:gd name="connsiteY5" fmla="*/ 445492 h 445492"/>
                <a:gd name="connsiteX6" fmla="*/ 44549 w 890984"/>
                <a:gd name="connsiteY6" fmla="*/ 445492 h 445492"/>
                <a:gd name="connsiteX7" fmla="*/ 0 w 890984"/>
                <a:gd name="connsiteY7" fmla="*/ 400943 h 445492"/>
                <a:gd name="connsiteX8" fmla="*/ 0 w 890984"/>
                <a:gd name="connsiteY8" fmla="*/ 44549 h 44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984" h="445492">
                  <a:moveTo>
                    <a:pt x="0" y="44549"/>
                  </a:moveTo>
                  <a:cubicBezTo>
                    <a:pt x="0" y="19945"/>
                    <a:pt x="19945" y="0"/>
                    <a:pt x="44549" y="0"/>
                  </a:cubicBezTo>
                  <a:lnTo>
                    <a:pt x="846435" y="0"/>
                  </a:lnTo>
                  <a:cubicBezTo>
                    <a:pt x="871039" y="0"/>
                    <a:pt x="890984" y="19945"/>
                    <a:pt x="890984" y="44549"/>
                  </a:cubicBezTo>
                  <a:lnTo>
                    <a:pt x="890984" y="400943"/>
                  </a:lnTo>
                  <a:cubicBezTo>
                    <a:pt x="890984" y="425547"/>
                    <a:pt x="871039" y="445492"/>
                    <a:pt x="846435" y="445492"/>
                  </a:cubicBezTo>
                  <a:lnTo>
                    <a:pt x="44549" y="445492"/>
                  </a:lnTo>
                  <a:cubicBezTo>
                    <a:pt x="19945" y="445492"/>
                    <a:pt x="0" y="425547"/>
                    <a:pt x="0" y="400943"/>
                  </a:cubicBezTo>
                  <a:lnTo>
                    <a:pt x="0" y="44549"/>
                  </a:lnTo>
                  <a:close/>
                </a:path>
              </a:pathLst>
            </a:custGeom>
            <a:solidFill>
              <a:srgbClr val="FF99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03" tIns="21303" rIns="21303" bIns="21303" numCol="1" spcCol="1270" anchor="ctr" anchorCtr="0">
              <a:noAutofit/>
            </a:bodyPr>
            <a:lstStyle/>
            <a:p>
              <a:pPr lvl="0" algn="ctr" defTabSz="577850">
                <a:lnSpc>
                  <a:spcPct val="90000"/>
                </a:lnSpc>
                <a:spcBef>
                  <a:spcPct val="0"/>
                </a:spcBef>
                <a:spcAft>
                  <a:spcPct val="35000"/>
                </a:spcAft>
              </a:pPr>
              <a:r>
                <a:rPr lang="it-IT" sz="1300" dirty="0" smtClean="0"/>
                <a:t>Soluzioni Self-service (</a:t>
              </a:r>
              <a:r>
                <a:rPr lang="it-IT" sz="1300" dirty="0" err="1" smtClean="0"/>
                <a:t>Vendors</a:t>
              </a:r>
              <a:r>
                <a:rPr lang="it-IT" sz="1300" dirty="0" smtClean="0"/>
                <a:t>)</a:t>
              </a:r>
              <a:endParaRPr lang="it-IT" sz="1300" kern="1200" dirty="0"/>
            </a:p>
          </p:txBody>
        </p:sp>
        <p:sp>
          <p:nvSpPr>
            <p:cNvPr id="17" name="Figura a mano libera 16"/>
            <p:cNvSpPr/>
            <p:nvPr/>
          </p:nvSpPr>
          <p:spPr>
            <a:xfrm>
              <a:off x="4147591" y="3478415"/>
              <a:ext cx="890984" cy="445492"/>
            </a:xfrm>
            <a:custGeom>
              <a:avLst/>
              <a:gdLst>
                <a:gd name="connsiteX0" fmla="*/ 0 w 890984"/>
                <a:gd name="connsiteY0" fmla="*/ 44549 h 445492"/>
                <a:gd name="connsiteX1" fmla="*/ 44549 w 890984"/>
                <a:gd name="connsiteY1" fmla="*/ 0 h 445492"/>
                <a:gd name="connsiteX2" fmla="*/ 846435 w 890984"/>
                <a:gd name="connsiteY2" fmla="*/ 0 h 445492"/>
                <a:gd name="connsiteX3" fmla="*/ 890984 w 890984"/>
                <a:gd name="connsiteY3" fmla="*/ 44549 h 445492"/>
                <a:gd name="connsiteX4" fmla="*/ 890984 w 890984"/>
                <a:gd name="connsiteY4" fmla="*/ 400943 h 445492"/>
                <a:gd name="connsiteX5" fmla="*/ 846435 w 890984"/>
                <a:gd name="connsiteY5" fmla="*/ 445492 h 445492"/>
                <a:gd name="connsiteX6" fmla="*/ 44549 w 890984"/>
                <a:gd name="connsiteY6" fmla="*/ 445492 h 445492"/>
                <a:gd name="connsiteX7" fmla="*/ 0 w 890984"/>
                <a:gd name="connsiteY7" fmla="*/ 400943 h 445492"/>
                <a:gd name="connsiteX8" fmla="*/ 0 w 890984"/>
                <a:gd name="connsiteY8" fmla="*/ 44549 h 44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984" h="445492">
                  <a:moveTo>
                    <a:pt x="0" y="44549"/>
                  </a:moveTo>
                  <a:cubicBezTo>
                    <a:pt x="0" y="19945"/>
                    <a:pt x="19945" y="0"/>
                    <a:pt x="44549" y="0"/>
                  </a:cubicBezTo>
                  <a:lnTo>
                    <a:pt x="846435" y="0"/>
                  </a:lnTo>
                  <a:cubicBezTo>
                    <a:pt x="871039" y="0"/>
                    <a:pt x="890984" y="19945"/>
                    <a:pt x="890984" y="44549"/>
                  </a:cubicBezTo>
                  <a:lnTo>
                    <a:pt x="890984" y="400943"/>
                  </a:lnTo>
                  <a:cubicBezTo>
                    <a:pt x="890984" y="425547"/>
                    <a:pt x="871039" y="445492"/>
                    <a:pt x="846435" y="445492"/>
                  </a:cubicBezTo>
                  <a:lnTo>
                    <a:pt x="44549" y="445492"/>
                  </a:lnTo>
                  <a:cubicBezTo>
                    <a:pt x="19945" y="445492"/>
                    <a:pt x="0" y="425547"/>
                    <a:pt x="0" y="400943"/>
                  </a:cubicBezTo>
                  <a:lnTo>
                    <a:pt x="0" y="4454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03" tIns="21303" rIns="21303" bIns="21303" numCol="1" spcCol="1270" anchor="ctr" anchorCtr="0">
              <a:noAutofit/>
            </a:bodyPr>
            <a:lstStyle/>
            <a:p>
              <a:pPr lvl="0" algn="ctr" defTabSz="577850">
                <a:lnSpc>
                  <a:spcPct val="90000"/>
                </a:lnSpc>
                <a:spcBef>
                  <a:spcPct val="0"/>
                </a:spcBef>
                <a:spcAft>
                  <a:spcPct val="35000"/>
                </a:spcAft>
              </a:pPr>
              <a:r>
                <a:rPr lang="it-IT" sz="1300" kern="1200" dirty="0" smtClean="0"/>
                <a:t>Business Intelligence</a:t>
              </a:r>
              <a:endParaRPr lang="it-IT" sz="1300" kern="1200" dirty="0"/>
            </a:p>
          </p:txBody>
        </p:sp>
        <p:sp>
          <p:nvSpPr>
            <p:cNvPr id="18" name="Figura a mano libera 17"/>
            <p:cNvSpPr/>
            <p:nvPr/>
          </p:nvSpPr>
          <p:spPr>
            <a:xfrm rot="18289469">
              <a:off x="4904728" y="3435138"/>
              <a:ext cx="624086" cy="19731"/>
            </a:xfrm>
            <a:custGeom>
              <a:avLst/>
              <a:gdLst>
                <a:gd name="connsiteX0" fmla="*/ 0 w 624086"/>
                <a:gd name="connsiteY0" fmla="*/ 9865 h 19731"/>
                <a:gd name="connsiteX1" fmla="*/ 624086 w 624086"/>
                <a:gd name="connsiteY1" fmla="*/ 9865 h 19731"/>
              </a:gdLst>
              <a:ahLst/>
              <a:cxnLst>
                <a:cxn ang="0">
                  <a:pos x="connsiteX0" y="connsiteY0"/>
                </a:cxn>
                <a:cxn ang="0">
                  <a:pos x="connsiteX1" y="connsiteY1"/>
                </a:cxn>
              </a:cxnLst>
              <a:rect l="l" t="t" r="r" b="b"/>
              <a:pathLst>
                <a:path w="624086" h="19731">
                  <a:moveTo>
                    <a:pt x="0" y="9865"/>
                  </a:moveTo>
                  <a:lnTo>
                    <a:pt x="624086" y="986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09141" tIns="-5737" rIns="309140" bIns="-5737" numCol="1" spcCol="1270" anchor="ctr" anchorCtr="0">
              <a:noAutofit/>
            </a:bodyPr>
            <a:lstStyle/>
            <a:p>
              <a:pPr lvl="0" algn="ctr" defTabSz="222250">
                <a:lnSpc>
                  <a:spcPct val="90000"/>
                </a:lnSpc>
                <a:spcBef>
                  <a:spcPct val="0"/>
                </a:spcBef>
                <a:spcAft>
                  <a:spcPct val="35000"/>
                </a:spcAft>
              </a:pPr>
              <a:endParaRPr lang="it-IT" sz="500" kern="1200"/>
            </a:p>
          </p:txBody>
        </p:sp>
        <p:sp>
          <p:nvSpPr>
            <p:cNvPr id="19" name="Figura a mano libera 18"/>
            <p:cNvSpPr/>
            <p:nvPr/>
          </p:nvSpPr>
          <p:spPr>
            <a:xfrm>
              <a:off x="5394969" y="2966099"/>
              <a:ext cx="890984" cy="445492"/>
            </a:xfrm>
            <a:custGeom>
              <a:avLst/>
              <a:gdLst>
                <a:gd name="connsiteX0" fmla="*/ 0 w 890984"/>
                <a:gd name="connsiteY0" fmla="*/ 44549 h 445492"/>
                <a:gd name="connsiteX1" fmla="*/ 44549 w 890984"/>
                <a:gd name="connsiteY1" fmla="*/ 0 h 445492"/>
                <a:gd name="connsiteX2" fmla="*/ 846435 w 890984"/>
                <a:gd name="connsiteY2" fmla="*/ 0 h 445492"/>
                <a:gd name="connsiteX3" fmla="*/ 890984 w 890984"/>
                <a:gd name="connsiteY3" fmla="*/ 44549 h 445492"/>
                <a:gd name="connsiteX4" fmla="*/ 890984 w 890984"/>
                <a:gd name="connsiteY4" fmla="*/ 400943 h 445492"/>
                <a:gd name="connsiteX5" fmla="*/ 846435 w 890984"/>
                <a:gd name="connsiteY5" fmla="*/ 445492 h 445492"/>
                <a:gd name="connsiteX6" fmla="*/ 44549 w 890984"/>
                <a:gd name="connsiteY6" fmla="*/ 445492 h 445492"/>
                <a:gd name="connsiteX7" fmla="*/ 0 w 890984"/>
                <a:gd name="connsiteY7" fmla="*/ 400943 h 445492"/>
                <a:gd name="connsiteX8" fmla="*/ 0 w 890984"/>
                <a:gd name="connsiteY8" fmla="*/ 44549 h 44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984" h="445492">
                  <a:moveTo>
                    <a:pt x="0" y="44549"/>
                  </a:moveTo>
                  <a:cubicBezTo>
                    <a:pt x="0" y="19945"/>
                    <a:pt x="19945" y="0"/>
                    <a:pt x="44549" y="0"/>
                  </a:cubicBezTo>
                  <a:lnTo>
                    <a:pt x="846435" y="0"/>
                  </a:lnTo>
                  <a:cubicBezTo>
                    <a:pt x="871039" y="0"/>
                    <a:pt x="890984" y="19945"/>
                    <a:pt x="890984" y="44549"/>
                  </a:cubicBezTo>
                  <a:lnTo>
                    <a:pt x="890984" y="400943"/>
                  </a:lnTo>
                  <a:cubicBezTo>
                    <a:pt x="890984" y="425547"/>
                    <a:pt x="871039" y="445492"/>
                    <a:pt x="846435" y="445492"/>
                  </a:cubicBezTo>
                  <a:lnTo>
                    <a:pt x="44549" y="445492"/>
                  </a:lnTo>
                  <a:cubicBezTo>
                    <a:pt x="19945" y="445492"/>
                    <a:pt x="0" y="425547"/>
                    <a:pt x="0" y="400943"/>
                  </a:cubicBezTo>
                  <a:lnTo>
                    <a:pt x="0" y="4454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03" tIns="21303" rIns="21303" bIns="21303" numCol="1" spcCol="1270" anchor="ctr" anchorCtr="0">
              <a:noAutofit/>
            </a:bodyPr>
            <a:lstStyle/>
            <a:p>
              <a:pPr lvl="0" algn="ctr" defTabSz="577850">
                <a:lnSpc>
                  <a:spcPct val="90000"/>
                </a:lnSpc>
                <a:spcBef>
                  <a:spcPct val="0"/>
                </a:spcBef>
                <a:spcAft>
                  <a:spcPct val="35000"/>
                </a:spcAft>
              </a:pPr>
              <a:r>
                <a:rPr lang="it-IT" sz="1300" kern="1200" dirty="0" smtClean="0"/>
                <a:t>Soluzioni commerciali</a:t>
              </a:r>
              <a:endParaRPr lang="it-IT" sz="1300" kern="1200" dirty="0"/>
            </a:p>
          </p:txBody>
        </p:sp>
        <p:sp>
          <p:nvSpPr>
            <p:cNvPr id="28" name="Figura a mano libera 27"/>
            <p:cNvSpPr/>
            <p:nvPr/>
          </p:nvSpPr>
          <p:spPr>
            <a:xfrm rot="3310531">
              <a:off x="4904728" y="3947454"/>
              <a:ext cx="624086" cy="19731"/>
            </a:xfrm>
            <a:custGeom>
              <a:avLst/>
              <a:gdLst>
                <a:gd name="connsiteX0" fmla="*/ 0 w 624086"/>
                <a:gd name="connsiteY0" fmla="*/ 9865 h 19731"/>
                <a:gd name="connsiteX1" fmla="*/ 624086 w 624086"/>
                <a:gd name="connsiteY1" fmla="*/ 9865 h 19731"/>
              </a:gdLst>
              <a:ahLst/>
              <a:cxnLst>
                <a:cxn ang="0">
                  <a:pos x="connsiteX0" y="connsiteY0"/>
                </a:cxn>
                <a:cxn ang="0">
                  <a:pos x="connsiteX1" y="connsiteY1"/>
                </a:cxn>
              </a:cxnLst>
              <a:rect l="l" t="t" r="r" b="b"/>
              <a:pathLst>
                <a:path w="624086" h="19731">
                  <a:moveTo>
                    <a:pt x="0" y="9865"/>
                  </a:moveTo>
                  <a:lnTo>
                    <a:pt x="624086" y="986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09141" tIns="-5738" rIns="309140" bIns="-5736" numCol="1" spcCol="1270" anchor="ctr" anchorCtr="0">
              <a:noAutofit/>
            </a:bodyPr>
            <a:lstStyle/>
            <a:p>
              <a:pPr lvl="0" algn="ctr" defTabSz="222250">
                <a:lnSpc>
                  <a:spcPct val="90000"/>
                </a:lnSpc>
                <a:spcBef>
                  <a:spcPct val="0"/>
                </a:spcBef>
                <a:spcAft>
                  <a:spcPct val="35000"/>
                </a:spcAft>
              </a:pPr>
              <a:endParaRPr lang="it-IT" sz="500" kern="1200"/>
            </a:p>
          </p:txBody>
        </p:sp>
        <p:sp>
          <p:nvSpPr>
            <p:cNvPr id="29" name="Figura a mano libera 28"/>
            <p:cNvSpPr/>
            <p:nvPr/>
          </p:nvSpPr>
          <p:spPr>
            <a:xfrm>
              <a:off x="5394969" y="3990731"/>
              <a:ext cx="890984" cy="445492"/>
            </a:xfrm>
            <a:custGeom>
              <a:avLst/>
              <a:gdLst>
                <a:gd name="connsiteX0" fmla="*/ 0 w 890984"/>
                <a:gd name="connsiteY0" fmla="*/ 44549 h 445492"/>
                <a:gd name="connsiteX1" fmla="*/ 44549 w 890984"/>
                <a:gd name="connsiteY1" fmla="*/ 0 h 445492"/>
                <a:gd name="connsiteX2" fmla="*/ 846435 w 890984"/>
                <a:gd name="connsiteY2" fmla="*/ 0 h 445492"/>
                <a:gd name="connsiteX3" fmla="*/ 890984 w 890984"/>
                <a:gd name="connsiteY3" fmla="*/ 44549 h 445492"/>
                <a:gd name="connsiteX4" fmla="*/ 890984 w 890984"/>
                <a:gd name="connsiteY4" fmla="*/ 400943 h 445492"/>
                <a:gd name="connsiteX5" fmla="*/ 846435 w 890984"/>
                <a:gd name="connsiteY5" fmla="*/ 445492 h 445492"/>
                <a:gd name="connsiteX6" fmla="*/ 44549 w 890984"/>
                <a:gd name="connsiteY6" fmla="*/ 445492 h 445492"/>
                <a:gd name="connsiteX7" fmla="*/ 0 w 890984"/>
                <a:gd name="connsiteY7" fmla="*/ 400943 h 445492"/>
                <a:gd name="connsiteX8" fmla="*/ 0 w 890984"/>
                <a:gd name="connsiteY8" fmla="*/ 44549 h 445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0984" h="445492">
                  <a:moveTo>
                    <a:pt x="0" y="44549"/>
                  </a:moveTo>
                  <a:cubicBezTo>
                    <a:pt x="0" y="19945"/>
                    <a:pt x="19945" y="0"/>
                    <a:pt x="44549" y="0"/>
                  </a:cubicBezTo>
                  <a:lnTo>
                    <a:pt x="846435" y="0"/>
                  </a:lnTo>
                  <a:cubicBezTo>
                    <a:pt x="871039" y="0"/>
                    <a:pt x="890984" y="19945"/>
                    <a:pt x="890984" y="44549"/>
                  </a:cubicBezTo>
                  <a:lnTo>
                    <a:pt x="890984" y="400943"/>
                  </a:lnTo>
                  <a:cubicBezTo>
                    <a:pt x="890984" y="425547"/>
                    <a:pt x="871039" y="445492"/>
                    <a:pt x="846435" y="445492"/>
                  </a:cubicBezTo>
                  <a:lnTo>
                    <a:pt x="44549" y="445492"/>
                  </a:lnTo>
                  <a:cubicBezTo>
                    <a:pt x="19945" y="445492"/>
                    <a:pt x="0" y="425547"/>
                    <a:pt x="0" y="400943"/>
                  </a:cubicBezTo>
                  <a:lnTo>
                    <a:pt x="0" y="4454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03" tIns="21303" rIns="21303" bIns="21303" numCol="1" spcCol="1270" anchor="ctr" anchorCtr="0">
              <a:noAutofit/>
            </a:bodyPr>
            <a:lstStyle/>
            <a:p>
              <a:pPr algn="ctr" defTabSz="577850">
                <a:lnSpc>
                  <a:spcPct val="90000"/>
                </a:lnSpc>
                <a:spcAft>
                  <a:spcPct val="35000"/>
                </a:spcAft>
              </a:pPr>
              <a:r>
                <a:rPr lang="it-IT" sz="1300" dirty="0"/>
                <a:t>Open </a:t>
              </a:r>
              <a:r>
                <a:rPr lang="it-IT" sz="1300" dirty="0" smtClean="0"/>
                <a:t>Source</a:t>
              </a:r>
              <a:endParaRPr lang="it-IT" sz="1300" dirty="0"/>
            </a:p>
          </p:txBody>
        </p:sp>
      </p:grpSp>
      <p:pic>
        <p:nvPicPr>
          <p:cNvPr id="32" name="Immagine 31" descr="C:\dashboard\libro apogeo\forrester wave.PNG"/>
          <p:cNvPicPr/>
          <p:nvPr/>
        </p:nvPicPr>
        <p:blipFill>
          <a:blip r:embed="rId2">
            <a:extLst>
              <a:ext uri="{28A0092B-C50C-407E-A947-70E740481C1C}">
                <a14:useLocalDpi xmlns:a14="http://schemas.microsoft.com/office/drawing/2010/main" val="0"/>
              </a:ext>
            </a:extLst>
          </a:blip>
          <a:srcRect/>
          <a:stretch>
            <a:fillRect/>
          </a:stretch>
        </p:blipFill>
        <p:spPr bwMode="auto">
          <a:xfrm>
            <a:off x="5220072" y="3728939"/>
            <a:ext cx="2745568" cy="2796405"/>
          </a:xfrm>
          <a:prstGeom prst="rect">
            <a:avLst/>
          </a:prstGeom>
          <a:noFill/>
          <a:ln>
            <a:noFill/>
          </a:ln>
        </p:spPr>
      </p:pic>
      <p:sp>
        <p:nvSpPr>
          <p:cNvPr id="34" name="Rettangolo 33"/>
          <p:cNvSpPr/>
          <p:nvPr/>
        </p:nvSpPr>
        <p:spPr>
          <a:xfrm>
            <a:off x="572027" y="1241326"/>
            <a:ext cx="4225230" cy="954107"/>
          </a:xfrm>
          <a:prstGeom prst="rect">
            <a:avLst/>
          </a:prstGeom>
        </p:spPr>
        <p:txBody>
          <a:bodyPr wrap="square">
            <a:spAutoFit/>
          </a:bodyPr>
          <a:lstStyle/>
          <a:p>
            <a:pPr algn="just">
              <a:defRPr/>
            </a:pPr>
            <a:r>
              <a:rPr lang="en-US" sz="1400" dirty="0" err="1" smtClean="0">
                <a:latin typeface="+mj-lt"/>
              </a:rPr>
              <a:t>Risultati</a:t>
            </a:r>
            <a:r>
              <a:rPr lang="en-US" sz="1400" dirty="0" smtClean="0">
                <a:latin typeface="+mj-lt"/>
              </a:rPr>
              <a:t> </a:t>
            </a:r>
            <a:r>
              <a:rPr lang="en-US" sz="1400" dirty="0" err="1" smtClean="0">
                <a:latin typeface="+mj-lt"/>
              </a:rPr>
              <a:t>fissi</a:t>
            </a:r>
            <a:r>
              <a:rPr lang="en-US" sz="1400" dirty="0" smtClean="0">
                <a:latin typeface="+mj-lt"/>
              </a:rPr>
              <a:t> </a:t>
            </a:r>
            <a:r>
              <a:rPr lang="en-US" sz="1400" dirty="0" err="1" smtClean="0">
                <a:latin typeface="+mj-lt"/>
              </a:rPr>
              <a:t>concordati</a:t>
            </a:r>
            <a:r>
              <a:rPr lang="en-US" sz="1400" dirty="0" smtClean="0">
                <a:latin typeface="+mj-lt"/>
              </a:rPr>
              <a:t> </a:t>
            </a:r>
            <a:r>
              <a:rPr lang="en-US" sz="1400" dirty="0" err="1" smtClean="0">
                <a:latin typeface="+mj-lt"/>
              </a:rPr>
              <a:t>ed</a:t>
            </a:r>
            <a:r>
              <a:rPr lang="en-US" sz="1400" dirty="0" smtClean="0">
                <a:latin typeface="+mj-lt"/>
              </a:rPr>
              <a:t> </a:t>
            </a:r>
            <a:r>
              <a:rPr lang="en-US" sz="1400" dirty="0" err="1" smtClean="0">
                <a:latin typeface="+mj-lt"/>
              </a:rPr>
              <a:t>elaborati</a:t>
            </a:r>
            <a:r>
              <a:rPr lang="en-US" sz="1400" dirty="0" smtClean="0">
                <a:latin typeface="+mj-lt"/>
              </a:rPr>
              <a:t> con </a:t>
            </a:r>
            <a:r>
              <a:rPr lang="en-US" sz="1400" dirty="0" err="1" smtClean="0">
                <a:latin typeface="+mj-lt"/>
              </a:rPr>
              <a:t>il</a:t>
            </a:r>
            <a:r>
              <a:rPr lang="en-US" sz="1400" dirty="0" smtClean="0">
                <a:latin typeface="+mj-lt"/>
              </a:rPr>
              <a:t> </a:t>
            </a:r>
            <a:r>
              <a:rPr lang="en-US" sz="1400" dirty="0" err="1" smtClean="0">
                <a:latin typeface="+mj-lt"/>
              </a:rPr>
              <a:t>reparto</a:t>
            </a:r>
            <a:r>
              <a:rPr lang="en-US" sz="1400" dirty="0" smtClean="0">
                <a:latin typeface="+mj-lt"/>
              </a:rPr>
              <a:t> IT. </a:t>
            </a:r>
            <a:r>
              <a:rPr lang="en-US" sz="1400" dirty="0">
                <a:latin typeface="+mj-lt"/>
              </a:rPr>
              <a:t>I </a:t>
            </a:r>
            <a:r>
              <a:rPr lang="en-US" sz="1400" dirty="0" err="1" smtClean="0">
                <a:latin typeface="+mj-lt"/>
              </a:rPr>
              <a:t>Knoweldge</a:t>
            </a:r>
            <a:r>
              <a:rPr lang="en-US" sz="1400" dirty="0" smtClean="0">
                <a:latin typeface="+mj-lt"/>
              </a:rPr>
              <a:t> </a:t>
            </a:r>
            <a:r>
              <a:rPr lang="en-US" sz="1400" dirty="0">
                <a:latin typeface="+mj-lt"/>
              </a:rPr>
              <a:t>Workers </a:t>
            </a:r>
            <a:r>
              <a:rPr lang="en-US" sz="1400" dirty="0" err="1" smtClean="0">
                <a:latin typeface="+mj-lt"/>
              </a:rPr>
              <a:t>chiedono</a:t>
            </a:r>
            <a:r>
              <a:rPr lang="en-US" sz="1400" dirty="0" smtClean="0">
                <a:latin typeface="+mj-lt"/>
              </a:rPr>
              <a:t> ad </a:t>
            </a:r>
            <a:r>
              <a:rPr lang="en-US" sz="1400" dirty="0" err="1" smtClean="0">
                <a:latin typeface="+mj-lt"/>
              </a:rPr>
              <a:t>altri</a:t>
            </a:r>
            <a:r>
              <a:rPr lang="en-US" sz="1400" dirty="0" smtClean="0">
                <a:latin typeface="+mj-lt"/>
              </a:rPr>
              <a:t> di </a:t>
            </a:r>
            <a:r>
              <a:rPr lang="en-US" sz="1400" dirty="0" err="1" smtClean="0">
                <a:latin typeface="+mj-lt"/>
              </a:rPr>
              <a:t>realizzare</a:t>
            </a:r>
            <a:r>
              <a:rPr lang="en-US" sz="1400" dirty="0" smtClean="0">
                <a:latin typeface="+mj-lt"/>
              </a:rPr>
              <a:t> le </a:t>
            </a:r>
            <a:r>
              <a:rPr lang="en-US" sz="1400" dirty="0" err="1" smtClean="0">
                <a:latin typeface="+mj-lt"/>
              </a:rPr>
              <a:t>soluzioni</a:t>
            </a:r>
            <a:r>
              <a:rPr lang="en-US" sz="1400" dirty="0" smtClean="0">
                <a:latin typeface="+mj-lt"/>
              </a:rPr>
              <a:t> </a:t>
            </a:r>
            <a:r>
              <a:rPr lang="en-US" sz="1400" dirty="0" err="1" smtClean="0">
                <a:latin typeface="+mj-lt"/>
              </a:rPr>
              <a:t>che</a:t>
            </a:r>
            <a:r>
              <a:rPr lang="en-US" sz="1400" dirty="0" smtClean="0">
                <a:latin typeface="+mj-lt"/>
              </a:rPr>
              <a:t> </a:t>
            </a:r>
            <a:r>
              <a:rPr lang="en-US" sz="1400" dirty="0" err="1" smtClean="0">
                <a:latin typeface="+mj-lt"/>
              </a:rPr>
              <a:t>utilizzano</a:t>
            </a:r>
            <a:r>
              <a:rPr lang="en-US" sz="1400" dirty="0" smtClean="0">
                <a:latin typeface="+mj-lt"/>
              </a:rPr>
              <a:t>. Le </a:t>
            </a:r>
            <a:r>
              <a:rPr lang="en-US" sz="1400" dirty="0" err="1" smtClean="0">
                <a:latin typeface="+mj-lt"/>
              </a:rPr>
              <a:t>applicazioni</a:t>
            </a:r>
            <a:r>
              <a:rPr lang="en-US" sz="1400" dirty="0" smtClean="0">
                <a:latin typeface="+mj-lt"/>
              </a:rPr>
              <a:t> </a:t>
            </a:r>
            <a:r>
              <a:rPr lang="en-US" sz="1400" dirty="0" err="1" smtClean="0">
                <a:latin typeface="+mj-lt"/>
              </a:rPr>
              <a:t>sono</a:t>
            </a:r>
            <a:r>
              <a:rPr lang="en-US" sz="1400" dirty="0" smtClean="0">
                <a:latin typeface="+mj-lt"/>
              </a:rPr>
              <a:t> </a:t>
            </a:r>
            <a:r>
              <a:rPr lang="en-US" sz="1400" dirty="0" err="1" smtClean="0">
                <a:latin typeface="+mj-lt"/>
              </a:rPr>
              <a:t>spesso</a:t>
            </a:r>
            <a:r>
              <a:rPr lang="en-US" sz="1400" dirty="0" smtClean="0">
                <a:latin typeface="+mj-lt"/>
              </a:rPr>
              <a:t> Web-based</a:t>
            </a:r>
            <a:endParaRPr lang="en-US" sz="1400" dirty="0">
              <a:latin typeface="+mj-lt"/>
            </a:endParaRPr>
          </a:p>
        </p:txBody>
      </p:sp>
      <p:sp>
        <p:nvSpPr>
          <p:cNvPr id="35" name="Rettangolo 34"/>
          <p:cNvSpPr/>
          <p:nvPr/>
        </p:nvSpPr>
        <p:spPr>
          <a:xfrm>
            <a:off x="618350" y="5301208"/>
            <a:ext cx="4338734" cy="1384995"/>
          </a:xfrm>
          <a:prstGeom prst="rect">
            <a:avLst/>
          </a:prstGeom>
          <a:solidFill>
            <a:schemeClr val="bg1"/>
          </a:solidFill>
        </p:spPr>
        <p:txBody>
          <a:bodyPr wrap="square">
            <a:spAutoFit/>
          </a:bodyPr>
          <a:lstStyle/>
          <a:p>
            <a:pPr algn="just">
              <a:defRPr/>
            </a:pPr>
            <a:r>
              <a:rPr lang="en-US" sz="1400" dirty="0" err="1" smtClean="0">
                <a:latin typeface="+mj-lt"/>
              </a:rPr>
              <a:t>Autonomia</a:t>
            </a:r>
            <a:r>
              <a:rPr lang="en-US" sz="1400" dirty="0" smtClean="0">
                <a:latin typeface="+mj-lt"/>
              </a:rPr>
              <a:t> </a:t>
            </a:r>
            <a:r>
              <a:rPr lang="en-US" sz="1400" dirty="0" err="1" smtClean="0">
                <a:latin typeface="+mj-lt"/>
              </a:rPr>
              <a:t>dei</a:t>
            </a:r>
            <a:r>
              <a:rPr lang="en-US" sz="1400" dirty="0" smtClean="0">
                <a:latin typeface="+mj-lt"/>
              </a:rPr>
              <a:t> </a:t>
            </a:r>
            <a:r>
              <a:rPr lang="en-US" sz="1400" dirty="0" err="1" smtClean="0">
                <a:latin typeface="+mj-lt"/>
              </a:rPr>
              <a:t>decisori</a:t>
            </a:r>
            <a:r>
              <a:rPr lang="en-US" sz="1400" dirty="0" smtClean="0">
                <a:latin typeface="+mj-lt"/>
              </a:rPr>
              <a:t> in </a:t>
            </a:r>
            <a:r>
              <a:rPr lang="en-US" sz="1400" dirty="0" err="1">
                <a:latin typeface="+mj-lt"/>
              </a:rPr>
              <a:t>f</a:t>
            </a:r>
            <a:r>
              <a:rPr lang="en-US" sz="1400" dirty="0" err="1" smtClean="0">
                <a:latin typeface="+mj-lt"/>
              </a:rPr>
              <a:t>ase</a:t>
            </a:r>
            <a:r>
              <a:rPr lang="en-US" sz="1400" dirty="0" smtClean="0">
                <a:latin typeface="+mj-lt"/>
              </a:rPr>
              <a:t> di </a:t>
            </a:r>
            <a:r>
              <a:rPr lang="en-US" sz="1400" dirty="0" err="1" smtClean="0">
                <a:latin typeface="+mj-lt"/>
              </a:rPr>
              <a:t>analisi</a:t>
            </a:r>
            <a:r>
              <a:rPr lang="en-US" sz="1400" dirty="0" smtClean="0">
                <a:latin typeface="+mj-lt"/>
              </a:rPr>
              <a:t> e </a:t>
            </a:r>
            <a:r>
              <a:rPr lang="en-US" sz="1400" dirty="0" err="1" smtClean="0">
                <a:latin typeface="+mj-lt"/>
              </a:rPr>
              <a:t>creazione</a:t>
            </a:r>
            <a:r>
              <a:rPr lang="en-US" sz="1400" dirty="0" smtClean="0">
                <a:latin typeface="+mj-lt"/>
              </a:rPr>
              <a:t> di Report, Dashboard</a:t>
            </a:r>
            <a:r>
              <a:rPr lang="en-US" sz="1400" dirty="0">
                <a:latin typeface="+mj-lt"/>
              </a:rPr>
              <a:t> </a:t>
            </a:r>
            <a:r>
              <a:rPr lang="en-US" sz="1400" dirty="0" smtClean="0">
                <a:latin typeface="+mj-lt"/>
              </a:rPr>
              <a:t>e Widget. Si </a:t>
            </a:r>
            <a:r>
              <a:rPr lang="en-US" sz="1400" dirty="0" err="1" smtClean="0">
                <a:latin typeface="+mj-lt"/>
              </a:rPr>
              <a:t>può</a:t>
            </a:r>
            <a:r>
              <a:rPr lang="en-US" sz="1400" dirty="0" smtClean="0">
                <a:latin typeface="+mj-lt"/>
              </a:rPr>
              <a:t> </a:t>
            </a:r>
            <a:r>
              <a:rPr lang="en-US" sz="1400" dirty="0" err="1" smtClean="0">
                <a:latin typeface="+mj-lt"/>
              </a:rPr>
              <a:t>parlare</a:t>
            </a:r>
            <a:r>
              <a:rPr lang="en-US" sz="1400" dirty="0" smtClean="0">
                <a:latin typeface="+mj-lt"/>
              </a:rPr>
              <a:t> di SSBI solo se </a:t>
            </a:r>
            <a:r>
              <a:rPr lang="en-US" sz="1400" dirty="0" err="1" smtClean="0">
                <a:latin typeface="+mj-lt"/>
              </a:rPr>
              <a:t>l’applicazione</a:t>
            </a:r>
            <a:r>
              <a:rPr lang="en-US" sz="1400" dirty="0" smtClean="0">
                <a:latin typeface="+mj-lt"/>
              </a:rPr>
              <a:t> </a:t>
            </a:r>
            <a:r>
              <a:rPr lang="en-US" sz="1400" dirty="0" err="1" smtClean="0">
                <a:latin typeface="+mj-lt"/>
              </a:rPr>
              <a:t>sottende</a:t>
            </a:r>
            <a:r>
              <a:rPr lang="en-US" sz="1400" dirty="0" smtClean="0">
                <a:latin typeface="+mj-lt"/>
              </a:rPr>
              <a:t> un </a:t>
            </a:r>
            <a:r>
              <a:rPr lang="en-US" sz="1400" dirty="0" err="1" smtClean="0">
                <a:latin typeface="+mj-lt"/>
              </a:rPr>
              <a:t>cubo</a:t>
            </a:r>
            <a:r>
              <a:rPr lang="en-US" sz="1400" dirty="0" smtClean="0">
                <a:latin typeface="+mj-lt"/>
              </a:rPr>
              <a:t> di </a:t>
            </a:r>
            <a:r>
              <a:rPr lang="en-US" sz="1400" dirty="0" err="1" smtClean="0">
                <a:latin typeface="+mj-lt"/>
              </a:rPr>
              <a:t>dati</a:t>
            </a:r>
            <a:r>
              <a:rPr lang="en-US" sz="1400" dirty="0" smtClean="0">
                <a:latin typeface="+mj-lt"/>
              </a:rPr>
              <a:t> (DWH) a cui </a:t>
            </a:r>
            <a:r>
              <a:rPr lang="en-US" sz="1400" dirty="0" err="1" smtClean="0">
                <a:latin typeface="+mj-lt"/>
              </a:rPr>
              <a:t>gli</a:t>
            </a:r>
            <a:r>
              <a:rPr lang="en-US" sz="1400" dirty="0" smtClean="0">
                <a:latin typeface="+mj-lt"/>
              </a:rPr>
              <a:t> </a:t>
            </a:r>
            <a:r>
              <a:rPr lang="en-US" sz="1400" dirty="0" err="1" smtClean="0">
                <a:latin typeface="+mj-lt"/>
              </a:rPr>
              <a:t>utenti</a:t>
            </a:r>
            <a:r>
              <a:rPr lang="en-US" sz="1400" dirty="0" smtClean="0">
                <a:latin typeface="+mj-lt"/>
              </a:rPr>
              <a:t> </a:t>
            </a:r>
            <a:r>
              <a:rPr lang="en-US" sz="1400" dirty="0" err="1" smtClean="0">
                <a:latin typeface="+mj-lt"/>
              </a:rPr>
              <a:t>hanno</a:t>
            </a:r>
            <a:r>
              <a:rPr lang="en-US" sz="1400" dirty="0" smtClean="0">
                <a:latin typeface="+mj-lt"/>
              </a:rPr>
              <a:t> </a:t>
            </a:r>
            <a:r>
              <a:rPr lang="en-US" sz="1400" dirty="0" err="1" smtClean="0">
                <a:latin typeface="+mj-lt"/>
              </a:rPr>
              <a:t>facilmente</a:t>
            </a:r>
            <a:r>
              <a:rPr lang="en-US" sz="1400" dirty="0" smtClean="0">
                <a:latin typeface="+mj-lt"/>
              </a:rPr>
              <a:t> </a:t>
            </a:r>
            <a:r>
              <a:rPr lang="en-US" sz="1400" dirty="0" err="1" smtClean="0">
                <a:latin typeface="+mj-lt"/>
              </a:rPr>
              <a:t>accesso</a:t>
            </a:r>
            <a:r>
              <a:rPr lang="en-US" sz="1400" dirty="0" smtClean="0">
                <a:latin typeface="+mj-lt"/>
              </a:rPr>
              <a:t> per </a:t>
            </a:r>
            <a:r>
              <a:rPr lang="en-US" sz="1400" dirty="0" err="1" smtClean="0">
                <a:latin typeface="+mj-lt"/>
              </a:rPr>
              <a:t>creare</a:t>
            </a:r>
            <a:r>
              <a:rPr lang="en-US" sz="1400" dirty="0" smtClean="0">
                <a:latin typeface="+mj-lt"/>
              </a:rPr>
              <a:t> </a:t>
            </a:r>
            <a:r>
              <a:rPr lang="en-US" sz="1400" dirty="0" err="1" smtClean="0">
                <a:latin typeface="+mj-lt"/>
              </a:rPr>
              <a:t>i</a:t>
            </a:r>
            <a:r>
              <a:rPr lang="en-US" sz="1400" dirty="0" smtClean="0">
                <a:latin typeface="+mj-lt"/>
              </a:rPr>
              <a:t> </a:t>
            </a:r>
            <a:r>
              <a:rPr lang="en-US" sz="1400" dirty="0" err="1" smtClean="0">
                <a:latin typeface="+mj-lt"/>
              </a:rPr>
              <a:t>risultati</a:t>
            </a:r>
            <a:r>
              <a:rPr lang="en-US" sz="1400" dirty="0" smtClean="0">
                <a:latin typeface="+mj-lt"/>
              </a:rPr>
              <a:t> </a:t>
            </a:r>
            <a:r>
              <a:rPr lang="en-US" sz="1400" dirty="0" err="1" smtClean="0">
                <a:latin typeface="+mj-lt"/>
              </a:rPr>
              <a:t>desiderati</a:t>
            </a:r>
            <a:r>
              <a:rPr lang="en-US" sz="1400" dirty="0" smtClean="0">
                <a:latin typeface="+mj-lt"/>
              </a:rPr>
              <a:t>. </a:t>
            </a:r>
            <a:r>
              <a:rPr lang="en-US" sz="1400" dirty="0" err="1" smtClean="0">
                <a:latin typeface="+mj-lt"/>
              </a:rPr>
              <a:t>Spesso</a:t>
            </a:r>
            <a:r>
              <a:rPr lang="en-US" sz="1400" dirty="0" smtClean="0">
                <a:latin typeface="+mj-lt"/>
              </a:rPr>
              <a:t> le </a:t>
            </a:r>
            <a:r>
              <a:rPr lang="en-US" sz="1400" dirty="0" err="1" smtClean="0">
                <a:latin typeface="+mj-lt"/>
              </a:rPr>
              <a:t>soluzioni</a:t>
            </a:r>
            <a:r>
              <a:rPr lang="en-US" sz="1400" dirty="0" smtClean="0">
                <a:latin typeface="+mj-lt"/>
              </a:rPr>
              <a:t> SSBI </a:t>
            </a:r>
            <a:r>
              <a:rPr lang="en-US" sz="1400" dirty="0" err="1" smtClean="0">
                <a:latin typeface="+mj-lt"/>
              </a:rPr>
              <a:t>sono</a:t>
            </a:r>
            <a:r>
              <a:rPr lang="en-US" sz="1400" dirty="0" smtClean="0">
                <a:latin typeface="+mj-lt"/>
              </a:rPr>
              <a:t> </a:t>
            </a:r>
            <a:r>
              <a:rPr lang="en-US" sz="1400" dirty="0" err="1" smtClean="0">
                <a:latin typeface="+mj-lt"/>
              </a:rPr>
              <a:t>anche</a:t>
            </a:r>
            <a:r>
              <a:rPr lang="en-US" sz="1400" dirty="0" smtClean="0">
                <a:latin typeface="+mj-lt"/>
              </a:rPr>
              <a:t> Personal (non </a:t>
            </a:r>
            <a:r>
              <a:rPr lang="en-US" sz="1400" dirty="0" err="1" smtClean="0">
                <a:latin typeface="+mj-lt"/>
              </a:rPr>
              <a:t>condivisibili</a:t>
            </a:r>
            <a:r>
              <a:rPr lang="en-US" sz="1400" dirty="0" smtClean="0">
                <a:latin typeface="+mj-lt"/>
              </a:rPr>
              <a:t>)</a:t>
            </a:r>
            <a:endParaRPr lang="en-US" sz="1400" dirty="0">
              <a:latin typeface="+mj-lt"/>
            </a:endParaRPr>
          </a:p>
        </p:txBody>
      </p:sp>
      <p:sp>
        <p:nvSpPr>
          <p:cNvPr id="22" name="Rettangolo 2"/>
          <p:cNvSpPr>
            <a:spLocks noChangeArrowheads="1"/>
          </p:cNvSpPr>
          <p:nvPr/>
        </p:nvSpPr>
        <p:spPr bwMode="auto">
          <a:xfrm>
            <a:off x="7956376" y="1628800"/>
            <a:ext cx="457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b="1" dirty="0" smtClean="0">
                <a:latin typeface="Calibri" pitchFamily="34" charset="0"/>
                <a:cs typeface="Calibri" pitchFamily="34" charset="0"/>
              </a:rPr>
              <a:t>CRITERI DI CONFRONTO</a:t>
            </a:r>
          </a:p>
          <a:p>
            <a:endParaRPr lang="en-US" sz="800" b="1" dirty="0">
              <a:latin typeface="Calibri" pitchFamily="34" charset="0"/>
              <a:cs typeface="Calibri" pitchFamily="34" charset="0"/>
            </a:endParaRPr>
          </a:p>
          <a:p>
            <a:r>
              <a:rPr lang="en-US" sz="800" b="1" dirty="0" smtClean="0">
                <a:latin typeface="Calibri" pitchFamily="34" charset="0"/>
                <a:cs typeface="Calibri" pitchFamily="34" charset="0"/>
              </a:rPr>
              <a:t>Integration</a:t>
            </a:r>
            <a:endParaRPr lang="en-US" sz="800" b="1" dirty="0">
              <a:latin typeface="Calibri" pitchFamily="34" charset="0"/>
              <a:cs typeface="Calibri" pitchFamily="34" charset="0"/>
            </a:endParaRPr>
          </a:p>
          <a:p>
            <a:r>
              <a:rPr lang="en-US" sz="800" dirty="0">
                <a:latin typeface="Calibri" pitchFamily="34" charset="0"/>
                <a:cs typeface="Calibri" pitchFamily="34" charset="0"/>
              </a:rPr>
              <a:t>BI infrastructure </a:t>
            </a:r>
          </a:p>
          <a:p>
            <a:r>
              <a:rPr lang="en-US" sz="800" dirty="0">
                <a:latin typeface="Calibri" pitchFamily="34" charset="0"/>
                <a:cs typeface="Calibri" pitchFamily="34" charset="0"/>
              </a:rPr>
              <a:t>Metadata management </a:t>
            </a:r>
          </a:p>
          <a:p>
            <a:r>
              <a:rPr lang="en-US" sz="800" dirty="0">
                <a:latin typeface="Calibri" pitchFamily="34" charset="0"/>
                <a:cs typeface="Calibri" pitchFamily="34" charset="0"/>
              </a:rPr>
              <a:t>Development tools </a:t>
            </a:r>
          </a:p>
          <a:p>
            <a:r>
              <a:rPr lang="en-US" sz="800" dirty="0">
                <a:latin typeface="Calibri" pitchFamily="34" charset="0"/>
                <a:cs typeface="Calibri" pitchFamily="34" charset="0"/>
              </a:rPr>
              <a:t>Collaboration</a:t>
            </a:r>
            <a:endParaRPr lang="it-IT" sz="800" dirty="0">
              <a:latin typeface="Calibri" pitchFamily="34" charset="0"/>
              <a:cs typeface="Calibri" pitchFamily="34" charset="0"/>
            </a:endParaRPr>
          </a:p>
        </p:txBody>
      </p:sp>
      <p:sp>
        <p:nvSpPr>
          <p:cNvPr id="23" name="Rettangolo 3"/>
          <p:cNvSpPr>
            <a:spLocks noChangeArrowheads="1"/>
          </p:cNvSpPr>
          <p:nvPr/>
        </p:nvSpPr>
        <p:spPr bwMode="auto">
          <a:xfrm>
            <a:off x="7956376" y="2783037"/>
            <a:ext cx="457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b="1" dirty="0">
                <a:latin typeface="Calibri" pitchFamily="34" charset="0"/>
                <a:cs typeface="Calibri" pitchFamily="34" charset="0"/>
              </a:rPr>
              <a:t>Information Delivery</a:t>
            </a:r>
          </a:p>
          <a:p>
            <a:r>
              <a:rPr lang="en-US" sz="800" dirty="0">
                <a:latin typeface="Calibri" pitchFamily="34" charset="0"/>
                <a:cs typeface="Calibri" pitchFamily="34" charset="0"/>
              </a:rPr>
              <a:t>Reporting.</a:t>
            </a:r>
          </a:p>
          <a:p>
            <a:r>
              <a:rPr lang="en-US" sz="800" dirty="0">
                <a:latin typeface="Calibri" pitchFamily="34" charset="0"/>
                <a:cs typeface="Calibri" pitchFamily="34" charset="0"/>
              </a:rPr>
              <a:t>Dashboards </a:t>
            </a:r>
          </a:p>
          <a:p>
            <a:r>
              <a:rPr lang="en-US" sz="800" dirty="0">
                <a:latin typeface="Calibri" pitchFamily="34" charset="0"/>
                <a:cs typeface="Calibri" pitchFamily="34" charset="0"/>
              </a:rPr>
              <a:t>Ad hoc query </a:t>
            </a:r>
          </a:p>
          <a:p>
            <a:r>
              <a:rPr lang="en-US" sz="800" dirty="0">
                <a:latin typeface="Calibri" pitchFamily="34" charset="0"/>
                <a:cs typeface="Calibri" pitchFamily="34" charset="0"/>
              </a:rPr>
              <a:t>Microsoft Office integration </a:t>
            </a:r>
          </a:p>
          <a:p>
            <a:r>
              <a:rPr lang="en-US" sz="800" dirty="0">
                <a:latin typeface="Calibri" pitchFamily="34" charset="0"/>
                <a:cs typeface="Calibri" pitchFamily="34" charset="0"/>
              </a:rPr>
              <a:t>Search-based </a:t>
            </a:r>
          </a:p>
          <a:p>
            <a:r>
              <a:rPr lang="en-US" sz="800" dirty="0">
                <a:latin typeface="Calibri" pitchFamily="34" charset="0"/>
                <a:cs typeface="Calibri" pitchFamily="34" charset="0"/>
              </a:rPr>
              <a:t>Mobile BI </a:t>
            </a:r>
          </a:p>
        </p:txBody>
      </p:sp>
      <p:sp>
        <p:nvSpPr>
          <p:cNvPr id="24" name="Rettangolo 4"/>
          <p:cNvSpPr>
            <a:spLocks noChangeArrowheads="1"/>
          </p:cNvSpPr>
          <p:nvPr/>
        </p:nvSpPr>
        <p:spPr bwMode="auto">
          <a:xfrm>
            <a:off x="7956376" y="3933056"/>
            <a:ext cx="24288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800" b="1" dirty="0">
                <a:latin typeface="Calibri" pitchFamily="34" charset="0"/>
                <a:cs typeface="Calibri" pitchFamily="34" charset="0"/>
              </a:rPr>
              <a:t>Analysis</a:t>
            </a:r>
          </a:p>
          <a:p>
            <a:r>
              <a:rPr lang="en-US" sz="800" dirty="0">
                <a:latin typeface="Calibri" pitchFamily="34" charset="0"/>
                <a:cs typeface="Calibri" pitchFamily="34" charset="0"/>
              </a:rPr>
              <a:t>Online analytical processing (OLAP) </a:t>
            </a:r>
          </a:p>
          <a:p>
            <a:r>
              <a:rPr lang="en-US" sz="800" dirty="0">
                <a:latin typeface="Calibri" pitchFamily="34" charset="0"/>
                <a:cs typeface="Calibri" pitchFamily="34" charset="0"/>
              </a:rPr>
              <a:t>Interactive visualization </a:t>
            </a:r>
          </a:p>
          <a:p>
            <a:r>
              <a:rPr lang="en-US" sz="800" dirty="0">
                <a:latin typeface="Calibri" pitchFamily="34" charset="0"/>
                <a:cs typeface="Calibri" pitchFamily="34" charset="0"/>
              </a:rPr>
              <a:t>Predictive modeling and data mining </a:t>
            </a:r>
          </a:p>
          <a:p>
            <a:r>
              <a:rPr lang="en-US" sz="800" dirty="0">
                <a:latin typeface="Calibri" pitchFamily="34" charset="0"/>
                <a:cs typeface="Calibri" pitchFamily="34" charset="0"/>
              </a:rPr>
              <a:t>Scorecards </a:t>
            </a:r>
          </a:p>
        </p:txBody>
      </p:sp>
      <p:pic>
        <p:nvPicPr>
          <p:cNvPr id="27" name="Picture 7" descr="http://www.pentaho.com/images/2011/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0716" y="3374478"/>
            <a:ext cx="1128712"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0380" y="3682715"/>
            <a:ext cx="1157644" cy="250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1"/>
          <p:cNvPicPr>
            <a:picLocks noChangeAspect="1" noChangeArrowheads="1"/>
          </p:cNvPicPr>
          <p:nvPr/>
        </p:nvPicPr>
        <p:blipFill>
          <a:blip r:embed="rId5"/>
          <a:srcRect/>
          <a:stretch>
            <a:fillRect/>
          </a:stretch>
        </p:blipFill>
        <p:spPr bwMode="auto">
          <a:xfrm>
            <a:off x="1792437" y="2035126"/>
            <a:ext cx="1195387" cy="385762"/>
          </a:xfrm>
          <a:prstGeom prst="rect">
            <a:avLst/>
          </a:prstGeom>
          <a:ln/>
          <a:extLst/>
        </p:spPr>
        <p:style>
          <a:lnRef idx="2">
            <a:schemeClr val="accent3"/>
          </a:lnRef>
          <a:fillRef idx="1">
            <a:schemeClr val="lt1"/>
          </a:fillRef>
          <a:effectRef idx="0">
            <a:schemeClr val="accent3"/>
          </a:effectRef>
          <a:fontRef idx="minor">
            <a:schemeClr val="dk1"/>
          </a:fontRef>
        </p:style>
      </p:pic>
      <p:pic>
        <p:nvPicPr>
          <p:cNvPr id="36" name="Picture 8"/>
          <p:cNvPicPr>
            <a:picLocks noChangeAspect="1" noChangeArrowheads="1"/>
          </p:cNvPicPr>
          <p:nvPr/>
        </p:nvPicPr>
        <p:blipFill>
          <a:blip r:embed="rId6"/>
          <a:srcRect/>
          <a:stretch>
            <a:fillRect/>
          </a:stretch>
        </p:blipFill>
        <p:spPr bwMode="auto">
          <a:xfrm>
            <a:off x="1332062" y="2477263"/>
            <a:ext cx="1079698" cy="303665"/>
          </a:xfrm>
          <a:prstGeom prst="rect">
            <a:avLst/>
          </a:prstGeom>
          <a:ln/>
          <a:extLst/>
        </p:spPr>
        <p:style>
          <a:lnRef idx="2">
            <a:schemeClr val="accent3"/>
          </a:lnRef>
          <a:fillRef idx="1">
            <a:schemeClr val="lt1"/>
          </a:fillRef>
          <a:effectRef idx="0">
            <a:schemeClr val="accent3"/>
          </a:effectRef>
          <a:fontRef idx="minor">
            <a:schemeClr val="dk1"/>
          </a:fontRef>
        </p:style>
      </p:pic>
      <p:pic>
        <p:nvPicPr>
          <p:cNvPr id="37" name="Picture 9"/>
          <p:cNvPicPr>
            <a:picLocks noChangeAspect="1" noChangeArrowheads="1"/>
          </p:cNvPicPr>
          <p:nvPr/>
        </p:nvPicPr>
        <p:blipFill>
          <a:blip r:embed="rId7"/>
          <a:srcRect/>
          <a:stretch>
            <a:fillRect/>
          </a:stretch>
        </p:blipFill>
        <p:spPr bwMode="auto">
          <a:xfrm>
            <a:off x="3012579" y="2195433"/>
            <a:ext cx="695325" cy="342900"/>
          </a:xfrm>
          <a:prstGeom prst="rect">
            <a:avLst/>
          </a:prstGeom>
          <a:ln/>
          <a:extLst/>
        </p:spPr>
        <p:style>
          <a:lnRef idx="2">
            <a:schemeClr val="accent3"/>
          </a:lnRef>
          <a:fillRef idx="1">
            <a:schemeClr val="lt1"/>
          </a:fillRef>
          <a:effectRef idx="0">
            <a:schemeClr val="accent3"/>
          </a:effectRef>
          <a:fontRef idx="minor">
            <a:schemeClr val="dk1"/>
          </a:fontRef>
        </p:style>
      </p:pic>
      <p:pic>
        <p:nvPicPr>
          <p:cNvPr id="45" name="Picture 10"/>
          <p:cNvPicPr>
            <a:picLocks noChangeAspect="1" noChangeArrowheads="1"/>
          </p:cNvPicPr>
          <p:nvPr/>
        </p:nvPicPr>
        <p:blipFill>
          <a:blip r:embed="rId8"/>
          <a:srcRect/>
          <a:stretch>
            <a:fillRect/>
          </a:stretch>
        </p:blipFill>
        <p:spPr bwMode="auto">
          <a:xfrm>
            <a:off x="1304752" y="2780929"/>
            <a:ext cx="1244947" cy="252472"/>
          </a:xfrm>
          <a:prstGeom prst="rect">
            <a:avLst/>
          </a:prstGeom>
          <a:ln/>
          <a:extLst/>
        </p:spPr>
        <p:style>
          <a:lnRef idx="2">
            <a:schemeClr val="accent3"/>
          </a:lnRef>
          <a:fillRef idx="1">
            <a:schemeClr val="lt1"/>
          </a:fillRef>
          <a:effectRef idx="0">
            <a:schemeClr val="accent3"/>
          </a:effectRef>
          <a:fontRef idx="minor">
            <a:schemeClr val="dk1"/>
          </a:fontRef>
        </p:style>
      </p:pic>
      <p:pic>
        <p:nvPicPr>
          <p:cNvPr id="18534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62005" y="4153597"/>
            <a:ext cx="766052" cy="615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534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5310" y="2907165"/>
            <a:ext cx="95250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2274"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02667" y="908720"/>
            <a:ext cx="2725717" cy="2842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sellaDiTesto 1"/>
          <p:cNvSpPr txBox="1"/>
          <p:nvPr/>
        </p:nvSpPr>
        <p:spPr>
          <a:xfrm>
            <a:off x="561521" y="908720"/>
            <a:ext cx="2600968" cy="369332"/>
          </a:xfrm>
          <a:prstGeom prst="rect">
            <a:avLst/>
          </a:prstGeom>
          <a:noFill/>
        </p:spPr>
        <p:txBody>
          <a:bodyPr wrap="none" rtlCol="0">
            <a:spAutoFit/>
          </a:bodyPr>
          <a:lstStyle/>
          <a:p>
            <a:r>
              <a:rPr lang="it-IT" sz="1800" b="1" dirty="0" smtClean="0">
                <a:latin typeface="+mj-lt"/>
              </a:rPr>
              <a:t>Business Intelligence (BI) </a:t>
            </a:r>
            <a:endParaRPr lang="it-IT" sz="1800" b="1" dirty="0">
              <a:latin typeface="+mj-lt"/>
            </a:endParaRPr>
          </a:p>
        </p:txBody>
      </p:sp>
      <p:sp>
        <p:nvSpPr>
          <p:cNvPr id="30" name="CasellaDiTesto 29"/>
          <p:cNvSpPr txBox="1"/>
          <p:nvPr/>
        </p:nvSpPr>
        <p:spPr>
          <a:xfrm>
            <a:off x="626741" y="4906645"/>
            <a:ext cx="3946337" cy="369332"/>
          </a:xfrm>
          <a:prstGeom prst="rect">
            <a:avLst/>
          </a:prstGeom>
          <a:noFill/>
        </p:spPr>
        <p:txBody>
          <a:bodyPr wrap="none" rtlCol="0">
            <a:spAutoFit/>
          </a:bodyPr>
          <a:lstStyle/>
          <a:p>
            <a:r>
              <a:rPr lang="it-IT" sz="1800" b="1" dirty="0" smtClean="0">
                <a:latin typeface="+mj-lt"/>
              </a:rPr>
              <a:t>Self service Business Intelligence (SSBI) </a:t>
            </a:r>
            <a:endParaRPr lang="it-IT" sz="1800" b="1" dirty="0">
              <a:latin typeface="+mj-lt"/>
            </a:endParaRPr>
          </a:p>
        </p:txBody>
      </p:sp>
      <p:pic>
        <p:nvPicPr>
          <p:cNvPr id="182275"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4872" y="3933056"/>
            <a:ext cx="1285875"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22" name="Picture 2" descr="https://clinthuijbers.files.wordpress.com/2015/02/magic-quadrant-for-business-intelligence-and-analytics-platforms-2015-comparison.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695" y="1718379"/>
            <a:ext cx="9271508" cy="33786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idx="4294967295"/>
          </p:nvPr>
        </p:nvSpPr>
        <p:spPr>
          <a:xfrm>
            <a:off x="457200" y="277813"/>
            <a:ext cx="7400925" cy="650875"/>
          </a:xfrm>
        </p:spPr>
        <p:txBody>
          <a:bodyPr anchor="ctr"/>
          <a:lstStyle/>
          <a:p>
            <a:pPr eaLnBrk="1" hangingPunct="1"/>
            <a:r>
              <a:rPr lang="it-IT" sz="3800" smtClean="0"/>
              <a:t>Segmentazione. Indice Condorset</a:t>
            </a:r>
          </a:p>
        </p:txBody>
      </p:sp>
      <p:sp>
        <p:nvSpPr>
          <p:cNvPr id="180227" name="Rectangle 3"/>
          <p:cNvSpPr>
            <a:spLocks noChangeArrowheads="1"/>
          </p:cNvSpPr>
          <p:nvPr/>
        </p:nvSpPr>
        <p:spPr bwMode="auto">
          <a:xfrm>
            <a:off x="0" y="4249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sp>
        <p:nvSpPr>
          <p:cNvPr id="180228" name="Text Box 4"/>
          <p:cNvSpPr txBox="1">
            <a:spLocks noChangeArrowheads="1"/>
          </p:cNvSpPr>
          <p:nvPr/>
        </p:nvSpPr>
        <p:spPr bwMode="auto">
          <a:xfrm>
            <a:off x="285750" y="1071563"/>
            <a:ext cx="85725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800">
                <a:solidFill>
                  <a:schemeClr val="tx1"/>
                </a:solidFill>
                <a:latin typeface="Arial" pitchFamily="34" charset="0"/>
              </a:rPr>
              <a:t>La fase di definizione dei parametri per l'analisi consente di scegliere: </a:t>
            </a:r>
          </a:p>
          <a:p>
            <a:pPr eaLnBrk="1" hangingPunct="1">
              <a:buFont typeface="Wingdings" pitchFamily="2" charset="2"/>
              <a:buChar char="Ø"/>
            </a:pPr>
            <a:r>
              <a:rPr lang="it-IT" sz="1800">
                <a:solidFill>
                  <a:schemeClr val="tx1"/>
                </a:solidFill>
                <a:latin typeface="Arial" pitchFamily="34" charset="0"/>
              </a:rPr>
              <a:t> un indice di somiglianza, </a:t>
            </a:r>
          </a:p>
          <a:p>
            <a:pPr eaLnBrk="1" hangingPunct="1">
              <a:buFont typeface="Wingdings" pitchFamily="2" charset="2"/>
              <a:buChar char="Ø"/>
            </a:pPr>
            <a:r>
              <a:rPr lang="it-IT" sz="1800">
                <a:solidFill>
                  <a:schemeClr val="tx1"/>
                </a:solidFill>
                <a:latin typeface="Arial" pitchFamily="34" charset="0"/>
              </a:rPr>
              <a:t> un valore soglia per tale indice</a:t>
            </a:r>
          </a:p>
          <a:p>
            <a:pPr eaLnBrk="1" hangingPunct="1">
              <a:buFont typeface="Wingdings" pitchFamily="2" charset="2"/>
              <a:buChar char="Ø"/>
            </a:pPr>
            <a:r>
              <a:rPr lang="it-IT" sz="1800">
                <a:solidFill>
                  <a:schemeClr val="tx1"/>
                </a:solidFill>
                <a:latin typeface="Arial" pitchFamily="34" charset="0"/>
              </a:rPr>
              <a:t> un sistema di ponderazione.</a:t>
            </a:r>
          </a:p>
          <a:p>
            <a:pPr eaLnBrk="1" hangingPunct="1"/>
            <a:r>
              <a:rPr lang="it-IT" sz="1800">
                <a:solidFill>
                  <a:schemeClr val="tx1"/>
                </a:solidFill>
                <a:latin typeface="Arial" pitchFamily="34" charset="0"/>
              </a:rPr>
              <a:t>Per quanto riguarda l'indice di somiglianza, la formula generale indica una famiglia di indici normalizzati (che variano tra 0 e 1). Il valore di tali indici è proporzionale alla presenza di "1" in comune (N11) e inversamente proporzionale alla presenza concomitante di "1" e "0" (N10 e N01). La concomitanza di "0" non ha nessun effetto sul valore dell'indice (l'assenza di un attributo descrittivo in entrambi i documenti non dà in effetti alcuna informazione rispetto alla loro somiglianza).</a:t>
            </a:r>
          </a:p>
          <a:p>
            <a:pPr eaLnBrk="1" hangingPunct="1"/>
            <a:r>
              <a:rPr lang="it-IT" sz="1800">
                <a:solidFill>
                  <a:schemeClr val="tx1"/>
                </a:solidFill>
                <a:latin typeface="Arial" pitchFamily="34" charset="0"/>
              </a:rPr>
              <a:t>Il valore effettivamente assunto dall'indice dipende dal peso che si vuole attribuire agli attributi comuni e agli attributi che differenziano. L'indice di Condorcet attribuisce peso unitario alla presenza di attributi comuni e peso pari a 1/2 alla presenza di attributi discordanti.</a:t>
            </a:r>
          </a:p>
          <a:p>
            <a:pPr eaLnBrk="1" hangingPunct="1"/>
            <a:r>
              <a:rPr lang="it-IT" sz="1800">
                <a:solidFill>
                  <a:schemeClr val="tx1"/>
                </a:solidFill>
                <a:latin typeface="Arial" pitchFamily="34" charset="0"/>
              </a:rPr>
              <a:t>Un indice ancora meno rigido, in quanto attribuisce un peso inferiore alle differenze (1/4), è noto col nome di Dice ed è particolarmente utile quando oggetto di confronto sono dei documenti testuali che presentano molte parole diverse. </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idx="4294967295"/>
          </p:nvPr>
        </p:nvSpPr>
        <p:spPr/>
        <p:txBody>
          <a:bodyPr anchor="ctr"/>
          <a:lstStyle/>
          <a:p>
            <a:pPr eaLnBrk="1" hangingPunct="1"/>
            <a:r>
              <a:rPr lang="it-IT" smtClean="0">
                <a:solidFill>
                  <a:schemeClr val="tx1"/>
                </a:solidFill>
              </a:rPr>
              <a:t>Segmentazione. Indice Jaccard</a:t>
            </a:r>
          </a:p>
        </p:txBody>
      </p:sp>
      <p:sp>
        <p:nvSpPr>
          <p:cNvPr id="181251" name="Rectangle 3"/>
          <p:cNvSpPr>
            <a:spLocks noChangeArrowheads="1"/>
          </p:cNvSpPr>
          <p:nvPr/>
        </p:nvSpPr>
        <p:spPr bwMode="auto">
          <a:xfrm>
            <a:off x="0" y="4249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graphicFrame>
        <p:nvGraphicFramePr>
          <p:cNvPr id="181252" name="Object 4"/>
          <p:cNvGraphicFramePr>
            <a:graphicFrameLocks noChangeAspect="1"/>
          </p:cNvGraphicFramePr>
          <p:nvPr/>
        </p:nvGraphicFramePr>
        <p:xfrm>
          <a:off x="2900363" y="5267325"/>
          <a:ext cx="1270000" cy="390525"/>
        </p:xfrm>
        <a:graphic>
          <a:graphicData uri="http://schemas.openxmlformats.org/presentationml/2006/ole">
            <mc:AlternateContent xmlns:mc="http://schemas.openxmlformats.org/markup-compatibility/2006">
              <mc:Choice xmlns:v="urn:schemas-microsoft-com:vml" Requires="v">
                <p:oleObj spid="_x0000_s181499" name="Equation" r:id="rId3" imgW="1269449" imgH="393529" progId="Equation.3">
                  <p:embed/>
                </p:oleObj>
              </mc:Choice>
              <mc:Fallback>
                <p:oleObj name="Equation" r:id="rId3" imgW="1269449" imgH="393529"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0363" y="5267325"/>
                        <a:ext cx="1270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1253" name="Text Box 5"/>
          <p:cNvSpPr txBox="1">
            <a:spLocks noChangeArrowheads="1"/>
          </p:cNvSpPr>
          <p:nvPr/>
        </p:nvSpPr>
        <p:spPr bwMode="auto">
          <a:xfrm>
            <a:off x="1444625" y="4040188"/>
            <a:ext cx="5715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200">
                <a:solidFill>
                  <a:schemeClr val="tx1"/>
                </a:solidFill>
                <a:latin typeface="Times New Roman" pitchFamily="18" charset="0"/>
                <a:cs typeface="Times New Roman" pitchFamily="18" charset="0"/>
              </a:rPr>
              <a:t>sport</a:t>
            </a:r>
            <a:endParaRPr lang="it-IT" sz="1800">
              <a:solidFill>
                <a:schemeClr val="tx1"/>
              </a:solidFill>
              <a:latin typeface="Arial" pitchFamily="34" charset="0"/>
            </a:endParaRPr>
          </a:p>
        </p:txBody>
      </p:sp>
      <p:sp>
        <p:nvSpPr>
          <p:cNvPr id="181254" name="Text Box 6"/>
          <p:cNvSpPr txBox="1">
            <a:spLocks noChangeArrowheads="1"/>
          </p:cNvSpPr>
          <p:nvPr/>
        </p:nvSpPr>
        <p:spPr bwMode="auto">
          <a:xfrm>
            <a:off x="2339975" y="3827463"/>
            <a:ext cx="10287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200">
                <a:solidFill>
                  <a:schemeClr val="tx1"/>
                </a:solidFill>
                <a:latin typeface="Times New Roman" pitchFamily="18" charset="0"/>
                <a:cs typeface="Times New Roman" pitchFamily="18" charset="0"/>
              </a:rPr>
              <a:t>benessere</a:t>
            </a:r>
            <a:endParaRPr lang="it-IT" sz="1800">
              <a:solidFill>
                <a:schemeClr val="tx1"/>
              </a:solidFill>
              <a:latin typeface="Arial" pitchFamily="34" charset="0"/>
            </a:endParaRPr>
          </a:p>
        </p:txBody>
      </p:sp>
      <p:sp>
        <p:nvSpPr>
          <p:cNvPr id="181255" name="Line 7"/>
          <p:cNvSpPr>
            <a:spLocks noChangeShapeType="1"/>
          </p:cNvSpPr>
          <p:nvPr/>
        </p:nvSpPr>
        <p:spPr bwMode="auto">
          <a:xfrm>
            <a:off x="1558925" y="3925888"/>
            <a:ext cx="1789113" cy="4048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graphicFrame>
        <p:nvGraphicFramePr>
          <p:cNvPr id="199688" name="Group 8"/>
          <p:cNvGraphicFramePr>
            <a:graphicFrameLocks noGrp="1"/>
          </p:cNvGraphicFramePr>
          <p:nvPr/>
        </p:nvGraphicFramePr>
        <p:xfrm>
          <a:off x="1444625" y="2578100"/>
          <a:ext cx="6256338" cy="1036638"/>
        </p:xfrm>
        <a:graphic>
          <a:graphicData uri="http://schemas.openxmlformats.org/drawingml/2006/table">
            <a:tbl>
              <a:tblPr/>
              <a:tblGrid>
                <a:gridCol w="893763"/>
                <a:gridCol w="893762"/>
                <a:gridCol w="893763"/>
                <a:gridCol w="893762"/>
                <a:gridCol w="893763"/>
                <a:gridCol w="893762"/>
                <a:gridCol w="893763"/>
              </a:tblGrid>
              <a:tr h="48763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26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Doc1</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Doc2</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Doc3</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Doc4</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Doc5</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Doc6</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501">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sport</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501">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benessere</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1</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81290" name="Rectangle 42"/>
          <p:cNvSpPr>
            <a:spLocks noChangeArrowheads="1"/>
          </p:cNvSpPr>
          <p:nvPr/>
        </p:nvSpPr>
        <p:spPr bwMode="auto">
          <a:xfrm>
            <a:off x="1444625" y="3644900"/>
            <a:ext cx="17446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it-IT" sz="1200">
                <a:solidFill>
                  <a:schemeClr val="tx1"/>
                </a:solidFill>
                <a:latin typeface="Arial" pitchFamily="34" charset="0"/>
                <a:cs typeface="Times New Roman" pitchFamily="18" charset="0"/>
              </a:rPr>
              <a:t>Tabella di contingenza:</a:t>
            </a:r>
            <a:endParaRPr lang="it-IT" sz="1800">
              <a:solidFill>
                <a:schemeClr val="tx1"/>
              </a:solidFill>
              <a:latin typeface="Arial" pitchFamily="34" charset="0"/>
            </a:endParaRPr>
          </a:p>
        </p:txBody>
      </p:sp>
      <p:sp>
        <p:nvSpPr>
          <p:cNvPr id="181291" name="Rectangle 43"/>
          <p:cNvSpPr>
            <a:spLocks noChangeArrowheads="1"/>
          </p:cNvSpPr>
          <p:nvPr/>
        </p:nvSpPr>
        <p:spPr bwMode="auto">
          <a:xfrm>
            <a:off x="1444625" y="1892300"/>
            <a:ext cx="20701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it-IT" sz="1800">
              <a:solidFill>
                <a:schemeClr val="tx1"/>
              </a:solidFill>
              <a:latin typeface="Arial" pitchFamily="34" charset="0"/>
            </a:endParaRPr>
          </a:p>
        </p:txBody>
      </p:sp>
      <p:graphicFrame>
        <p:nvGraphicFramePr>
          <p:cNvPr id="199724" name="Group 44"/>
          <p:cNvGraphicFramePr>
            <a:graphicFrameLocks noGrp="1"/>
          </p:cNvGraphicFramePr>
          <p:nvPr/>
        </p:nvGraphicFramePr>
        <p:xfrm>
          <a:off x="1403350" y="3898900"/>
          <a:ext cx="6210300" cy="1036638"/>
        </p:xfrm>
        <a:graphic>
          <a:graphicData uri="http://schemas.openxmlformats.org/drawingml/2006/table">
            <a:tbl>
              <a:tblPr/>
              <a:tblGrid>
                <a:gridCol w="2070100"/>
                <a:gridCol w="2070100"/>
                <a:gridCol w="2070100"/>
              </a:tblGrid>
              <a:tr h="48763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26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Si (1)</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No (0)</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501">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Si (1)</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CP=2</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PA=1</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501">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No (0)</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AP=1</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cs typeface="Times New Roman" pitchFamily="18" charset="0"/>
                        </a:rPr>
                        <a:t>CA=2</a:t>
                      </a:r>
                      <a:endParaRPr kumimoji="0" lang="it-IT" sz="1700" b="0" i="0" u="none" strike="noStrike" cap="none" normalizeH="0" baseline="0" smtClean="0">
                        <a:ln>
                          <a:noFill/>
                        </a:ln>
                        <a:solidFill>
                          <a:schemeClr val="tx1"/>
                        </a:solidFill>
                        <a:effectLst/>
                        <a:latin typeface="Arial" charset="0"/>
                      </a:endParaRPr>
                    </a:p>
                  </a:txBody>
                  <a:tcPr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81310" name="Rectangle 62"/>
          <p:cNvSpPr>
            <a:spLocks noChangeArrowheads="1"/>
          </p:cNvSpPr>
          <p:nvPr/>
        </p:nvSpPr>
        <p:spPr bwMode="auto">
          <a:xfrm>
            <a:off x="1476375" y="5338763"/>
            <a:ext cx="13668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it-IT" sz="1200">
                <a:solidFill>
                  <a:schemeClr val="tx1"/>
                </a:solidFill>
                <a:latin typeface="Arial" pitchFamily="34" charset="0"/>
                <a:cs typeface="Times New Roman" pitchFamily="18" charset="0"/>
              </a:rPr>
              <a:t>Indice di Jaccard:</a:t>
            </a:r>
            <a:endParaRPr lang="it-IT" sz="1800">
              <a:solidFill>
                <a:schemeClr val="tx1"/>
              </a:solidFill>
              <a:latin typeface="Arial" pitchFamily="34" charset="0"/>
            </a:endParaRPr>
          </a:p>
        </p:txBody>
      </p:sp>
      <p:sp>
        <p:nvSpPr>
          <p:cNvPr id="181311" name="Text Box 63"/>
          <p:cNvSpPr txBox="1">
            <a:spLocks noChangeArrowheads="1"/>
          </p:cNvSpPr>
          <p:nvPr/>
        </p:nvSpPr>
        <p:spPr bwMode="auto">
          <a:xfrm>
            <a:off x="395288" y="1268413"/>
            <a:ext cx="83534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2400">
                <a:solidFill>
                  <a:schemeClr val="tx1"/>
                </a:solidFill>
                <a:latin typeface="Arial" pitchFamily="34" charset="0"/>
              </a:rPr>
              <a:t>Per le variabili qualitative non si possono calcolare distanze, ma solo contare le somiglianze  tra le modalità in una tabella di contingenza</a:t>
            </a:r>
          </a:p>
        </p:txBody>
      </p:sp>
      <p:sp>
        <p:nvSpPr>
          <p:cNvPr id="181312" name="Text Box 64"/>
          <p:cNvSpPr txBox="1">
            <a:spLocks noChangeArrowheads="1"/>
          </p:cNvSpPr>
          <p:nvPr/>
        </p:nvSpPr>
        <p:spPr bwMode="auto">
          <a:xfrm>
            <a:off x="6156325" y="5157788"/>
            <a:ext cx="25400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800">
                <a:solidFill>
                  <a:schemeClr val="tx1"/>
                </a:solidFill>
                <a:latin typeface="Arial" pitchFamily="34" charset="0"/>
              </a:rPr>
              <a:t>legenda:</a:t>
            </a:r>
          </a:p>
          <a:p>
            <a:pPr eaLnBrk="1" hangingPunct="1"/>
            <a:r>
              <a:rPr lang="it-IT" sz="1800">
                <a:solidFill>
                  <a:schemeClr val="tx1"/>
                </a:solidFill>
                <a:latin typeface="Arial" pitchFamily="34" charset="0"/>
              </a:rPr>
              <a:t>CP= compresenze</a:t>
            </a:r>
          </a:p>
          <a:p>
            <a:pPr eaLnBrk="1" hangingPunct="1"/>
            <a:r>
              <a:rPr lang="it-IT" sz="1800">
                <a:solidFill>
                  <a:schemeClr val="tx1"/>
                </a:solidFill>
                <a:latin typeface="Arial" pitchFamily="34" charset="0"/>
              </a:rPr>
              <a:t>PA= presenza/assenza</a:t>
            </a:r>
          </a:p>
          <a:p>
            <a:pPr eaLnBrk="1" hangingPunct="1"/>
            <a:r>
              <a:rPr lang="it-IT" sz="1800">
                <a:solidFill>
                  <a:schemeClr val="tx1"/>
                </a:solidFill>
                <a:latin typeface="Arial" pitchFamily="34" charset="0"/>
              </a:rPr>
              <a:t>AP=assenza/presenza</a:t>
            </a:r>
          </a:p>
          <a:p>
            <a:pPr eaLnBrk="1" hangingPunct="1"/>
            <a:r>
              <a:rPr lang="it-IT" sz="1800">
                <a:solidFill>
                  <a:schemeClr val="tx1"/>
                </a:solidFill>
                <a:latin typeface="Arial" pitchFamily="34" charset="0"/>
              </a:rPr>
              <a:t>CA=co-assenza</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idx="4294967295"/>
          </p:nvPr>
        </p:nvSpPr>
        <p:spPr>
          <a:xfrm>
            <a:off x="611188" y="333375"/>
            <a:ext cx="9144000" cy="792163"/>
          </a:xfrm>
        </p:spPr>
        <p:txBody>
          <a:bodyPr anchor="ctr"/>
          <a:lstStyle/>
          <a:p>
            <a:pPr eaLnBrk="1" hangingPunct="1"/>
            <a:r>
              <a:rPr lang="en-US" sz="3800" smtClean="0"/>
              <a:t>Predictive Modeling: (Classificazione)</a:t>
            </a:r>
            <a:endParaRPr lang="it-IT" sz="3800" smtClean="0"/>
          </a:p>
        </p:txBody>
      </p:sp>
      <p:sp>
        <p:nvSpPr>
          <p:cNvPr id="185347" name="Rectangle 3"/>
          <p:cNvSpPr>
            <a:spLocks noChangeArrowheads="1"/>
          </p:cNvSpPr>
          <p:nvPr/>
        </p:nvSpPr>
        <p:spPr bwMode="auto">
          <a:xfrm>
            <a:off x="468313" y="148431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GB" sz="2600">
                <a:solidFill>
                  <a:schemeClr val="tx1"/>
                </a:solidFill>
                <a:latin typeface="Arial" pitchFamily="34" charset="0"/>
              </a:rPr>
              <a:t>Ricerca in modo induttivo i criteri di formazione di una variabile output predefinita (nell’es. Categoria Merceologica acquistata)</a:t>
            </a:r>
          </a:p>
          <a:p>
            <a:pPr marL="342900" indent="-342900">
              <a:lnSpc>
                <a:spcPct val="90000"/>
              </a:lnSpc>
              <a:spcBef>
                <a:spcPct val="20000"/>
              </a:spcBef>
              <a:buFontTx/>
              <a:buChar char="•"/>
            </a:pPr>
            <a:r>
              <a:rPr lang="en-GB" altLang="zh-CN" sz="2600">
                <a:solidFill>
                  <a:schemeClr val="tx1"/>
                </a:solidFill>
                <a:latin typeface="Arial" pitchFamily="34" charset="0"/>
              </a:rPr>
              <a:t>Usa criteri di ottimizzazione di ingegneria delle informazioni per la scelta delle variabili più predittive e del percorso di formazione delle regole</a:t>
            </a:r>
          </a:p>
          <a:p>
            <a:pPr marL="342900" indent="-342900">
              <a:lnSpc>
                <a:spcPct val="90000"/>
              </a:lnSpc>
              <a:spcBef>
                <a:spcPct val="20000"/>
              </a:spcBef>
              <a:buFontTx/>
              <a:buChar char="•"/>
            </a:pPr>
            <a:r>
              <a:rPr lang="en-GB" altLang="zh-CN" sz="2600">
                <a:solidFill>
                  <a:schemeClr val="tx1"/>
                </a:solidFill>
                <a:latin typeface="Arial" pitchFamily="34" charset="0"/>
              </a:rPr>
              <a:t>Se la variabile output è categorica uso un Albero di classificazione, le Mappe di Kohonen o la Regressione logistica, se è quantitativa le Reti neurali, i modelli Regressivi o le Funzioni di base radiale</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idx="4294967295"/>
          </p:nvPr>
        </p:nvSpPr>
        <p:spPr/>
        <p:txBody>
          <a:bodyPr anchor="ctr"/>
          <a:lstStyle/>
          <a:p>
            <a:pPr eaLnBrk="1" hangingPunct="1"/>
            <a:r>
              <a:rPr lang="it-IT" sz="3800" smtClean="0">
                <a:solidFill>
                  <a:schemeClr val="tx1"/>
                </a:solidFill>
              </a:rPr>
              <a:t>Classificazione. Alberi decisionali</a:t>
            </a:r>
          </a:p>
        </p:txBody>
      </p:sp>
      <p:sp>
        <p:nvSpPr>
          <p:cNvPr id="187395" name="Rectangle 4"/>
          <p:cNvSpPr>
            <a:spLocks noChangeArrowheads="1"/>
          </p:cNvSpPr>
          <p:nvPr/>
        </p:nvSpPr>
        <p:spPr bwMode="auto">
          <a:xfrm>
            <a:off x="0" y="4249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graphicFrame>
        <p:nvGraphicFramePr>
          <p:cNvPr id="103535" name="Group 111"/>
          <p:cNvGraphicFramePr>
            <a:graphicFrameLocks noGrp="1"/>
          </p:cNvGraphicFramePr>
          <p:nvPr>
            <p:ph idx="4294967295"/>
          </p:nvPr>
        </p:nvGraphicFramePr>
        <p:xfrm>
          <a:off x="684213" y="1628775"/>
          <a:ext cx="7693025" cy="4140200"/>
        </p:xfrm>
        <a:graphic>
          <a:graphicData uri="http://schemas.openxmlformats.org/drawingml/2006/table">
            <a:tbl>
              <a:tblPr/>
              <a:tblGrid>
                <a:gridCol w="1571625"/>
                <a:gridCol w="1682750"/>
                <a:gridCol w="1790700"/>
                <a:gridCol w="1323975"/>
                <a:gridCol w="1323975"/>
              </a:tblGrid>
              <a:tr h="482600">
                <a:tc>
                  <a:txBody>
                    <a:bodyPr/>
                    <a:lstStyle/>
                    <a:p>
                      <a:pPr marL="342900" marR="0" lvl="0" indent="-342900" algn="ctr" defTabSz="914400" rtl="0" eaLnBrk="1" fontAlgn="ctr"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Range Reddito</a:t>
                      </a:r>
                      <a:endParaRPr kumimoji="0" lang="it-IT" sz="17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rgbClr val="FF3300"/>
                          </a:solidFill>
                          <a:effectLst/>
                          <a:latin typeface="Arial" charset="0"/>
                          <a:cs typeface="Arial" charset="0"/>
                        </a:rPr>
                        <a:t>Promozione ass. vita</a:t>
                      </a:r>
                      <a:endParaRPr kumimoji="0" lang="it-IT" sz="1700" b="0" i="0" u="none" strike="noStrike" cap="none" normalizeH="0" baseline="0" smtClean="0">
                        <a:ln>
                          <a:noFill/>
                        </a:ln>
                        <a:solidFill>
                          <a:srgbClr val="FF3300"/>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Assicurazione carta di credito</a:t>
                      </a:r>
                      <a:endParaRPr kumimoji="0" lang="it-IT" sz="17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Sesso</a:t>
                      </a:r>
                      <a:endParaRPr kumimoji="0" lang="it-IT" sz="17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Età</a:t>
                      </a:r>
                      <a:endParaRPr kumimoji="0" lang="it-IT" sz="17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7488">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40-50</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No</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No</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M</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45</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5900">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30-40</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Si</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No</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F</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40</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5900">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40-50</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No</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No</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M</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42</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5900">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30-40</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Si</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Si</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M</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43</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5900">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50-60</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Si</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No</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F</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38</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7488">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20-30</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No</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No</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F</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55</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4313">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30-40</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Si</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Si</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M</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35</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5900">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20-30</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No</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No</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M</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27</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7488">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30-40</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No</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No</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M</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43</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4313">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30-40</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Si</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No</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F</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41</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7488">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40-50</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Si</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No</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F</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43</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5900">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20-30</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Si</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No</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M</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29</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5900">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50-60</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Si</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No</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F</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39</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5900">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40-50</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No</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No</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M</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55</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5900">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20-30</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Si</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Si</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F</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000" b="0" i="0" u="none" strike="noStrike" cap="none" normalizeH="0" baseline="0" smtClean="0">
                          <a:ln>
                            <a:noFill/>
                          </a:ln>
                          <a:solidFill>
                            <a:schemeClr val="tx1"/>
                          </a:solidFill>
                          <a:effectLst/>
                          <a:latin typeface="Arial" charset="0"/>
                          <a:cs typeface="Arial" charset="0"/>
                        </a:rPr>
                        <a:t>19</a:t>
                      </a:r>
                      <a:endParaRPr kumimoji="0" lang="it-IT" sz="17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idx="4294967295"/>
          </p:nvPr>
        </p:nvSpPr>
        <p:spPr/>
        <p:txBody>
          <a:bodyPr anchor="ctr"/>
          <a:lstStyle/>
          <a:p>
            <a:pPr eaLnBrk="1" hangingPunct="1"/>
            <a:r>
              <a:rPr lang="it-IT" smtClean="0"/>
              <a:t>Selezione della variabile nodo</a:t>
            </a:r>
          </a:p>
        </p:txBody>
      </p:sp>
      <p:sp>
        <p:nvSpPr>
          <p:cNvPr id="188419" name="Rectangle 3"/>
          <p:cNvSpPr>
            <a:spLocks noChangeArrowheads="1"/>
          </p:cNvSpPr>
          <p:nvPr/>
        </p:nvSpPr>
        <p:spPr bwMode="auto">
          <a:xfrm>
            <a:off x="0" y="4249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graphicFrame>
        <p:nvGraphicFramePr>
          <p:cNvPr id="104511" name="Group 63"/>
          <p:cNvGraphicFramePr>
            <a:graphicFrameLocks noGrp="1"/>
          </p:cNvGraphicFramePr>
          <p:nvPr>
            <p:ph idx="4294967295"/>
          </p:nvPr>
        </p:nvGraphicFramePr>
        <p:xfrm>
          <a:off x="457200" y="1600200"/>
          <a:ext cx="8229600" cy="4078290"/>
        </p:xfrm>
        <a:graphic>
          <a:graphicData uri="http://schemas.openxmlformats.org/drawingml/2006/table">
            <a:tbl>
              <a:tblPr/>
              <a:tblGrid>
                <a:gridCol w="1698625"/>
                <a:gridCol w="1477963"/>
                <a:gridCol w="1365250"/>
                <a:gridCol w="1366837"/>
                <a:gridCol w="1160463"/>
                <a:gridCol w="1160462"/>
              </a:tblGrid>
              <a:tr h="6096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Range Reddito</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369888">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 </a:t>
                      </a:r>
                      <a:endParaRPr kumimoji="0" lang="it-IT" sz="15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20-30</a:t>
                      </a:r>
                      <a:endParaRPr kumimoji="0" lang="it-IT" sz="15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30-40</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40-50</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50-60</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 </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8300">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si</a:t>
                      </a:r>
                      <a:endParaRPr kumimoji="0" lang="it-IT" sz="15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2</a:t>
                      </a:r>
                      <a:endParaRPr kumimoji="0" lang="it-IT" sz="15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99"/>
                    </a:solidFill>
                  </a:tcPr>
                </a:tc>
                <a:tc>
                  <a:txBody>
                    <a:bodyPr/>
                    <a:lstStyle/>
                    <a:p>
                      <a:pPr marL="0" marR="0" lvl="0" indent="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4</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99"/>
                    </a:solidFill>
                  </a:tcPr>
                </a:tc>
                <a:tc>
                  <a:txBody>
                    <a:bodyPr/>
                    <a:lstStyle/>
                    <a:p>
                      <a:pPr marL="0" marR="0" lvl="0" indent="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1</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2</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99"/>
                    </a:solidFill>
                  </a:tcPr>
                </a:tc>
                <a:tc>
                  <a:txBody>
                    <a:bodyPr/>
                    <a:lstStyle/>
                    <a:p>
                      <a:pPr marL="0" marR="0" lvl="0" indent="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9</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r>
              <a:tr h="368300">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no</a:t>
                      </a:r>
                      <a:endParaRPr kumimoji="0" lang="it-IT" sz="15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2</a:t>
                      </a:r>
                      <a:endParaRPr kumimoji="0" lang="it-IT" sz="15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1</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3</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0</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6</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15</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FFFF"/>
                    </a:solidFill>
                  </a:tcPr>
                </a:tc>
              </a:tr>
              <a:tr h="3683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SI</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SI</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NO</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SI</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r>
              <a:tr h="627063">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Corr. Class.</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11 su 15 = 73%</a:t>
                      </a: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r>
              <a:tr h="369888">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Rami usati =</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4</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r>
              <a:tr h="627063">
                <a:tc gridSpan="3">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Indice di bontà del risultato = 11/15/4 =0,183</a:t>
                      </a:r>
                    </a:p>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cs typeface="Arial" charset="0"/>
                      </a:endParaRPr>
                    </a:p>
                  </a:txBody>
                  <a:tcPr anchor="b" horzOverflow="overflow">
                    <a:lnL>
                      <a:noFill/>
                    </a:lnL>
                    <a:lnR>
                      <a:noFill/>
                    </a:lnR>
                    <a:lnT>
                      <a:noFill/>
                    </a:lnT>
                    <a:lnB>
                      <a:noFill/>
                    </a:lnB>
                    <a:lnTlToBr>
                      <a:noFill/>
                    </a:lnTlToBr>
                    <a:lnBlToTr>
                      <a:noFill/>
                    </a:lnBlToTr>
                    <a:noFill/>
                  </a:tcPr>
                </a:tc>
                <a:tc hMerge="1">
                  <a:txBody>
                    <a:bodyPr/>
                    <a:lstStyle/>
                    <a:p>
                      <a:endParaRPr lang="it-IT"/>
                    </a:p>
                  </a:txBody>
                  <a:tcPr/>
                </a:tc>
                <a:tc hMerge="1">
                  <a:txBody>
                    <a:bodyPr/>
                    <a:lstStyle/>
                    <a:p>
                      <a:endParaRPr lang="it-IT"/>
                    </a:p>
                  </a:txBody>
                  <a:tcPr/>
                </a:tc>
                <a:tc>
                  <a:txBody>
                    <a:bodyPr/>
                    <a:lstStyle/>
                    <a:p>
                      <a:pPr marL="0" marR="0" lvl="0" indent="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idx="4294967295"/>
          </p:nvPr>
        </p:nvSpPr>
        <p:spPr/>
        <p:txBody>
          <a:bodyPr anchor="ctr"/>
          <a:lstStyle/>
          <a:p>
            <a:pPr eaLnBrk="1" hangingPunct="1"/>
            <a:r>
              <a:rPr lang="it-IT" smtClean="0"/>
              <a:t>Selezione della variabile nodo</a:t>
            </a:r>
          </a:p>
        </p:txBody>
      </p:sp>
      <p:sp>
        <p:nvSpPr>
          <p:cNvPr id="189443" name="Rectangle 3"/>
          <p:cNvSpPr>
            <a:spLocks noChangeArrowheads="1"/>
          </p:cNvSpPr>
          <p:nvPr/>
        </p:nvSpPr>
        <p:spPr bwMode="auto">
          <a:xfrm>
            <a:off x="0" y="4249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graphicFrame>
        <p:nvGraphicFramePr>
          <p:cNvPr id="105518" name="Group 46"/>
          <p:cNvGraphicFramePr>
            <a:graphicFrameLocks noGrp="1"/>
          </p:cNvGraphicFramePr>
          <p:nvPr>
            <p:ph idx="4294967295"/>
          </p:nvPr>
        </p:nvGraphicFramePr>
        <p:xfrm>
          <a:off x="457200" y="1600200"/>
          <a:ext cx="8229600" cy="3836990"/>
        </p:xfrm>
        <a:graphic>
          <a:graphicData uri="http://schemas.openxmlformats.org/drawingml/2006/table">
            <a:tbl>
              <a:tblPr/>
              <a:tblGrid>
                <a:gridCol w="2365375"/>
                <a:gridCol w="2058988"/>
                <a:gridCol w="2189162"/>
                <a:gridCol w="1616075"/>
              </a:tblGrid>
              <a:tr h="627063">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Assicurazione carta di credito</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 </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r>
              <a:tr h="369888">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 </a:t>
                      </a:r>
                      <a:endParaRPr kumimoji="0" lang="it-IT" sz="15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Si</a:t>
                      </a:r>
                      <a:endParaRPr kumimoji="0" lang="it-IT" sz="15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No</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368300">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si</a:t>
                      </a:r>
                      <a:endParaRPr kumimoji="0" lang="it-IT" sz="15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3</a:t>
                      </a:r>
                      <a:endParaRPr kumimoji="0" lang="it-IT" sz="15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99"/>
                    </a:solidFill>
                  </a:tcPr>
                </a:tc>
                <a:tc>
                  <a:txBody>
                    <a:bodyPr/>
                    <a:lstStyle/>
                    <a:p>
                      <a:pPr marL="0" marR="0" lvl="0" indent="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6</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368300">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no</a:t>
                      </a:r>
                      <a:endParaRPr kumimoji="0" lang="it-IT" sz="15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0</a:t>
                      </a:r>
                      <a:endParaRPr kumimoji="0" lang="it-IT" sz="15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6</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36988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SI</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NO</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r>
              <a:tr h="36830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r>
              <a:tr h="368300">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Corr. Class.</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9 su 15 =</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60%</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r>
              <a:tr h="369888">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Rami usati =</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2</a:t>
                      </a: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r>
              <a:tr h="627063">
                <a:tc gridSpan="3">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Indice di bontà del risultato = 9/15/2 =</a:t>
                      </a:r>
                      <a:r>
                        <a:rPr kumimoji="0" lang="it-IT" sz="1500" b="0" i="0" u="none" strike="noStrike" cap="none" normalizeH="0" baseline="0" smtClean="0">
                          <a:ln>
                            <a:noFill/>
                          </a:ln>
                          <a:solidFill>
                            <a:schemeClr val="tx1"/>
                          </a:solidFill>
                          <a:effectLst/>
                          <a:latin typeface="Arial" charset="0"/>
                        </a:rPr>
                        <a:t>0,300</a:t>
                      </a:r>
                    </a:p>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c hMerge="1">
                  <a:txBody>
                    <a:bodyPr/>
                    <a:lstStyle/>
                    <a:p>
                      <a:endParaRPr lang="it-IT"/>
                    </a:p>
                  </a:txBody>
                  <a:tcPr/>
                </a:tc>
                <a:tc hMerge="1">
                  <a:txBody>
                    <a:bodyPr/>
                    <a:lstStyle/>
                    <a:p>
                      <a:endParaRPr lang="it-IT"/>
                    </a:p>
                  </a:txBody>
                  <a:tcPr/>
                </a:tc>
                <a:tc>
                  <a:txBody>
                    <a:bodyPr/>
                    <a:lstStyle/>
                    <a:p>
                      <a:pPr marL="0" marR="0" lvl="0" indent="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anchor="b"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idx="4294967295"/>
          </p:nvPr>
        </p:nvSpPr>
        <p:spPr/>
        <p:txBody>
          <a:bodyPr anchor="ctr"/>
          <a:lstStyle/>
          <a:p>
            <a:pPr eaLnBrk="1" hangingPunct="1"/>
            <a:r>
              <a:rPr lang="it-IT" smtClean="0"/>
              <a:t>Selezione della variabile nodo</a:t>
            </a:r>
          </a:p>
        </p:txBody>
      </p:sp>
      <p:sp>
        <p:nvSpPr>
          <p:cNvPr id="190467" name="Rectangle 3"/>
          <p:cNvSpPr>
            <a:spLocks noChangeArrowheads="1"/>
          </p:cNvSpPr>
          <p:nvPr/>
        </p:nvSpPr>
        <p:spPr bwMode="auto">
          <a:xfrm>
            <a:off x="0" y="4249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graphicFrame>
        <p:nvGraphicFramePr>
          <p:cNvPr id="51352" name="Group 152"/>
          <p:cNvGraphicFramePr>
            <a:graphicFrameLocks noGrp="1"/>
          </p:cNvGraphicFramePr>
          <p:nvPr>
            <p:ph idx="4294967295"/>
          </p:nvPr>
        </p:nvGraphicFramePr>
        <p:xfrm>
          <a:off x="457200" y="1600200"/>
          <a:ext cx="8229600" cy="4822824"/>
        </p:xfrm>
        <a:graphic>
          <a:graphicData uri="http://schemas.openxmlformats.org/drawingml/2006/table">
            <a:tbl>
              <a:tblPr/>
              <a:tblGrid>
                <a:gridCol w="2365375"/>
                <a:gridCol w="2058988"/>
                <a:gridCol w="2189162"/>
                <a:gridCol w="1616075"/>
              </a:tblGrid>
              <a:tr h="535058">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Età</a:t>
                      </a: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 </a:t>
                      </a: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a:noFill/>
                    </a:lnR>
                    <a:lnT>
                      <a:noFill/>
                    </a:lnT>
                    <a:lnB>
                      <a:noFill/>
                    </a:lnB>
                    <a:lnTlToBr>
                      <a:noFill/>
                    </a:lnTlToBr>
                    <a:lnBlToTr>
                      <a:noFill/>
                    </a:lnBlToTr>
                    <a:noFill/>
                  </a:tcPr>
                </a:tc>
              </a:tr>
              <a:tr h="533470">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 </a:t>
                      </a: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&lt;43</a:t>
                      </a: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&gt;43</a:t>
                      </a: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535058">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si</a:t>
                      </a: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9</a:t>
                      </a: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FFFF99"/>
                    </a:solidFill>
                  </a:tcPr>
                </a:tc>
                <a:tc>
                  <a:txBody>
                    <a:bodyPr/>
                    <a:lstStyle/>
                    <a:p>
                      <a:pPr marL="0" marR="0" lvl="0" indent="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0</a:t>
                      </a: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533470">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no</a:t>
                      </a: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3</a:t>
                      </a: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3</a:t>
                      </a: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r>
              <a:tr h="53505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SI</a:t>
                      </a: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NO</a:t>
                      </a: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a:noFill/>
                    </a:lnR>
                    <a:lnT>
                      <a:noFill/>
                    </a:lnT>
                    <a:lnB>
                      <a:noFill/>
                    </a:lnB>
                    <a:lnTlToBr>
                      <a:noFill/>
                    </a:lnTlToBr>
                    <a:lnBlToTr>
                      <a:noFill/>
                    </a:lnBlToTr>
                    <a:noFill/>
                  </a:tcPr>
                </a:tc>
              </a:tr>
              <a:tr h="533470">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a:noFill/>
                    </a:lnR>
                    <a:lnT>
                      <a:noFill/>
                    </a:lnT>
                    <a:lnB>
                      <a:noFill/>
                    </a:lnB>
                    <a:lnTlToBr>
                      <a:noFill/>
                    </a:lnTlToBr>
                    <a:lnBlToTr>
                      <a:noFill/>
                    </a:lnBlToTr>
                    <a:noFill/>
                  </a:tcPr>
                </a:tc>
              </a:tr>
              <a:tr h="535058">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Corr. Class.</a:t>
                      </a: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12 su 15 =</a:t>
                      </a: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80%</a:t>
                      </a: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a:noFill/>
                    </a:lnR>
                    <a:lnT>
                      <a:noFill/>
                    </a:lnT>
                    <a:lnB>
                      <a:noFill/>
                    </a:lnB>
                    <a:lnTlToBr>
                      <a:noFill/>
                    </a:lnTlToBr>
                    <a:lnBlToTr>
                      <a:noFill/>
                    </a:lnBlToTr>
                    <a:noFill/>
                  </a:tcPr>
                </a:tc>
              </a:tr>
              <a:tr h="533470">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Rami usati =</a:t>
                      </a: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2</a:t>
                      </a: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a:noFill/>
                    </a:lnR>
                    <a:lnT>
                      <a:noFill/>
                    </a:lnT>
                    <a:lnB>
                      <a:noFill/>
                    </a:lnB>
                    <a:lnTlToBr>
                      <a:noFill/>
                    </a:lnTlToBr>
                    <a:lnBlToTr>
                      <a:noFill/>
                    </a:lnBlToTr>
                    <a:noFill/>
                  </a:tcPr>
                </a:tc>
              </a:tr>
              <a:tr h="548712">
                <a:tc gridSpan="3">
                  <a:txBody>
                    <a:bodyPr/>
                    <a:lstStyle/>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r>
                        <a:rPr kumimoji="0" lang="it-IT" sz="1500" b="0" i="0" u="none" strike="noStrike" cap="none" normalizeH="0" baseline="0" smtClean="0">
                          <a:ln>
                            <a:noFill/>
                          </a:ln>
                          <a:solidFill>
                            <a:schemeClr val="tx1"/>
                          </a:solidFill>
                          <a:effectLst/>
                          <a:latin typeface="Arial" charset="0"/>
                          <a:cs typeface="Arial" charset="0"/>
                        </a:rPr>
                        <a:t>Indice di bontà del risultato = 9/15/2 =</a:t>
                      </a:r>
                      <a:r>
                        <a:rPr kumimoji="0" lang="it-IT" sz="1500" b="0" i="0" u="none" strike="noStrike" cap="none" normalizeH="0" baseline="0" smtClean="0">
                          <a:ln>
                            <a:noFill/>
                          </a:ln>
                          <a:solidFill>
                            <a:schemeClr val="tx1"/>
                          </a:solidFill>
                          <a:effectLst/>
                          <a:latin typeface="Arial" charset="0"/>
                        </a:rPr>
                        <a:t>0,400</a:t>
                      </a:r>
                    </a:p>
                    <a:p>
                      <a:pPr marL="0" marR="0" lvl="0" indent="0" algn="l"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a:noFill/>
                    </a:lnR>
                    <a:lnT>
                      <a:noFill/>
                    </a:lnT>
                    <a:lnB>
                      <a:noFill/>
                    </a:lnB>
                    <a:lnTlToBr>
                      <a:noFill/>
                    </a:lnTlToBr>
                    <a:lnBlToTr>
                      <a:noFill/>
                    </a:lnBlToTr>
                    <a:noFill/>
                  </a:tcPr>
                </a:tc>
                <a:tc hMerge="1">
                  <a:txBody>
                    <a:bodyPr/>
                    <a:lstStyle/>
                    <a:p>
                      <a:endParaRPr lang="it-IT"/>
                    </a:p>
                  </a:txBody>
                  <a:tcPr/>
                </a:tc>
                <a:tc hMerge="1">
                  <a:txBody>
                    <a:bodyPr/>
                    <a:lstStyle/>
                    <a:p>
                      <a:endParaRPr lang="it-IT"/>
                    </a:p>
                  </a:txBody>
                  <a:tcPr/>
                </a:tc>
                <a:tc>
                  <a:txBody>
                    <a:bodyPr/>
                    <a:lstStyle/>
                    <a:p>
                      <a:pPr marL="0" marR="0" lvl="0" indent="0" algn="r" defTabSz="914400" rtl="0" eaLnBrk="1" fontAlgn="b" latinLnBrk="0" hangingPunct="1">
                        <a:lnSpc>
                          <a:spcPct val="100000"/>
                        </a:lnSpc>
                        <a:spcBef>
                          <a:spcPct val="0"/>
                        </a:spcBef>
                        <a:spcAft>
                          <a:spcPct val="0"/>
                        </a:spcAft>
                        <a:buClr>
                          <a:schemeClr val="accent1"/>
                        </a:buClr>
                        <a:buSzPct val="65000"/>
                        <a:buFont typeface="Wingdings" pitchFamily="2" charset="2"/>
                        <a:buNone/>
                        <a:tabLst/>
                      </a:pPr>
                      <a:endParaRPr kumimoji="0" lang="it-IT" sz="1500" b="0" i="0" u="none" strike="noStrike" cap="none" normalizeH="0" baseline="0" smtClean="0">
                        <a:ln>
                          <a:noFill/>
                        </a:ln>
                        <a:solidFill>
                          <a:schemeClr val="tx1"/>
                        </a:solidFill>
                        <a:effectLst/>
                        <a:latin typeface="Arial" charset="0"/>
                      </a:endParaRPr>
                    </a:p>
                  </a:txBody>
                  <a:tcPr marT="45726" marB="45726" anchor="b" horzOverflow="overflow">
                    <a:lnL>
                      <a:noFill/>
                    </a:lnL>
                    <a:lnR>
                      <a:noFill/>
                    </a:lnR>
                    <a:lnT>
                      <a:noFill/>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idx="4294967295"/>
          </p:nvPr>
        </p:nvSpPr>
        <p:spPr>
          <a:xfrm>
            <a:off x="611188" y="0"/>
            <a:ext cx="8229600" cy="1139825"/>
          </a:xfrm>
        </p:spPr>
        <p:txBody>
          <a:bodyPr anchor="ctr"/>
          <a:lstStyle/>
          <a:p>
            <a:pPr eaLnBrk="1" hangingPunct="1"/>
            <a:r>
              <a:rPr lang="it-IT" smtClean="0"/>
              <a:t>Albero completo</a:t>
            </a:r>
          </a:p>
        </p:txBody>
      </p:sp>
      <p:sp>
        <p:nvSpPr>
          <p:cNvPr id="191491" name="Rectangle 3"/>
          <p:cNvSpPr>
            <a:spLocks noChangeArrowheads="1"/>
          </p:cNvSpPr>
          <p:nvPr/>
        </p:nvSpPr>
        <p:spPr bwMode="auto">
          <a:xfrm>
            <a:off x="0" y="4249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sp>
        <p:nvSpPr>
          <p:cNvPr id="191492" name="Oval 52"/>
          <p:cNvSpPr>
            <a:spLocks noChangeArrowheads="1"/>
          </p:cNvSpPr>
          <p:nvPr/>
        </p:nvSpPr>
        <p:spPr bwMode="auto">
          <a:xfrm>
            <a:off x="3059113" y="981075"/>
            <a:ext cx="1430337" cy="931863"/>
          </a:xfrm>
          <a:prstGeom prst="ellipse">
            <a:avLst/>
          </a:prstGeom>
          <a:solidFill>
            <a:srgbClr val="FFFFFF"/>
          </a:solidFill>
          <a:ln w="9525">
            <a:solidFill>
              <a:srgbClr val="000000"/>
            </a:solidFill>
            <a:round/>
            <a:headEnd/>
            <a:tailEnd/>
          </a:ln>
        </p:spPr>
        <p:txBody>
          <a:bodyPr/>
          <a:lstStyle/>
          <a:p>
            <a:r>
              <a:rPr lang="it-IT" sz="1400">
                <a:solidFill>
                  <a:schemeClr val="tx1"/>
                </a:solidFill>
                <a:latin typeface="Arial" pitchFamily="34" charset="0"/>
              </a:rPr>
              <a:t>   </a:t>
            </a:r>
          </a:p>
          <a:p>
            <a:r>
              <a:rPr lang="it-IT" sz="1400">
                <a:solidFill>
                  <a:schemeClr val="tx1"/>
                </a:solidFill>
                <a:latin typeface="Arial" pitchFamily="34" charset="0"/>
              </a:rPr>
              <a:t>      Età</a:t>
            </a:r>
          </a:p>
        </p:txBody>
      </p:sp>
      <p:sp>
        <p:nvSpPr>
          <p:cNvPr id="191493" name="Oval 53"/>
          <p:cNvSpPr>
            <a:spLocks noChangeArrowheads="1"/>
          </p:cNvSpPr>
          <p:nvPr/>
        </p:nvSpPr>
        <p:spPr bwMode="auto">
          <a:xfrm>
            <a:off x="2170113" y="2560638"/>
            <a:ext cx="1430337" cy="931862"/>
          </a:xfrm>
          <a:prstGeom prst="ellipse">
            <a:avLst/>
          </a:prstGeom>
          <a:solidFill>
            <a:srgbClr val="FFFFFF"/>
          </a:solidFill>
          <a:ln w="9525">
            <a:solidFill>
              <a:srgbClr val="000000"/>
            </a:solidFill>
            <a:round/>
            <a:headEnd/>
            <a:tailEnd/>
          </a:ln>
        </p:spPr>
        <p:txBody>
          <a:bodyPr/>
          <a:lstStyle/>
          <a:p>
            <a:endParaRPr lang="it-IT" sz="1400">
              <a:solidFill>
                <a:schemeClr val="tx1"/>
              </a:solidFill>
              <a:latin typeface="Arial" pitchFamily="34" charset="0"/>
            </a:endParaRPr>
          </a:p>
          <a:p>
            <a:r>
              <a:rPr lang="it-IT" sz="1400">
                <a:solidFill>
                  <a:schemeClr val="tx1"/>
                </a:solidFill>
                <a:latin typeface="Arial" pitchFamily="34" charset="0"/>
              </a:rPr>
              <a:t>   Sesso</a:t>
            </a:r>
          </a:p>
        </p:txBody>
      </p:sp>
      <p:sp>
        <p:nvSpPr>
          <p:cNvPr id="191494" name="Oval 54"/>
          <p:cNvSpPr>
            <a:spLocks noChangeArrowheads="1"/>
          </p:cNvSpPr>
          <p:nvPr/>
        </p:nvSpPr>
        <p:spPr bwMode="auto">
          <a:xfrm>
            <a:off x="4364038" y="3775075"/>
            <a:ext cx="1431925" cy="931863"/>
          </a:xfrm>
          <a:prstGeom prst="ellipse">
            <a:avLst/>
          </a:prstGeom>
          <a:solidFill>
            <a:srgbClr val="FFFFFF"/>
          </a:solidFill>
          <a:ln w="9525">
            <a:solidFill>
              <a:srgbClr val="000000"/>
            </a:solidFill>
            <a:round/>
            <a:headEnd/>
            <a:tailEnd/>
          </a:ln>
        </p:spPr>
        <p:txBody>
          <a:bodyPr/>
          <a:lstStyle/>
          <a:p>
            <a:r>
              <a:rPr lang="it-IT" sz="1400">
                <a:solidFill>
                  <a:schemeClr val="tx1"/>
                </a:solidFill>
                <a:latin typeface="Arial" pitchFamily="34" charset="0"/>
              </a:rPr>
              <a:t>Ass. Carta Credito</a:t>
            </a:r>
          </a:p>
        </p:txBody>
      </p:sp>
      <p:sp>
        <p:nvSpPr>
          <p:cNvPr id="191495" name="Line 55"/>
          <p:cNvSpPr>
            <a:spLocks noChangeShapeType="1"/>
          </p:cNvSpPr>
          <p:nvPr/>
        </p:nvSpPr>
        <p:spPr bwMode="auto">
          <a:xfrm flipH="1">
            <a:off x="3003550" y="1889125"/>
            <a:ext cx="485775" cy="660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1496" name="Line 56"/>
          <p:cNvSpPr>
            <a:spLocks noChangeShapeType="1"/>
          </p:cNvSpPr>
          <p:nvPr/>
        </p:nvSpPr>
        <p:spPr bwMode="auto">
          <a:xfrm>
            <a:off x="4044950" y="1876425"/>
            <a:ext cx="1000125" cy="6016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1497" name="Text Box 57"/>
          <p:cNvSpPr txBox="1">
            <a:spLocks noChangeArrowheads="1"/>
          </p:cNvSpPr>
          <p:nvPr/>
        </p:nvSpPr>
        <p:spPr bwMode="auto">
          <a:xfrm>
            <a:off x="4948238" y="2536825"/>
            <a:ext cx="12430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400">
                <a:solidFill>
                  <a:schemeClr val="tx1"/>
                </a:solidFill>
                <a:latin typeface="Arial" pitchFamily="34" charset="0"/>
              </a:rPr>
              <a:t>No (3/0)</a:t>
            </a:r>
          </a:p>
        </p:txBody>
      </p:sp>
      <p:sp>
        <p:nvSpPr>
          <p:cNvPr id="191498" name="Text Box 58"/>
          <p:cNvSpPr txBox="1">
            <a:spLocks noChangeArrowheads="1"/>
          </p:cNvSpPr>
          <p:nvPr/>
        </p:nvSpPr>
        <p:spPr bwMode="auto">
          <a:xfrm>
            <a:off x="2620963" y="2138363"/>
            <a:ext cx="1049337"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400">
                <a:solidFill>
                  <a:schemeClr val="tx1"/>
                </a:solidFill>
                <a:latin typeface="Arial" pitchFamily="34" charset="0"/>
              </a:rPr>
              <a:t>&lt;=43</a:t>
            </a:r>
          </a:p>
        </p:txBody>
      </p:sp>
      <p:sp>
        <p:nvSpPr>
          <p:cNvPr id="191499" name="Text Box 59"/>
          <p:cNvSpPr txBox="1">
            <a:spLocks noChangeArrowheads="1"/>
          </p:cNvSpPr>
          <p:nvPr/>
        </p:nvSpPr>
        <p:spPr bwMode="auto">
          <a:xfrm>
            <a:off x="4195763" y="1962150"/>
            <a:ext cx="1258887"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400">
                <a:solidFill>
                  <a:schemeClr val="tx1"/>
                </a:solidFill>
                <a:latin typeface="Arial" pitchFamily="34" charset="0"/>
              </a:rPr>
              <a:t>&gt;43</a:t>
            </a:r>
          </a:p>
        </p:txBody>
      </p:sp>
      <p:sp>
        <p:nvSpPr>
          <p:cNvPr id="191500" name="Text Box 60"/>
          <p:cNvSpPr txBox="1">
            <a:spLocks noChangeArrowheads="1"/>
          </p:cNvSpPr>
          <p:nvPr/>
        </p:nvSpPr>
        <p:spPr bwMode="auto">
          <a:xfrm>
            <a:off x="1781175" y="4176713"/>
            <a:ext cx="12588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400">
                <a:solidFill>
                  <a:schemeClr val="tx1"/>
                </a:solidFill>
                <a:latin typeface="Arial" pitchFamily="34" charset="0"/>
              </a:rPr>
              <a:t>Si (6/0)</a:t>
            </a:r>
          </a:p>
        </p:txBody>
      </p:sp>
      <p:sp>
        <p:nvSpPr>
          <p:cNvPr id="191501" name="Line 61"/>
          <p:cNvSpPr>
            <a:spLocks noChangeShapeType="1"/>
          </p:cNvSpPr>
          <p:nvPr/>
        </p:nvSpPr>
        <p:spPr bwMode="auto">
          <a:xfrm flipH="1">
            <a:off x="2114550" y="3468688"/>
            <a:ext cx="485775" cy="660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1502" name="Text Box 62"/>
          <p:cNvSpPr txBox="1">
            <a:spLocks noChangeArrowheads="1"/>
          </p:cNvSpPr>
          <p:nvPr/>
        </p:nvSpPr>
        <p:spPr bwMode="auto">
          <a:xfrm>
            <a:off x="1676400" y="3644900"/>
            <a:ext cx="1470025"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400">
                <a:solidFill>
                  <a:schemeClr val="tx1"/>
                </a:solidFill>
                <a:latin typeface="Arial" pitchFamily="34" charset="0"/>
              </a:rPr>
              <a:t>Femmina</a:t>
            </a:r>
          </a:p>
        </p:txBody>
      </p:sp>
      <p:sp>
        <p:nvSpPr>
          <p:cNvPr id="191503" name="Line 63"/>
          <p:cNvSpPr>
            <a:spLocks noChangeShapeType="1"/>
          </p:cNvSpPr>
          <p:nvPr/>
        </p:nvSpPr>
        <p:spPr bwMode="auto">
          <a:xfrm>
            <a:off x="3586163" y="3221038"/>
            <a:ext cx="1000125" cy="60166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1504" name="Text Box 64"/>
          <p:cNvSpPr txBox="1">
            <a:spLocks noChangeArrowheads="1"/>
          </p:cNvSpPr>
          <p:nvPr/>
        </p:nvSpPr>
        <p:spPr bwMode="auto">
          <a:xfrm>
            <a:off x="3565525" y="3386138"/>
            <a:ext cx="1366838"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400">
                <a:solidFill>
                  <a:schemeClr val="tx1"/>
                </a:solidFill>
                <a:latin typeface="Arial" pitchFamily="34" charset="0"/>
              </a:rPr>
              <a:t>Maschio</a:t>
            </a:r>
          </a:p>
        </p:txBody>
      </p:sp>
      <p:sp>
        <p:nvSpPr>
          <p:cNvPr id="191505" name="Line 65"/>
          <p:cNvSpPr>
            <a:spLocks noChangeShapeType="1"/>
          </p:cNvSpPr>
          <p:nvPr/>
        </p:nvSpPr>
        <p:spPr bwMode="auto">
          <a:xfrm flipH="1">
            <a:off x="4238625" y="4672013"/>
            <a:ext cx="487363" cy="6588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1506" name="Text Box 66"/>
          <p:cNvSpPr txBox="1">
            <a:spLocks noChangeArrowheads="1"/>
          </p:cNvSpPr>
          <p:nvPr/>
        </p:nvSpPr>
        <p:spPr bwMode="auto">
          <a:xfrm>
            <a:off x="3251200" y="5343525"/>
            <a:ext cx="12096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400">
                <a:solidFill>
                  <a:schemeClr val="tx1"/>
                </a:solidFill>
                <a:latin typeface="Arial" pitchFamily="34" charset="0"/>
              </a:rPr>
              <a:t>No (4/1)</a:t>
            </a:r>
          </a:p>
        </p:txBody>
      </p:sp>
      <p:sp>
        <p:nvSpPr>
          <p:cNvPr id="191507" name="Text Box 67"/>
          <p:cNvSpPr txBox="1">
            <a:spLocks noChangeArrowheads="1"/>
          </p:cNvSpPr>
          <p:nvPr/>
        </p:nvSpPr>
        <p:spPr bwMode="auto">
          <a:xfrm>
            <a:off x="3984625" y="4859338"/>
            <a:ext cx="61595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400">
                <a:solidFill>
                  <a:schemeClr val="tx1"/>
                </a:solidFill>
                <a:latin typeface="Arial" pitchFamily="34" charset="0"/>
              </a:rPr>
              <a:t>No</a:t>
            </a:r>
          </a:p>
        </p:txBody>
      </p:sp>
      <p:sp>
        <p:nvSpPr>
          <p:cNvPr id="191508" name="Line 68"/>
          <p:cNvSpPr>
            <a:spLocks noChangeShapeType="1"/>
          </p:cNvSpPr>
          <p:nvPr/>
        </p:nvSpPr>
        <p:spPr bwMode="auto">
          <a:xfrm>
            <a:off x="5281613" y="4706938"/>
            <a:ext cx="415925" cy="57785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91509" name="Text Box 69"/>
          <p:cNvSpPr txBox="1">
            <a:spLocks noChangeArrowheads="1"/>
          </p:cNvSpPr>
          <p:nvPr/>
        </p:nvSpPr>
        <p:spPr bwMode="auto">
          <a:xfrm>
            <a:off x="5378450" y="5308600"/>
            <a:ext cx="1338263"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400">
                <a:solidFill>
                  <a:schemeClr val="tx1"/>
                </a:solidFill>
                <a:latin typeface="Arial" pitchFamily="34" charset="0"/>
              </a:rPr>
              <a:t>Si (2/0)</a:t>
            </a:r>
          </a:p>
        </p:txBody>
      </p:sp>
      <p:sp>
        <p:nvSpPr>
          <p:cNvPr id="191510" name="Text Box 71"/>
          <p:cNvSpPr txBox="1">
            <a:spLocks noChangeArrowheads="1"/>
          </p:cNvSpPr>
          <p:nvPr/>
        </p:nvSpPr>
        <p:spPr bwMode="auto">
          <a:xfrm>
            <a:off x="5348288" y="4868863"/>
            <a:ext cx="61595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400">
                <a:solidFill>
                  <a:schemeClr val="tx1"/>
                </a:solidFill>
                <a:latin typeface="Arial" pitchFamily="34" charset="0"/>
              </a:rPr>
              <a:t>Si</a:t>
            </a:r>
          </a:p>
        </p:txBody>
      </p:sp>
      <p:sp>
        <p:nvSpPr>
          <p:cNvPr id="191511" name="Rectangle 72"/>
          <p:cNvSpPr>
            <a:spLocks noChangeArrowheads="1"/>
          </p:cNvSpPr>
          <p:nvPr/>
        </p:nvSpPr>
        <p:spPr bwMode="auto">
          <a:xfrm>
            <a:off x="1676400" y="5732463"/>
            <a:ext cx="5245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1800">
                <a:solidFill>
                  <a:schemeClr val="tx1"/>
                </a:solidFill>
                <a:latin typeface="Arial" pitchFamily="34" charset="0"/>
              </a:rPr>
              <a:t>Totale record correttamente classificati = 14 su 15</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idx="4294967295"/>
          </p:nvPr>
        </p:nvSpPr>
        <p:spPr/>
        <p:txBody>
          <a:bodyPr anchor="ctr"/>
          <a:lstStyle/>
          <a:p>
            <a:pPr eaLnBrk="1" hangingPunct="1"/>
            <a:r>
              <a:rPr lang="it-IT" smtClean="0"/>
              <a:t>Matrice di confusione</a:t>
            </a:r>
          </a:p>
        </p:txBody>
      </p:sp>
      <p:sp>
        <p:nvSpPr>
          <p:cNvPr id="192515" name="Rectangle 3"/>
          <p:cNvSpPr>
            <a:spLocks noChangeArrowheads="1"/>
          </p:cNvSpPr>
          <p:nvPr/>
        </p:nvSpPr>
        <p:spPr bwMode="auto">
          <a:xfrm>
            <a:off x="0" y="42497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it-IT" sz="1800">
              <a:solidFill>
                <a:schemeClr val="tx1"/>
              </a:solidFill>
              <a:latin typeface="Arial" pitchFamily="34" charset="0"/>
            </a:endParaRPr>
          </a:p>
        </p:txBody>
      </p:sp>
      <p:sp>
        <p:nvSpPr>
          <p:cNvPr id="192516" name="Rectangle 23"/>
          <p:cNvSpPr>
            <a:spLocks noChangeArrowheads="1"/>
          </p:cNvSpPr>
          <p:nvPr/>
        </p:nvSpPr>
        <p:spPr bwMode="auto">
          <a:xfrm>
            <a:off x="1476375" y="4652963"/>
            <a:ext cx="52451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1800">
                <a:solidFill>
                  <a:schemeClr val="tx1"/>
                </a:solidFill>
                <a:latin typeface="Arial" pitchFamily="34" charset="0"/>
              </a:rPr>
              <a:t>Totale record correttamente classificati = 14 su 15</a:t>
            </a:r>
          </a:p>
          <a:p>
            <a:r>
              <a:rPr lang="it-IT" sz="1800">
                <a:solidFill>
                  <a:schemeClr val="tx1"/>
                </a:solidFill>
                <a:latin typeface="Arial" pitchFamily="34" charset="0"/>
              </a:rPr>
              <a:t>Numero falsi positivi = 0</a:t>
            </a:r>
          </a:p>
          <a:p>
            <a:r>
              <a:rPr lang="it-IT" sz="1800">
                <a:solidFill>
                  <a:schemeClr val="tx1"/>
                </a:solidFill>
                <a:latin typeface="Arial" pitchFamily="34" charset="0"/>
              </a:rPr>
              <a:t>Numero falsi negativi = 1</a:t>
            </a:r>
          </a:p>
          <a:p>
            <a:r>
              <a:rPr lang="it-IT" sz="1800">
                <a:solidFill>
                  <a:schemeClr val="tx1"/>
                </a:solidFill>
                <a:latin typeface="Arial" pitchFamily="34" charset="0"/>
              </a:rPr>
              <a:t>La precisione complessiva del modello è del 93%</a:t>
            </a:r>
          </a:p>
        </p:txBody>
      </p:sp>
      <p:graphicFrame>
        <p:nvGraphicFramePr>
          <p:cNvPr id="243848" name="Group 136"/>
          <p:cNvGraphicFramePr>
            <a:graphicFrameLocks noGrp="1"/>
          </p:cNvGraphicFramePr>
          <p:nvPr/>
        </p:nvGraphicFramePr>
        <p:xfrm>
          <a:off x="684213" y="1628775"/>
          <a:ext cx="7416800" cy="2438400"/>
        </p:xfrm>
        <a:graphic>
          <a:graphicData uri="http://schemas.openxmlformats.org/drawingml/2006/table">
            <a:tbl>
              <a:tblPr/>
              <a:tblGrid>
                <a:gridCol w="3455987"/>
                <a:gridCol w="1079500"/>
                <a:gridCol w="1223963"/>
                <a:gridCol w="1657350"/>
              </a:tblGrid>
              <a:tr h="274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17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700" b="0" i="0" u="none" strike="noStrike" cap="none" normalizeH="0" baseline="0" smtClean="0">
                          <a:ln>
                            <a:noFill/>
                          </a:ln>
                          <a:solidFill>
                            <a:schemeClr val="tx1"/>
                          </a:solidFill>
                          <a:effectLst/>
                          <a:latin typeface="Arial" charset="0"/>
                          <a:cs typeface="Times New Roman" pitchFamily="18" charset="0"/>
                        </a:rPr>
                        <a:t>SI (previsti)</a:t>
                      </a:r>
                      <a:endParaRPr kumimoji="0" lang="it-IT" sz="17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700" b="0" i="0" u="none" strike="noStrike" cap="none" normalizeH="0" baseline="0" smtClean="0">
                          <a:ln>
                            <a:noFill/>
                          </a:ln>
                          <a:solidFill>
                            <a:schemeClr val="tx1"/>
                          </a:solidFill>
                          <a:effectLst/>
                          <a:latin typeface="Arial" charset="0"/>
                          <a:cs typeface="Times New Roman" pitchFamily="18" charset="0"/>
                        </a:rPr>
                        <a:t>NO (previsti)</a:t>
                      </a:r>
                      <a:endParaRPr kumimoji="0" lang="it-IT" sz="17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700" b="0" i="0" u="none" strike="noStrike" cap="none" normalizeH="0" baseline="0" smtClean="0">
                          <a:ln>
                            <a:noFill/>
                          </a:ln>
                          <a:solidFill>
                            <a:schemeClr val="tx1"/>
                          </a:solidFill>
                          <a:effectLst/>
                          <a:latin typeface="Arial" charset="0"/>
                          <a:cs typeface="Times New Roman" pitchFamily="18" charset="0"/>
                        </a:rPr>
                        <a:t>Totale reali (osservati)</a:t>
                      </a:r>
                      <a:endParaRPr kumimoji="0" lang="it-IT" sz="17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700" b="0" i="0" u="none" strike="noStrike" cap="none" normalizeH="0" baseline="0" smtClean="0">
                          <a:ln>
                            <a:noFill/>
                          </a:ln>
                          <a:solidFill>
                            <a:schemeClr val="tx1"/>
                          </a:solidFill>
                          <a:effectLst/>
                          <a:latin typeface="Arial" charset="0"/>
                          <a:cs typeface="Times New Roman" pitchFamily="18" charset="0"/>
                        </a:rPr>
                        <a:t>SI (accettano la Promozione, valori reali od osservati)</a:t>
                      </a:r>
                      <a:endParaRPr kumimoji="0" lang="it-IT" sz="17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700" b="0" i="0" u="none" strike="noStrike" cap="none" normalizeH="0" baseline="0" smtClean="0">
                          <a:ln>
                            <a:noFill/>
                          </a:ln>
                          <a:solidFill>
                            <a:schemeClr val="tx1"/>
                          </a:solidFill>
                          <a:effectLst/>
                          <a:latin typeface="Arial" charset="0"/>
                          <a:cs typeface="Times New Roman" pitchFamily="18" charset="0"/>
                        </a:rPr>
                        <a:t>8</a:t>
                      </a:r>
                      <a:endParaRPr kumimoji="0" lang="it-IT" sz="17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700" b="0" i="0" u="none" strike="noStrike" cap="none" normalizeH="0" baseline="0" smtClean="0">
                          <a:ln>
                            <a:noFill/>
                          </a:ln>
                          <a:solidFill>
                            <a:schemeClr val="tx1"/>
                          </a:solidFill>
                          <a:effectLst/>
                          <a:latin typeface="Arial" charset="0"/>
                          <a:cs typeface="Times New Roman" pitchFamily="18" charset="0"/>
                        </a:rPr>
                        <a:t>1</a:t>
                      </a:r>
                      <a:endParaRPr kumimoji="0" lang="it-IT" sz="17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700" b="0" i="0" u="none" strike="noStrike" cap="none" normalizeH="0" baseline="0" smtClean="0">
                          <a:ln>
                            <a:noFill/>
                          </a:ln>
                          <a:solidFill>
                            <a:schemeClr val="tx1"/>
                          </a:solidFill>
                          <a:effectLst/>
                          <a:latin typeface="Arial" charset="0"/>
                          <a:cs typeface="Times New Roman" pitchFamily="18" charset="0"/>
                        </a:rPr>
                        <a:t>9</a:t>
                      </a:r>
                      <a:endParaRPr kumimoji="0" lang="it-IT" sz="17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700" b="0" i="0" u="none" strike="noStrike" cap="none" normalizeH="0" baseline="0" smtClean="0">
                          <a:ln>
                            <a:noFill/>
                          </a:ln>
                          <a:solidFill>
                            <a:schemeClr val="tx1"/>
                          </a:solidFill>
                          <a:effectLst/>
                          <a:latin typeface="Arial" charset="0"/>
                          <a:cs typeface="Times New Roman" pitchFamily="18" charset="0"/>
                        </a:rPr>
                        <a:t>NO (non accettano la Promozione, valori reali od osservati)</a:t>
                      </a:r>
                      <a:endParaRPr kumimoji="0" lang="it-IT" sz="17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700" b="0" i="0" u="none" strike="noStrike" cap="none" normalizeH="0" baseline="0" smtClean="0">
                          <a:ln>
                            <a:noFill/>
                          </a:ln>
                          <a:solidFill>
                            <a:schemeClr val="tx1"/>
                          </a:solidFill>
                          <a:effectLst/>
                          <a:latin typeface="Arial" charset="0"/>
                          <a:cs typeface="Times New Roman" pitchFamily="18" charset="0"/>
                        </a:rPr>
                        <a:t>0</a:t>
                      </a:r>
                      <a:endParaRPr kumimoji="0" lang="it-IT" sz="17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700" b="0" i="0" u="none" strike="noStrike" cap="none" normalizeH="0" baseline="0" smtClean="0">
                          <a:ln>
                            <a:noFill/>
                          </a:ln>
                          <a:solidFill>
                            <a:schemeClr val="tx1"/>
                          </a:solidFill>
                          <a:effectLst/>
                          <a:latin typeface="Arial" charset="0"/>
                          <a:cs typeface="Times New Roman" pitchFamily="18" charset="0"/>
                        </a:rPr>
                        <a:t>6</a:t>
                      </a:r>
                      <a:endParaRPr kumimoji="0" lang="it-IT" sz="17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700" b="0" i="0" u="none" strike="noStrike" cap="none" normalizeH="0" baseline="0" smtClean="0">
                          <a:ln>
                            <a:noFill/>
                          </a:ln>
                          <a:solidFill>
                            <a:schemeClr val="tx1"/>
                          </a:solidFill>
                          <a:effectLst/>
                          <a:latin typeface="Arial" charset="0"/>
                          <a:cs typeface="Times New Roman" pitchFamily="18" charset="0"/>
                        </a:rPr>
                        <a:t>6</a:t>
                      </a:r>
                      <a:endParaRPr kumimoji="0" lang="it-IT" sz="17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700" b="0" i="0" u="none" strike="noStrike" cap="none" normalizeH="0" baseline="0" smtClean="0">
                          <a:ln>
                            <a:noFill/>
                          </a:ln>
                          <a:solidFill>
                            <a:schemeClr val="tx1"/>
                          </a:solidFill>
                          <a:effectLst/>
                          <a:latin typeface="Arial" charset="0"/>
                          <a:cs typeface="Times New Roman" pitchFamily="18" charset="0"/>
                        </a:rPr>
                        <a:t>Totale previsti</a:t>
                      </a:r>
                      <a:endParaRPr kumimoji="0" lang="it-IT" sz="17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700" b="0" i="0" u="none" strike="noStrike" cap="none" normalizeH="0" baseline="0" smtClean="0">
                          <a:ln>
                            <a:noFill/>
                          </a:ln>
                          <a:solidFill>
                            <a:schemeClr val="tx1"/>
                          </a:solidFill>
                          <a:effectLst/>
                          <a:latin typeface="Arial" charset="0"/>
                          <a:cs typeface="Times New Roman" pitchFamily="18" charset="0"/>
                        </a:rPr>
                        <a:t>8</a:t>
                      </a:r>
                      <a:endParaRPr kumimoji="0" lang="it-IT" sz="17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700" b="0" i="0" u="none" strike="noStrike" cap="none" normalizeH="0" baseline="0" smtClean="0">
                          <a:ln>
                            <a:noFill/>
                          </a:ln>
                          <a:solidFill>
                            <a:schemeClr val="tx1"/>
                          </a:solidFill>
                          <a:effectLst/>
                          <a:latin typeface="Arial" charset="0"/>
                          <a:cs typeface="Times New Roman" pitchFamily="18" charset="0"/>
                        </a:rPr>
                        <a:t>7</a:t>
                      </a:r>
                      <a:endParaRPr kumimoji="0" lang="it-IT" sz="17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700" b="0" i="0" u="none" strike="noStrike" cap="none" normalizeH="0" baseline="0" smtClean="0">
                          <a:ln>
                            <a:noFill/>
                          </a:ln>
                          <a:solidFill>
                            <a:schemeClr val="tx1"/>
                          </a:solidFill>
                          <a:effectLst/>
                          <a:latin typeface="Arial" charset="0"/>
                          <a:cs typeface="Times New Roman" pitchFamily="18" charset="0"/>
                        </a:rPr>
                        <a:t>15</a:t>
                      </a:r>
                      <a:endParaRPr kumimoji="0" lang="it-IT" sz="1700" b="0"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p:txBody>
          <a:bodyPr anchor="ctr"/>
          <a:lstStyle/>
          <a:p>
            <a:pPr eaLnBrk="1" hangingPunct="1"/>
            <a:r>
              <a:rPr lang="it-IT" sz="3800" smtClean="0"/>
              <a:t>Esempi DM 1</a:t>
            </a:r>
          </a:p>
        </p:txBody>
      </p:sp>
      <p:sp>
        <p:nvSpPr>
          <p:cNvPr id="194563" name="Rectangle 3"/>
          <p:cNvSpPr>
            <a:spLocks noGrp="1" noChangeArrowheads="1"/>
          </p:cNvSpPr>
          <p:nvPr>
            <p:ph type="body" idx="4294967295"/>
          </p:nvPr>
        </p:nvSpPr>
        <p:spPr>
          <a:xfrm>
            <a:off x="457200" y="1600200"/>
            <a:ext cx="8229600" cy="4924425"/>
          </a:xfrm>
        </p:spPr>
        <p:txBody>
          <a:bodyPr/>
          <a:lstStyle/>
          <a:p>
            <a:pPr marL="0" indent="0" algn="just" eaLnBrk="1" hangingPunct="1">
              <a:lnSpc>
                <a:spcPct val="90000"/>
              </a:lnSpc>
              <a:buFont typeface="Wingdings" pitchFamily="2" charset="2"/>
              <a:buNone/>
            </a:pPr>
            <a:r>
              <a:rPr lang="it-IT" sz="2600" smtClean="0"/>
              <a:t>segmentazione e classificazione delle imprese del settore ceramico italiano certificate (dati forniti da Assopiastrelle) per comprendere quali variabili influenzano il giudizio di una società di revisione su una ceramica. Valuta se un giudizio positivo è frutto esclusivamente di dati quantitativi come la produzione totale, l’export o la previsione della produzione futura o se è frutto anche di variabili come il possesso di stabilimenti all’estero, l’appartenenza a un gruppo aziendale o l’appartenenza della ceramica al distretto significato attribuito a termini specifici.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olo 1"/>
          <p:cNvSpPr>
            <a:spLocks noGrp="1"/>
          </p:cNvSpPr>
          <p:nvPr>
            <p:ph type="title"/>
          </p:nvPr>
        </p:nvSpPr>
        <p:spPr>
          <a:xfrm>
            <a:off x="457200" y="277813"/>
            <a:ext cx="8229600" cy="702915"/>
          </a:xfrm>
        </p:spPr>
        <p:txBody>
          <a:bodyPr/>
          <a:lstStyle/>
          <a:p>
            <a:pPr algn="ctr"/>
            <a:r>
              <a:rPr lang="it-IT" sz="3200" dirty="0" smtClean="0"/>
              <a:t>Business </a:t>
            </a:r>
            <a:r>
              <a:rPr lang="it-IT" sz="3200" dirty="0"/>
              <a:t>intelligence </a:t>
            </a:r>
            <a:r>
              <a:rPr lang="it-IT" sz="3200" dirty="0" smtClean="0"/>
              <a:t>(BI) e Self-service </a:t>
            </a:r>
            <a:r>
              <a:rPr lang="it-IT" sz="3200" dirty="0"/>
              <a:t>(</a:t>
            </a:r>
            <a:r>
              <a:rPr lang="it-IT" sz="3200" dirty="0" smtClean="0"/>
              <a:t>SSBI)</a:t>
            </a:r>
          </a:p>
        </p:txBody>
      </p:sp>
      <p:pic>
        <p:nvPicPr>
          <p:cNvPr id="32" name="Immagine 31" descr="C:\dashboard\libro apogeo\forrester wave.PNG"/>
          <p:cNvPicPr/>
          <p:nvPr/>
        </p:nvPicPr>
        <p:blipFill>
          <a:blip r:embed="rId2">
            <a:extLst>
              <a:ext uri="{28A0092B-C50C-407E-A947-70E740481C1C}">
                <a14:useLocalDpi xmlns:a14="http://schemas.microsoft.com/office/drawing/2010/main" val="0"/>
              </a:ext>
            </a:extLst>
          </a:blip>
          <a:srcRect/>
          <a:stretch>
            <a:fillRect/>
          </a:stretch>
        </p:blipFill>
        <p:spPr bwMode="auto">
          <a:xfrm>
            <a:off x="5220072" y="2636913"/>
            <a:ext cx="2880320" cy="2850470"/>
          </a:xfrm>
          <a:prstGeom prst="rect">
            <a:avLst/>
          </a:prstGeom>
          <a:noFill/>
          <a:ln>
            <a:noFill/>
          </a:ln>
        </p:spPr>
      </p:pic>
      <p:sp>
        <p:nvSpPr>
          <p:cNvPr id="34" name="Rettangolo 33"/>
          <p:cNvSpPr/>
          <p:nvPr/>
        </p:nvSpPr>
        <p:spPr>
          <a:xfrm>
            <a:off x="572027" y="1241326"/>
            <a:ext cx="4001051" cy="954107"/>
          </a:xfrm>
          <a:prstGeom prst="rect">
            <a:avLst/>
          </a:prstGeom>
        </p:spPr>
        <p:txBody>
          <a:bodyPr wrap="square">
            <a:spAutoFit/>
          </a:bodyPr>
          <a:lstStyle/>
          <a:p>
            <a:pPr algn="just">
              <a:defRPr/>
            </a:pPr>
            <a:r>
              <a:rPr lang="en-US" sz="1400" dirty="0" err="1" smtClean="0">
                <a:latin typeface="+mj-lt"/>
              </a:rPr>
              <a:t>Risultati</a:t>
            </a:r>
            <a:r>
              <a:rPr lang="en-US" sz="1400" dirty="0" smtClean="0">
                <a:latin typeface="+mj-lt"/>
              </a:rPr>
              <a:t> </a:t>
            </a:r>
            <a:r>
              <a:rPr lang="en-US" sz="1400" dirty="0" err="1" smtClean="0">
                <a:latin typeface="+mj-lt"/>
              </a:rPr>
              <a:t>fissi</a:t>
            </a:r>
            <a:r>
              <a:rPr lang="en-US" sz="1400" dirty="0" smtClean="0">
                <a:latin typeface="+mj-lt"/>
              </a:rPr>
              <a:t> </a:t>
            </a:r>
            <a:r>
              <a:rPr lang="en-US" sz="1400" dirty="0" err="1" smtClean="0">
                <a:latin typeface="+mj-lt"/>
              </a:rPr>
              <a:t>concordati</a:t>
            </a:r>
            <a:r>
              <a:rPr lang="en-US" sz="1400" dirty="0" smtClean="0">
                <a:latin typeface="+mj-lt"/>
              </a:rPr>
              <a:t> </a:t>
            </a:r>
            <a:r>
              <a:rPr lang="en-US" sz="1400" dirty="0" err="1" smtClean="0">
                <a:latin typeface="+mj-lt"/>
              </a:rPr>
              <a:t>ed</a:t>
            </a:r>
            <a:r>
              <a:rPr lang="en-US" sz="1400" dirty="0" smtClean="0">
                <a:latin typeface="+mj-lt"/>
              </a:rPr>
              <a:t> </a:t>
            </a:r>
            <a:r>
              <a:rPr lang="en-US" sz="1400" dirty="0" err="1" smtClean="0">
                <a:latin typeface="+mj-lt"/>
              </a:rPr>
              <a:t>elaborati</a:t>
            </a:r>
            <a:r>
              <a:rPr lang="en-US" sz="1400" dirty="0" smtClean="0">
                <a:latin typeface="+mj-lt"/>
              </a:rPr>
              <a:t> con </a:t>
            </a:r>
            <a:r>
              <a:rPr lang="en-US" sz="1400" dirty="0" err="1" smtClean="0">
                <a:latin typeface="+mj-lt"/>
              </a:rPr>
              <a:t>il</a:t>
            </a:r>
            <a:r>
              <a:rPr lang="en-US" sz="1400" dirty="0" smtClean="0">
                <a:latin typeface="+mj-lt"/>
              </a:rPr>
              <a:t> </a:t>
            </a:r>
            <a:r>
              <a:rPr lang="en-US" sz="1400" dirty="0" err="1" smtClean="0">
                <a:latin typeface="+mj-lt"/>
              </a:rPr>
              <a:t>reparto</a:t>
            </a:r>
            <a:r>
              <a:rPr lang="en-US" sz="1400" dirty="0" smtClean="0">
                <a:latin typeface="+mj-lt"/>
              </a:rPr>
              <a:t> IT. </a:t>
            </a:r>
            <a:r>
              <a:rPr lang="en-US" sz="1400" dirty="0">
                <a:latin typeface="+mj-lt"/>
              </a:rPr>
              <a:t>I </a:t>
            </a:r>
            <a:r>
              <a:rPr lang="en-US" sz="1400" dirty="0" err="1" smtClean="0">
                <a:latin typeface="+mj-lt"/>
              </a:rPr>
              <a:t>Knoweldge</a:t>
            </a:r>
            <a:r>
              <a:rPr lang="en-US" sz="1400" dirty="0" smtClean="0">
                <a:latin typeface="+mj-lt"/>
              </a:rPr>
              <a:t> </a:t>
            </a:r>
            <a:r>
              <a:rPr lang="en-US" sz="1400" dirty="0">
                <a:latin typeface="+mj-lt"/>
              </a:rPr>
              <a:t>Workers </a:t>
            </a:r>
            <a:r>
              <a:rPr lang="en-US" sz="1400" dirty="0" err="1" smtClean="0">
                <a:latin typeface="+mj-lt"/>
              </a:rPr>
              <a:t>chiedono</a:t>
            </a:r>
            <a:r>
              <a:rPr lang="en-US" sz="1400" dirty="0" smtClean="0">
                <a:latin typeface="+mj-lt"/>
              </a:rPr>
              <a:t> ad </a:t>
            </a:r>
            <a:r>
              <a:rPr lang="en-US" sz="1400" dirty="0" err="1" smtClean="0">
                <a:latin typeface="+mj-lt"/>
              </a:rPr>
              <a:t>altri</a:t>
            </a:r>
            <a:r>
              <a:rPr lang="en-US" sz="1400" dirty="0" smtClean="0">
                <a:latin typeface="+mj-lt"/>
              </a:rPr>
              <a:t> di </a:t>
            </a:r>
            <a:r>
              <a:rPr lang="en-US" sz="1400" dirty="0" err="1" smtClean="0">
                <a:latin typeface="+mj-lt"/>
              </a:rPr>
              <a:t>realizzare</a:t>
            </a:r>
            <a:r>
              <a:rPr lang="en-US" sz="1400" dirty="0" smtClean="0">
                <a:latin typeface="+mj-lt"/>
              </a:rPr>
              <a:t> le </a:t>
            </a:r>
            <a:r>
              <a:rPr lang="en-US" sz="1400" dirty="0" err="1" smtClean="0">
                <a:latin typeface="+mj-lt"/>
              </a:rPr>
              <a:t>soluzioni</a:t>
            </a:r>
            <a:r>
              <a:rPr lang="en-US" sz="1400" dirty="0" smtClean="0">
                <a:latin typeface="+mj-lt"/>
              </a:rPr>
              <a:t> </a:t>
            </a:r>
            <a:r>
              <a:rPr lang="en-US" sz="1400" dirty="0" err="1" smtClean="0">
                <a:latin typeface="+mj-lt"/>
              </a:rPr>
              <a:t>che</a:t>
            </a:r>
            <a:r>
              <a:rPr lang="en-US" sz="1400" dirty="0" smtClean="0">
                <a:latin typeface="+mj-lt"/>
              </a:rPr>
              <a:t> </a:t>
            </a:r>
            <a:r>
              <a:rPr lang="en-US" sz="1400" dirty="0" err="1" smtClean="0">
                <a:latin typeface="+mj-lt"/>
              </a:rPr>
              <a:t>utilizzano</a:t>
            </a:r>
            <a:r>
              <a:rPr lang="en-US" sz="1400" dirty="0" smtClean="0">
                <a:latin typeface="+mj-lt"/>
              </a:rPr>
              <a:t>. Le </a:t>
            </a:r>
            <a:r>
              <a:rPr lang="en-US" sz="1400" dirty="0" err="1" smtClean="0">
                <a:latin typeface="+mj-lt"/>
              </a:rPr>
              <a:t>applicazioni</a:t>
            </a:r>
            <a:r>
              <a:rPr lang="en-US" sz="1400" dirty="0" smtClean="0">
                <a:latin typeface="+mj-lt"/>
              </a:rPr>
              <a:t> </a:t>
            </a:r>
            <a:r>
              <a:rPr lang="en-US" sz="1400" dirty="0" err="1" smtClean="0">
                <a:latin typeface="+mj-lt"/>
              </a:rPr>
              <a:t>sono</a:t>
            </a:r>
            <a:r>
              <a:rPr lang="en-US" sz="1400" dirty="0" smtClean="0">
                <a:latin typeface="+mj-lt"/>
              </a:rPr>
              <a:t> </a:t>
            </a:r>
            <a:r>
              <a:rPr lang="en-US" sz="1400" dirty="0" err="1" smtClean="0">
                <a:latin typeface="+mj-lt"/>
              </a:rPr>
              <a:t>spesso</a:t>
            </a:r>
            <a:r>
              <a:rPr lang="en-US" sz="1400" dirty="0" smtClean="0">
                <a:latin typeface="+mj-lt"/>
              </a:rPr>
              <a:t> Web-based</a:t>
            </a:r>
            <a:endParaRPr lang="en-US" sz="1400" dirty="0">
              <a:latin typeface="+mj-lt"/>
            </a:endParaRPr>
          </a:p>
        </p:txBody>
      </p:sp>
      <p:sp>
        <p:nvSpPr>
          <p:cNvPr id="35" name="Rettangolo 34"/>
          <p:cNvSpPr/>
          <p:nvPr/>
        </p:nvSpPr>
        <p:spPr>
          <a:xfrm>
            <a:off x="4716016" y="1241326"/>
            <a:ext cx="4338734" cy="1384995"/>
          </a:xfrm>
          <a:prstGeom prst="rect">
            <a:avLst/>
          </a:prstGeom>
          <a:solidFill>
            <a:schemeClr val="bg1"/>
          </a:solidFill>
        </p:spPr>
        <p:txBody>
          <a:bodyPr wrap="square">
            <a:spAutoFit/>
          </a:bodyPr>
          <a:lstStyle/>
          <a:p>
            <a:pPr algn="just">
              <a:defRPr/>
            </a:pPr>
            <a:r>
              <a:rPr lang="en-US" sz="1400" dirty="0" err="1" smtClean="0">
                <a:latin typeface="+mj-lt"/>
              </a:rPr>
              <a:t>Autonomia</a:t>
            </a:r>
            <a:r>
              <a:rPr lang="en-US" sz="1400" dirty="0" smtClean="0">
                <a:latin typeface="+mj-lt"/>
              </a:rPr>
              <a:t> </a:t>
            </a:r>
            <a:r>
              <a:rPr lang="en-US" sz="1400" dirty="0" err="1" smtClean="0">
                <a:latin typeface="+mj-lt"/>
              </a:rPr>
              <a:t>dei</a:t>
            </a:r>
            <a:r>
              <a:rPr lang="en-US" sz="1400" dirty="0" smtClean="0">
                <a:latin typeface="+mj-lt"/>
              </a:rPr>
              <a:t> </a:t>
            </a:r>
            <a:r>
              <a:rPr lang="en-US" sz="1400" dirty="0" err="1" smtClean="0">
                <a:latin typeface="+mj-lt"/>
              </a:rPr>
              <a:t>decisori</a:t>
            </a:r>
            <a:r>
              <a:rPr lang="en-US" sz="1400" dirty="0" smtClean="0">
                <a:latin typeface="+mj-lt"/>
              </a:rPr>
              <a:t> in </a:t>
            </a:r>
            <a:r>
              <a:rPr lang="en-US" sz="1400" dirty="0" err="1">
                <a:latin typeface="+mj-lt"/>
              </a:rPr>
              <a:t>f</a:t>
            </a:r>
            <a:r>
              <a:rPr lang="en-US" sz="1400" dirty="0" err="1" smtClean="0">
                <a:latin typeface="+mj-lt"/>
              </a:rPr>
              <a:t>ase</a:t>
            </a:r>
            <a:r>
              <a:rPr lang="en-US" sz="1400" dirty="0" smtClean="0">
                <a:latin typeface="+mj-lt"/>
              </a:rPr>
              <a:t> di </a:t>
            </a:r>
            <a:r>
              <a:rPr lang="en-US" sz="1400" dirty="0" err="1" smtClean="0">
                <a:latin typeface="+mj-lt"/>
              </a:rPr>
              <a:t>analisi</a:t>
            </a:r>
            <a:r>
              <a:rPr lang="en-US" sz="1400" dirty="0" smtClean="0">
                <a:latin typeface="+mj-lt"/>
              </a:rPr>
              <a:t> e </a:t>
            </a:r>
            <a:r>
              <a:rPr lang="en-US" sz="1400" dirty="0" err="1" smtClean="0">
                <a:latin typeface="+mj-lt"/>
              </a:rPr>
              <a:t>creazione</a:t>
            </a:r>
            <a:r>
              <a:rPr lang="en-US" sz="1400" dirty="0" smtClean="0">
                <a:latin typeface="+mj-lt"/>
              </a:rPr>
              <a:t> di Report, Dashboard</a:t>
            </a:r>
            <a:r>
              <a:rPr lang="en-US" sz="1400" dirty="0">
                <a:latin typeface="+mj-lt"/>
              </a:rPr>
              <a:t> </a:t>
            </a:r>
            <a:r>
              <a:rPr lang="en-US" sz="1400" dirty="0" smtClean="0">
                <a:latin typeface="+mj-lt"/>
              </a:rPr>
              <a:t>e Widget. Si </a:t>
            </a:r>
            <a:r>
              <a:rPr lang="en-US" sz="1400" dirty="0" err="1" smtClean="0">
                <a:latin typeface="+mj-lt"/>
              </a:rPr>
              <a:t>può</a:t>
            </a:r>
            <a:r>
              <a:rPr lang="en-US" sz="1400" dirty="0" smtClean="0">
                <a:latin typeface="+mj-lt"/>
              </a:rPr>
              <a:t> </a:t>
            </a:r>
            <a:r>
              <a:rPr lang="en-US" sz="1400" dirty="0" err="1" smtClean="0">
                <a:latin typeface="+mj-lt"/>
              </a:rPr>
              <a:t>parlare</a:t>
            </a:r>
            <a:r>
              <a:rPr lang="en-US" sz="1400" dirty="0" smtClean="0">
                <a:latin typeface="+mj-lt"/>
              </a:rPr>
              <a:t> di SSBI solo se </a:t>
            </a:r>
            <a:r>
              <a:rPr lang="en-US" sz="1400" dirty="0" err="1" smtClean="0">
                <a:latin typeface="+mj-lt"/>
              </a:rPr>
              <a:t>l’applicazione</a:t>
            </a:r>
            <a:r>
              <a:rPr lang="en-US" sz="1400" dirty="0" smtClean="0">
                <a:latin typeface="+mj-lt"/>
              </a:rPr>
              <a:t> </a:t>
            </a:r>
            <a:r>
              <a:rPr lang="en-US" sz="1400" dirty="0" err="1" smtClean="0">
                <a:latin typeface="+mj-lt"/>
              </a:rPr>
              <a:t>sottende</a:t>
            </a:r>
            <a:r>
              <a:rPr lang="en-US" sz="1400" dirty="0" smtClean="0">
                <a:latin typeface="+mj-lt"/>
              </a:rPr>
              <a:t> un </a:t>
            </a:r>
            <a:r>
              <a:rPr lang="en-US" sz="1400" dirty="0" err="1" smtClean="0">
                <a:latin typeface="+mj-lt"/>
              </a:rPr>
              <a:t>cubo</a:t>
            </a:r>
            <a:r>
              <a:rPr lang="en-US" sz="1400" dirty="0" smtClean="0">
                <a:latin typeface="+mj-lt"/>
              </a:rPr>
              <a:t> di </a:t>
            </a:r>
            <a:r>
              <a:rPr lang="en-US" sz="1400" dirty="0" err="1" smtClean="0">
                <a:latin typeface="+mj-lt"/>
              </a:rPr>
              <a:t>dati</a:t>
            </a:r>
            <a:r>
              <a:rPr lang="en-US" sz="1400" dirty="0" smtClean="0">
                <a:latin typeface="+mj-lt"/>
              </a:rPr>
              <a:t> (e un DWH) a cui </a:t>
            </a:r>
            <a:r>
              <a:rPr lang="en-US" sz="1400" dirty="0" err="1" smtClean="0">
                <a:latin typeface="+mj-lt"/>
              </a:rPr>
              <a:t>gli</a:t>
            </a:r>
            <a:r>
              <a:rPr lang="en-US" sz="1400" dirty="0" smtClean="0">
                <a:latin typeface="+mj-lt"/>
              </a:rPr>
              <a:t> </a:t>
            </a:r>
            <a:r>
              <a:rPr lang="en-US" sz="1400" dirty="0" err="1" smtClean="0">
                <a:latin typeface="+mj-lt"/>
              </a:rPr>
              <a:t>utenti</a:t>
            </a:r>
            <a:r>
              <a:rPr lang="en-US" sz="1400" dirty="0" smtClean="0">
                <a:latin typeface="+mj-lt"/>
              </a:rPr>
              <a:t> </a:t>
            </a:r>
            <a:r>
              <a:rPr lang="en-US" sz="1400" dirty="0" err="1" smtClean="0">
                <a:latin typeface="+mj-lt"/>
              </a:rPr>
              <a:t>hanno</a:t>
            </a:r>
            <a:r>
              <a:rPr lang="en-US" sz="1400" dirty="0" smtClean="0">
                <a:latin typeface="+mj-lt"/>
              </a:rPr>
              <a:t> </a:t>
            </a:r>
            <a:r>
              <a:rPr lang="en-US" sz="1400" dirty="0" err="1" smtClean="0">
                <a:latin typeface="+mj-lt"/>
              </a:rPr>
              <a:t>facilmente</a:t>
            </a:r>
            <a:r>
              <a:rPr lang="en-US" sz="1400" dirty="0" smtClean="0">
                <a:latin typeface="+mj-lt"/>
              </a:rPr>
              <a:t> </a:t>
            </a:r>
            <a:r>
              <a:rPr lang="en-US" sz="1400" dirty="0" err="1" smtClean="0">
                <a:latin typeface="+mj-lt"/>
              </a:rPr>
              <a:t>accesso</a:t>
            </a:r>
            <a:r>
              <a:rPr lang="en-US" sz="1400" dirty="0" smtClean="0">
                <a:latin typeface="+mj-lt"/>
              </a:rPr>
              <a:t> per </a:t>
            </a:r>
            <a:r>
              <a:rPr lang="en-US" sz="1400" dirty="0" err="1" smtClean="0">
                <a:latin typeface="+mj-lt"/>
              </a:rPr>
              <a:t>creare</a:t>
            </a:r>
            <a:r>
              <a:rPr lang="en-US" sz="1400" dirty="0" smtClean="0">
                <a:latin typeface="+mj-lt"/>
              </a:rPr>
              <a:t> </a:t>
            </a:r>
            <a:r>
              <a:rPr lang="en-US" sz="1400" dirty="0" err="1" smtClean="0">
                <a:latin typeface="+mj-lt"/>
              </a:rPr>
              <a:t>i</a:t>
            </a:r>
            <a:r>
              <a:rPr lang="en-US" sz="1400" dirty="0" smtClean="0">
                <a:latin typeface="+mj-lt"/>
              </a:rPr>
              <a:t> </a:t>
            </a:r>
            <a:r>
              <a:rPr lang="en-US" sz="1400" dirty="0" err="1" smtClean="0">
                <a:latin typeface="+mj-lt"/>
              </a:rPr>
              <a:t>risultati</a:t>
            </a:r>
            <a:r>
              <a:rPr lang="en-US" sz="1400" dirty="0" smtClean="0">
                <a:latin typeface="+mj-lt"/>
              </a:rPr>
              <a:t> </a:t>
            </a:r>
            <a:r>
              <a:rPr lang="en-US" sz="1400" dirty="0" err="1" smtClean="0">
                <a:latin typeface="+mj-lt"/>
              </a:rPr>
              <a:t>desiderati</a:t>
            </a:r>
            <a:r>
              <a:rPr lang="en-US" sz="1400" dirty="0" smtClean="0">
                <a:latin typeface="+mj-lt"/>
              </a:rPr>
              <a:t>. </a:t>
            </a:r>
            <a:r>
              <a:rPr lang="en-US" sz="1400" dirty="0" err="1" smtClean="0">
                <a:latin typeface="+mj-lt"/>
              </a:rPr>
              <a:t>Spesso</a:t>
            </a:r>
            <a:r>
              <a:rPr lang="en-US" sz="1400" dirty="0" smtClean="0">
                <a:latin typeface="+mj-lt"/>
              </a:rPr>
              <a:t> le </a:t>
            </a:r>
            <a:r>
              <a:rPr lang="en-US" sz="1400" dirty="0" err="1" smtClean="0">
                <a:latin typeface="+mj-lt"/>
              </a:rPr>
              <a:t>soluzioni</a:t>
            </a:r>
            <a:r>
              <a:rPr lang="en-US" sz="1400" dirty="0" smtClean="0">
                <a:latin typeface="+mj-lt"/>
              </a:rPr>
              <a:t> SSBI </a:t>
            </a:r>
            <a:r>
              <a:rPr lang="en-US" sz="1400" dirty="0" err="1" smtClean="0">
                <a:latin typeface="+mj-lt"/>
              </a:rPr>
              <a:t>sono</a:t>
            </a:r>
            <a:r>
              <a:rPr lang="en-US" sz="1400" dirty="0" smtClean="0">
                <a:latin typeface="+mj-lt"/>
              </a:rPr>
              <a:t> </a:t>
            </a:r>
            <a:r>
              <a:rPr lang="en-US" sz="1400" dirty="0" err="1" smtClean="0">
                <a:latin typeface="+mj-lt"/>
              </a:rPr>
              <a:t>anche</a:t>
            </a:r>
            <a:r>
              <a:rPr lang="en-US" sz="1400" dirty="0" smtClean="0">
                <a:latin typeface="+mj-lt"/>
              </a:rPr>
              <a:t> Personal (non </a:t>
            </a:r>
            <a:r>
              <a:rPr lang="en-US" sz="1400" dirty="0" err="1" smtClean="0">
                <a:latin typeface="+mj-lt"/>
              </a:rPr>
              <a:t>condivisibili</a:t>
            </a:r>
            <a:r>
              <a:rPr lang="en-US" sz="1400" dirty="0" smtClean="0">
                <a:latin typeface="+mj-lt"/>
              </a:rPr>
              <a:t>)</a:t>
            </a:r>
            <a:endParaRPr lang="en-US" sz="1400" dirty="0">
              <a:latin typeface="+mj-lt"/>
            </a:endParaRPr>
          </a:p>
        </p:txBody>
      </p:sp>
      <p:sp>
        <p:nvSpPr>
          <p:cNvPr id="22" name="Rettangolo 2"/>
          <p:cNvSpPr>
            <a:spLocks noChangeArrowheads="1"/>
          </p:cNvSpPr>
          <p:nvPr/>
        </p:nvSpPr>
        <p:spPr bwMode="auto">
          <a:xfrm>
            <a:off x="1187624" y="5661248"/>
            <a:ext cx="1187624" cy="830997"/>
          </a:xfrm>
          <a:prstGeom prst="rect">
            <a:avLst/>
          </a:prstGeom>
          <a:solidFill>
            <a:schemeClr val="bg1"/>
          </a:solidFill>
          <a:ln>
            <a:noFill/>
          </a:ln>
          <a:extLst/>
        </p:spPr>
        <p:txBody>
          <a:bodyPr wrap="square">
            <a:spAutoFit/>
          </a:bodyPr>
          <a:lstStyle/>
          <a:p>
            <a:endParaRPr lang="en-US" sz="800" b="1" dirty="0">
              <a:latin typeface="Calibri" pitchFamily="34" charset="0"/>
              <a:cs typeface="Calibri" pitchFamily="34" charset="0"/>
            </a:endParaRPr>
          </a:p>
          <a:p>
            <a:r>
              <a:rPr lang="en-US" sz="800" b="1" dirty="0" smtClean="0">
                <a:latin typeface="Calibri" pitchFamily="34" charset="0"/>
                <a:cs typeface="Calibri" pitchFamily="34" charset="0"/>
              </a:rPr>
              <a:t>Integration</a:t>
            </a:r>
            <a:endParaRPr lang="en-US" sz="800" b="1" dirty="0">
              <a:latin typeface="Calibri" pitchFamily="34" charset="0"/>
              <a:cs typeface="Calibri" pitchFamily="34" charset="0"/>
            </a:endParaRPr>
          </a:p>
          <a:p>
            <a:r>
              <a:rPr lang="en-US" sz="800" dirty="0">
                <a:latin typeface="Calibri" pitchFamily="34" charset="0"/>
                <a:cs typeface="Calibri" pitchFamily="34" charset="0"/>
              </a:rPr>
              <a:t>BI infrastructure </a:t>
            </a:r>
          </a:p>
          <a:p>
            <a:r>
              <a:rPr lang="en-US" sz="800" dirty="0">
                <a:latin typeface="Calibri" pitchFamily="34" charset="0"/>
                <a:cs typeface="Calibri" pitchFamily="34" charset="0"/>
              </a:rPr>
              <a:t>Metadata management </a:t>
            </a:r>
          </a:p>
          <a:p>
            <a:r>
              <a:rPr lang="en-US" sz="800" dirty="0">
                <a:latin typeface="Calibri" pitchFamily="34" charset="0"/>
                <a:cs typeface="Calibri" pitchFamily="34" charset="0"/>
              </a:rPr>
              <a:t>Development tools </a:t>
            </a:r>
          </a:p>
          <a:p>
            <a:r>
              <a:rPr lang="en-US" sz="800" dirty="0">
                <a:latin typeface="Calibri" pitchFamily="34" charset="0"/>
                <a:cs typeface="Calibri" pitchFamily="34" charset="0"/>
              </a:rPr>
              <a:t>Collaboration</a:t>
            </a:r>
            <a:endParaRPr lang="it-IT" sz="800" dirty="0">
              <a:latin typeface="Calibri" pitchFamily="34" charset="0"/>
              <a:cs typeface="Calibri" pitchFamily="34" charset="0"/>
            </a:endParaRPr>
          </a:p>
        </p:txBody>
      </p:sp>
      <p:sp>
        <p:nvSpPr>
          <p:cNvPr id="23" name="Rettangolo 3"/>
          <p:cNvSpPr>
            <a:spLocks noChangeArrowheads="1"/>
          </p:cNvSpPr>
          <p:nvPr/>
        </p:nvSpPr>
        <p:spPr bwMode="auto">
          <a:xfrm>
            <a:off x="3302284" y="5780782"/>
            <a:ext cx="1187624" cy="1077218"/>
          </a:xfrm>
          <a:prstGeom prst="rect">
            <a:avLst/>
          </a:prstGeom>
          <a:solidFill>
            <a:schemeClr val="bg1"/>
          </a:solidFill>
          <a:ln>
            <a:noFill/>
          </a:ln>
          <a:extLst/>
        </p:spPr>
        <p:txBody>
          <a:bodyPr wrap="square">
            <a:spAutoFit/>
          </a:bodyPr>
          <a:lstStyle/>
          <a:p>
            <a:r>
              <a:rPr lang="en-US" sz="800" b="1" dirty="0">
                <a:latin typeface="Calibri" pitchFamily="34" charset="0"/>
                <a:cs typeface="Calibri" pitchFamily="34" charset="0"/>
              </a:rPr>
              <a:t>Information Delivery</a:t>
            </a:r>
          </a:p>
          <a:p>
            <a:r>
              <a:rPr lang="en-US" sz="800" dirty="0">
                <a:latin typeface="Calibri" pitchFamily="34" charset="0"/>
                <a:cs typeface="Calibri" pitchFamily="34" charset="0"/>
              </a:rPr>
              <a:t>Reporting.</a:t>
            </a:r>
          </a:p>
          <a:p>
            <a:r>
              <a:rPr lang="en-US" sz="800" dirty="0">
                <a:latin typeface="Calibri" pitchFamily="34" charset="0"/>
                <a:cs typeface="Calibri" pitchFamily="34" charset="0"/>
              </a:rPr>
              <a:t>Dashboards </a:t>
            </a:r>
          </a:p>
          <a:p>
            <a:r>
              <a:rPr lang="en-US" sz="800" dirty="0">
                <a:latin typeface="Calibri" pitchFamily="34" charset="0"/>
                <a:cs typeface="Calibri" pitchFamily="34" charset="0"/>
              </a:rPr>
              <a:t>Ad hoc query </a:t>
            </a:r>
          </a:p>
          <a:p>
            <a:r>
              <a:rPr lang="en-US" sz="800" dirty="0">
                <a:latin typeface="Calibri" pitchFamily="34" charset="0"/>
                <a:cs typeface="Calibri" pitchFamily="34" charset="0"/>
              </a:rPr>
              <a:t>Microsoft Office integration </a:t>
            </a:r>
          </a:p>
          <a:p>
            <a:r>
              <a:rPr lang="en-US" sz="800" dirty="0">
                <a:latin typeface="Calibri" pitchFamily="34" charset="0"/>
                <a:cs typeface="Calibri" pitchFamily="34" charset="0"/>
              </a:rPr>
              <a:t>Search-based </a:t>
            </a:r>
          </a:p>
          <a:p>
            <a:r>
              <a:rPr lang="en-US" sz="800" dirty="0">
                <a:latin typeface="Calibri" pitchFamily="34" charset="0"/>
                <a:cs typeface="Calibri" pitchFamily="34" charset="0"/>
              </a:rPr>
              <a:t>Mobile BI </a:t>
            </a:r>
          </a:p>
        </p:txBody>
      </p:sp>
      <p:sp>
        <p:nvSpPr>
          <p:cNvPr id="24" name="Rettangolo 4"/>
          <p:cNvSpPr>
            <a:spLocks noChangeArrowheads="1"/>
          </p:cNvSpPr>
          <p:nvPr/>
        </p:nvSpPr>
        <p:spPr bwMode="auto">
          <a:xfrm>
            <a:off x="5237568" y="5793479"/>
            <a:ext cx="1872208" cy="707886"/>
          </a:xfrm>
          <a:prstGeom prst="rect">
            <a:avLst/>
          </a:prstGeom>
          <a:solidFill>
            <a:schemeClr val="bg1"/>
          </a:solidFill>
          <a:ln>
            <a:noFill/>
          </a:ln>
          <a:extLst/>
        </p:spPr>
        <p:txBody>
          <a:bodyPr wrap="square">
            <a:spAutoFit/>
          </a:bodyPr>
          <a:lstStyle/>
          <a:p>
            <a:r>
              <a:rPr lang="en-US" sz="800" b="1" dirty="0">
                <a:latin typeface="Calibri" pitchFamily="34" charset="0"/>
                <a:cs typeface="Calibri" pitchFamily="34" charset="0"/>
              </a:rPr>
              <a:t>Analysis</a:t>
            </a:r>
          </a:p>
          <a:p>
            <a:r>
              <a:rPr lang="en-US" sz="800" dirty="0">
                <a:latin typeface="Calibri" pitchFamily="34" charset="0"/>
                <a:cs typeface="Calibri" pitchFamily="34" charset="0"/>
              </a:rPr>
              <a:t>Online analytical processing (OLAP) </a:t>
            </a:r>
          </a:p>
          <a:p>
            <a:r>
              <a:rPr lang="en-US" sz="800" dirty="0">
                <a:latin typeface="Calibri" pitchFamily="34" charset="0"/>
                <a:cs typeface="Calibri" pitchFamily="34" charset="0"/>
              </a:rPr>
              <a:t>Interactive visualization </a:t>
            </a:r>
          </a:p>
          <a:p>
            <a:r>
              <a:rPr lang="en-US" sz="800" dirty="0">
                <a:latin typeface="Calibri" pitchFamily="34" charset="0"/>
                <a:cs typeface="Calibri" pitchFamily="34" charset="0"/>
              </a:rPr>
              <a:t>Predictive modeling and data mining </a:t>
            </a:r>
          </a:p>
          <a:p>
            <a:r>
              <a:rPr lang="en-US" sz="800" dirty="0">
                <a:latin typeface="Calibri" pitchFamily="34" charset="0"/>
                <a:cs typeface="Calibri" pitchFamily="34" charset="0"/>
              </a:rPr>
              <a:t>Scorecards </a:t>
            </a:r>
          </a:p>
        </p:txBody>
      </p:sp>
      <p:sp>
        <p:nvSpPr>
          <p:cNvPr id="2" name="CasellaDiTesto 1"/>
          <p:cNvSpPr txBox="1"/>
          <p:nvPr/>
        </p:nvSpPr>
        <p:spPr>
          <a:xfrm>
            <a:off x="561521" y="908720"/>
            <a:ext cx="2600968" cy="369332"/>
          </a:xfrm>
          <a:prstGeom prst="rect">
            <a:avLst/>
          </a:prstGeom>
          <a:noFill/>
        </p:spPr>
        <p:txBody>
          <a:bodyPr wrap="none" rtlCol="0">
            <a:spAutoFit/>
          </a:bodyPr>
          <a:lstStyle/>
          <a:p>
            <a:r>
              <a:rPr lang="it-IT" sz="1800" b="1" dirty="0" smtClean="0">
                <a:latin typeface="+mj-lt"/>
              </a:rPr>
              <a:t>Business Intelligence (BI) </a:t>
            </a:r>
            <a:endParaRPr lang="it-IT" sz="1800" b="1" dirty="0">
              <a:latin typeface="+mj-lt"/>
            </a:endParaRPr>
          </a:p>
        </p:txBody>
      </p:sp>
      <p:sp>
        <p:nvSpPr>
          <p:cNvPr id="30" name="CasellaDiTesto 29"/>
          <p:cNvSpPr txBox="1"/>
          <p:nvPr/>
        </p:nvSpPr>
        <p:spPr>
          <a:xfrm>
            <a:off x="4724407" y="908720"/>
            <a:ext cx="3946337" cy="369332"/>
          </a:xfrm>
          <a:prstGeom prst="rect">
            <a:avLst/>
          </a:prstGeom>
          <a:noFill/>
        </p:spPr>
        <p:txBody>
          <a:bodyPr wrap="none" rtlCol="0">
            <a:spAutoFit/>
          </a:bodyPr>
          <a:lstStyle/>
          <a:p>
            <a:r>
              <a:rPr lang="it-IT" sz="1800" b="1" dirty="0" smtClean="0">
                <a:latin typeface="+mj-lt"/>
              </a:rPr>
              <a:t>Self service Business Intelligence (SSBI) </a:t>
            </a:r>
            <a:endParaRPr lang="it-IT" sz="1800" b="1" dirty="0">
              <a:latin typeface="+mj-lt"/>
            </a:endParaRPr>
          </a:p>
        </p:txBody>
      </p:sp>
      <p:sp>
        <p:nvSpPr>
          <p:cNvPr id="3" name="Rettangolo 2"/>
          <p:cNvSpPr/>
          <p:nvPr/>
        </p:nvSpPr>
        <p:spPr>
          <a:xfrm>
            <a:off x="3419872" y="5518527"/>
            <a:ext cx="1454244" cy="246221"/>
          </a:xfrm>
          <a:prstGeom prst="rect">
            <a:avLst/>
          </a:prstGeom>
        </p:spPr>
        <p:txBody>
          <a:bodyPr wrap="none">
            <a:spAutoFit/>
          </a:bodyPr>
          <a:lstStyle/>
          <a:p>
            <a:r>
              <a:rPr lang="en-US" b="1" dirty="0">
                <a:latin typeface="Calibri" pitchFamily="34" charset="0"/>
                <a:cs typeface="Calibri" pitchFamily="34" charset="0"/>
              </a:rPr>
              <a:t>CRITERI DI CONFRONTO</a:t>
            </a:r>
          </a:p>
        </p:txBody>
      </p:sp>
      <p:pic>
        <p:nvPicPr>
          <p:cNvPr id="183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613" y="2276870"/>
            <a:ext cx="3135877" cy="3264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380088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idx="4294967295"/>
          </p:nvPr>
        </p:nvSpPr>
        <p:spPr/>
        <p:txBody>
          <a:bodyPr anchor="ctr"/>
          <a:lstStyle/>
          <a:p>
            <a:pPr eaLnBrk="1" hangingPunct="1"/>
            <a:r>
              <a:rPr lang="it-IT" smtClean="0"/>
              <a:t>Esempi DM 2</a:t>
            </a:r>
          </a:p>
        </p:txBody>
      </p:sp>
      <p:sp>
        <p:nvSpPr>
          <p:cNvPr id="195587" name="Rectangle 3"/>
          <p:cNvSpPr>
            <a:spLocks noGrp="1" noChangeArrowheads="1"/>
          </p:cNvSpPr>
          <p:nvPr>
            <p:ph type="body" idx="4294967295"/>
          </p:nvPr>
        </p:nvSpPr>
        <p:spPr>
          <a:xfrm>
            <a:off x="457200" y="1600200"/>
            <a:ext cx="8229600" cy="4924425"/>
          </a:xfrm>
        </p:spPr>
        <p:txBody>
          <a:bodyPr/>
          <a:lstStyle/>
          <a:p>
            <a:pPr eaLnBrk="1" hangingPunct="1">
              <a:lnSpc>
                <a:spcPct val="80000"/>
              </a:lnSpc>
              <a:buFont typeface="Wingdings" pitchFamily="2" charset="2"/>
              <a:buNone/>
            </a:pPr>
            <a:r>
              <a:rPr lang="it-IT" sz="1700" smtClean="0"/>
              <a:t>Progetto crm del Glasgow Rangers football club per fidelizzazione i propri fans aumentare abbonati e opportunità di cross selling dei propri prodotti</a:t>
            </a:r>
          </a:p>
          <a:p>
            <a:pPr eaLnBrk="1" hangingPunct="1">
              <a:lnSpc>
                <a:spcPct val="80000"/>
              </a:lnSpc>
            </a:pPr>
            <a:r>
              <a:rPr lang="it-IT" sz="1700" smtClean="0"/>
              <a:t>SEGMENTO 1: TIFOSI “FEDELI”. Strategia di mantenimento e fidelizzazione con sconti ulteriori sui prossimi abbonamenti, sconti su articoli di merchandising, politiche di cross-selling, diritto di prelazione sull’acquisto di biglietti rimasti invenduti per le partite casalinghe.</a:t>
            </a:r>
          </a:p>
          <a:p>
            <a:pPr eaLnBrk="1" hangingPunct="1">
              <a:lnSpc>
                <a:spcPct val="80000"/>
              </a:lnSpc>
            </a:pPr>
            <a:r>
              <a:rPr lang="it-IT" sz="1700" smtClean="0"/>
              <a:t>SEGMENTO 2: TIFOSI “NUOVI”. Sconti su articoli di merchandising, possibilità di acquistare pacchetti di partite casalinghe, rimborso su partite casalinghe terminate a reti inviolate per la squadra “locale”.</a:t>
            </a:r>
          </a:p>
          <a:p>
            <a:pPr eaLnBrk="1" hangingPunct="1">
              <a:lnSpc>
                <a:spcPct val="80000"/>
              </a:lnSpc>
            </a:pPr>
            <a:r>
              <a:rPr lang="it-IT" sz="1700" smtClean="0"/>
              <a:t>SEGMENTO 3: TIFOSI “LONTANI”. Biglietti gratis (autobus, treno) per i nuovi abbonati, sconti sui biglietti stessi per in non, rapporti di partnership più intensi con le aziende di trasporti per intensificare il numero di corse.</a:t>
            </a:r>
          </a:p>
          <a:p>
            <a:pPr eaLnBrk="1" hangingPunct="1">
              <a:lnSpc>
                <a:spcPct val="80000"/>
              </a:lnSpc>
            </a:pPr>
            <a:r>
              <a:rPr lang="it-IT" sz="1700" smtClean="0"/>
              <a:t>SEGMENTO 4: TIFOSE. Marketing virale ossia sconto del 50% sull’abbonamento all’abbonata che porta altre 2 donne, e così a catena. Sconto del 30% sui biglietti semplici.</a:t>
            </a:r>
          </a:p>
          <a:p>
            <a:pPr eaLnBrk="1" hangingPunct="1">
              <a:lnSpc>
                <a:spcPct val="80000"/>
              </a:lnSpc>
            </a:pPr>
            <a:r>
              <a:rPr lang="it-IT" sz="1700" smtClean="0"/>
              <a:t>Creare un SEGMENTO 5: GIOVANI. Progetto “Scuole” per promuovere lo sport e il calcio in particolare, differenziazione  del prezzo dell’abbonamento o del biglietto per fasce di età, applicazione di marketing virale ai tifosi uomini con le stesse modalità del segmento “TIFOSE”.</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idx="4294967295"/>
          </p:nvPr>
        </p:nvSpPr>
        <p:spPr/>
        <p:txBody>
          <a:bodyPr anchor="ctr"/>
          <a:lstStyle/>
          <a:p>
            <a:pPr eaLnBrk="1" hangingPunct="1"/>
            <a:r>
              <a:rPr lang="it-IT" sz="3800" smtClean="0"/>
              <a:t>Esempi DM 3</a:t>
            </a:r>
          </a:p>
        </p:txBody>
      </p:sp>
      <p:sp>
        <p:nvSpPr>
          <p:cNvPr id="196611" name="Rectangle 3"/>
          <p:cNvSpPr>
            <a:spLocks noGrp="1" noChangeArrowheads="1"/>
          </p:cNvSpPr>
          <p:nvPr>
            <p:ph type="body" idx="4294967295"/>
          </p:nvPr>
        </p:nvSpPr>
        <p:spPr>
          <a:xfrm>
            <a:off x="457200" y="1268413"/>
            <a:ext cx="8229600" cy="6121400"/>
          </a:xfrm>
        </p:spPr>
        <p:txBody>
          <a:bodyPr/>
          <a:lstStyle/>
          <a:p>
            <a:pPr marL="0" indent="0" eaLnBrk="1" hangingPunct="1">
              <a:lnSpc>
                <a:spcPct val="80000"/>
              </a:lnSpc>
              <a:buFont typeface="Wingdings" pitchFamily="2" charset="2"/>
              <a:buNone/>
            </a:pPr>
            <a:r>
              <a:rPr lang="it-IT" sz="1700" smtClean="0"/>
              <a:t>segmentazione clienti da trattare in modo omogeneo, costituiti da rivenditori per la distribuzione al dettaglio di un azienda che produce vernici e macchine tintometriche (erogatori di colore). Obbiettivo di personalizzazione dell’offerta e dei servizi in base alle caratteristiche del segmento, attraverso una politica di sconti e promozioni differenziata, centrata sul obbiettivo di fidelizzare il cliente nel lungo periodo e di riuscire a vendergli il tintometro (che fidelizza il cliente in quanto i tintometri sono macchine costose e tarati solo per funzionare con vernici vendute dalla stessa azienda. Risultati: </a:t>
            </a:r>
          </a:p>
          <a:p>
            <a:pPr marL="0" indent="0" eaLnBrk="1" hangingPunct="1">
              <a:lnSpc>
                <a:spcPct val="80000"/>
              </a:lnSpc>
              <a:buFont typeface="Wingdings" pitchFamily="2" charset="2"/>
              <a:buNone/>
            </a:pPr>
            <a:r>
              <a:rPr lang="it-IT" sz="1700" smtClean="0"/>
              <a:t>primo profilo: cliente giovane e piccolo, ubicato al nord che non possiede il tintometro. Politica di sconti sulle macchine per incentivarne l’acquisto per poi rifarmi con una profittevole relazione di lungo periodo.</a:t>
            </a:r>
          </a:p>
          <a:p>
            <a:pPr marL="0" indent="0" eaLnBrk="1" hangingPunct="1">
              <a:lnSpc>
                <a:spcPct val="80000"/>
              </a:lnSpc>
              <a:buFont typeface="Wingdings" pitchFamily="2" charset="2"/>
              <a:buNone/>
            </a:pPr>
            <a:r>
              <a:rPr lang="it-IT" sz="1700" smtClean="0"/>
              <a:t>secondo profilo: cliente di più grandi dimensioni, che non possiede il tintometro ed è classificato negli insoluti. Riduco il fido e lego sconti maggiori a pagamenti effettuati in tempi più brevi.</a:t>
            </a:r>
          </a:p>
          <a:p>
            <a:pPr marL="0" indent="0" eaLnBrk="1" hangingPunct="1">
              <a:lnSpc>
                <a:spcPct val="80000"/>
              </a:lnSpc>
              <a:buFont typeface="Wingdings" pitchFamily="2" charset="2"/>
              <a:buNone/>
            </a:pPr>
            <a:r>
              <a:rPr lang="it-IT" sz="1700" smtClean="0"/>
              <a:t>terzo segmento: cliente di dimensioni medie (in relazione alla grandezza del negozio), con anzianità medi, possiede il tintometro, fa fede nei tempi ai pagamenti, ubicato al nord a vicino al centro città. Categoria di clienti strategici da fidelizzare nel lungo periodo, premiarando il fatto che posseggano il tintometro e incentivando l’acquisto di nuovi prodotti.</a:t>
            </a:r>
          </a:p>
          <a:p>
            <a:pPr marL="0" indent="0" eaLnBrk="1" hangingPunct="1">
              <a:lnSpc>
                <a:spcPct val="80000"/>
              </a:lnSpc>
              <a:buFont typeface="Wingdings" pitchFamily="2" charset="2"/>
              <a:buNone/>
            </a:pPr>
            <a:r>
              <a:rPr lang="it-IT" sz="1700" smtClean="0"/>
              <a:t>quarto segmento: possiede il tintometro, fa fede nei tempi previsti ai pagamenti), ma non si fida inizialmente dei prodotti, potrei effettuare sconti particolari sui nuovi prodotti e offrire campioni test per incentivarne la vendita.) </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idx="4294967295"/>
          </p:nvPr>
        </p:nvSpPr>
        <p:spPr/>
        <p:txBody>
          <a:bodyPr anchor="ctr"/>
          <a:lstStyle/>
          <a:p>
            <a:pPr eaLnBrk="1" hangingPunct="1"/>
            <a:r>
              <a:rPr lang="it-IT" smtClean="0"/>
              <a:t>Esempi DM 4</a:t>
            </a:r>
          </a:p>
        </p:txBody>
      </p:sp>
      <p:sp>
        <p:nvSpPr>
          <p:cNvPr id="197635" name="Rectangle 3"/>
          <p:cNvSpPr>
            <a:spLocks noGrp="1" noChangeArrowheads="1"/>
          </p:cNvSpPr>
          <p:nvPr>
            <p:ph type="body" idx="4294967295"/>
          </p:nvPr>
        </p:nvSpPr>
        <p:spPr>
          <a:xfrm>
            <a:off x="457200" y="1268413"/>
            <a:ext cx="8229600" cy="5589587"/>
          </a:xfrm>
        </p:spPr>
        <p:txBody>
          <a:bodyPr/>
          <a:lstStyle/>
          <a:p>
            <a:pPr marL="0" indent="0" eaLnBrk="1" hangingPunct="1">
              <a:lnSpc>
                <a:spcPct val="80000"/>
              </a:lnSpc>
              <a:buFont typeface="Wingdings" pitchFamily="2" charset="2"/>
              <a:buNone/>
            </a:pPr>
            <a:r>
              <a:rPr lang="it-IT" sz="2200" smtClean="0"/>
              <a:t>Indagine induttiva per estrapolare informazioni relative al continente “Europa” ed  in specifico per le singole nazioni europee; con l’obbiettivo di ottenere risultati  funzionali all’attuazione di politiche sociali a livello internazionale e all’erogazione di finanziamenti per progetti sanitari e di tutela delle popolazioni (Andrea)</a:t>
            </a:r>
          </a:p>
          <a:p>
            <a:pPr marL="0" indent="0" eaLnBrk="1" hangingPunct="1">
              <a:lnSpc>
                <a:spcPct val="80000"/>
              </a:lnSpc>
              <a:buFont typeface="Wingdings" pitchFamily="2" charset="2"/>
              <a:buNone/>
            </a:pPr>
            <a:r>
              <a:rPr lang="it-IT" sz="2200" smtClean="0"/>
              <a:t>Segmentazione della clientela e analisi delle associazioni di vendita di una azienda che vende prodotti utilizzabili nel campo agricolo e prodotti ornamentali per immobili collegati ad ambienti esterni. (Serre,Tralicci,Reti, Giardino acquatico, Prodotti per Manutenzione, protezione e copertura) (Enrico)</a:t>
            </a:r>
          </a:p>
          <a:p>
            <a:pPr marL="0" indent="0" eaLnBrk="1" hangingPunct="1">
              <a:lnSpc>
                <a:spcPct val="80000"/>
              </a:lnSpc>
              <a:buFont typeface="Wingdings" pitchFamily="2" charset="2"/>
              <a:buNone/>
            </a:pPr>
            <a:r>
              <a:rPr lang="it-IT" sz="2200" smtClean="0"/>
              <a:t>Sistema esperto Fuzzy per analizzare e standardizzare la profittabilità del rivenditore nel settore ceramico, per decidere il livello di investimento in merchandising e promozione (cataloghi, campioni omaggio e mobili espositori montati su pannelli da presentare in sala mostra) (Giorgio)</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39552" y="548680"/>
            <a:ext cx="8337375" cy="2646878"/>
          </a:xfrm>
          <a:prstGeom prst="rect">
            <a:avLst/>
          </a:prstGeom>
        </p:spPr>
        <p:txBody>
          <a:bodyPr wrap="square">
            <a:spAutoFit/>
          </a:bodyPr>
          <a:lstStyle/>
          <a:p>
            <a:pPr algn="ctr">
              <a:defRPr/>
            </a:pPr>
            <a:r>
              <a:rPr lang="en-US" sz="2000" b="1" dirty="0" err="1" smtClean="0">
                <a:latin typeface="+mn-lt"/>
              </a:rPr>
              <a:t>Soluzione</a:t>
            </a:r>
            <a:r>
              <a:rPr lang="en-US" sz="2000" b="1" dirty="0" smtClean="0">
                <a:latin typeface="+mn-lt"/>
              </a:rPr>
              <a:t> Personal</a:t>
            </a:r>
          </a:p>
          <a:p>
            <a:pPr algn="ctr">
              <a:defRPr/>
            </a:pPr>
            <a:r>
              <a:rPr lang="en-US" sz="2000" b="1" dirty="0" smtClean="0">
                <a:latin typeface="+mn-lt"/>
              </a:rPr>
              <a:t>(Microsoft BI, </a:t>
            </a:r>
            <a:r>
              <a:rPr lang="en-US" sz="2000" b="1" dirty="0" err="1" smtClean="0">
                <a:latin typeface="+mn-lt"/>
              </a:rPr>
              <a:t>QlikView</a:t>
            </a:r>
            <a:r>
              <a:rPr lang="en-US" sz="2000" b="1" dirty="0" smtClean="0">
                <a:latin typeface="+mn-lt"/>
              </a:rPr>
              <a:t>, Tableau Desktop)</a:t>
            </a:r>
          </a:p>
          <a:p>
            <a:pPr algn="just">
              <a:defRPr/>
            </a:pPr>
            <a:endParaRPr lang="en-US" sz="1400" b="1" dirty="0" smtClean="0">
              <a:latin typeface="+mn-lt"/>
            </a:endParaRPr>
          </a:p>
          <a:p>
            <a:pPr algn="just">
              <a:defRPr/>
            </a:pPr>
            <a:r>
              <a:rPr lang="en-US" sz="1400" b="1" dirty="0" smtClean="0">
                <a:latin typeface="+mn-lt"/>
              </a:rPr>
              <a:t>Le </a:t>
            </a:r>
            <a:r>
              <a:rPr lang="en-US" sz="1400" b="1" dirty="0" err="1" smtClean="0">
                <a:latin typeface="+mn-lt"/>
              </a:rPr>
              <a:t>fasi</a:t>
            </a:r>
            <a:r>
              <a:rPr lang="en-US" sz="1400" b="1" dirty="0" smtClean="0">
                <a:latin typeface="+mn-lt"/>
              </a:rPr>
              <a:t> di </a:t>
            </a:r>
            <a:r>
              <a:rPr lang="en-US" sz="1400" b="1" dirty="0" err="1" smtClean="0">
                <a:latin typeface="+mn-lt"/>
              </a:rPr>
              <a:t>preparazione</a:t>
            </a:r>
            <a:r>
              <a:rPr lang="en-US" sz="1400" b="1" dirty="0" smtClean="0">
                <a:latin typeface="+mn-lt"/>
              </a:rPr>
              <a:t> del DWH, </a:t>
            </a:r>
            <a:r>
              <a:rPr lang="en-US" sz="1400" b="1" dirty="0" err="1" smtClean="0">
                <a:latin typeface="+mn-lt"/>
              </a:rPr>
              <a:t>elaborazione</a:t>
            </a:r>
            <a:r>
              <a:rPr lang="en-US" sz="1400" b="1" dirty="0" smtClean="0">
                <a:latin typeface="+mn-lt"/>
              </a:rPr>
              <a:t> e </a:t>
            </a:r>
            <a:r>
              <a:rPr lang="en-US" sz="1400" b="1" dirty="0" err="1" smtClean="0">
                <a:latin typeface="+mn-lt"/>
              </a:rPr>
              <a:t>presentazione</a:t>
            </a:r>
            <a:r>
              <a:rPr lang="en-US" sz="1400" b="1" dirty="0" smtClean="0">
                <a:latin typeface="+mn-lt"/>
              </a:rPr>
              <a:t> </a:t>
            </a:r>
            <a:r>
              <a:rPr lang="en-US" sz="1400" b="1" dirty="0" err="1" smtClean="0">
                <a:latin typeface="+mn-lt"/>
              </a:rPr>
              <a:t>dei</a:t>
            </a:r>
            <a:r>
              <a:rPr lang="en-US" sz="1400" b="1" dirty="0" smtClean="0">
                <a:latin typeface="+mn-lt"/>
              </a:rPr>
              <a:t> </a:t>
            </a:r>
            <a:r>
              <a:rPr lang="en-US" sz="1400" b="1" dirty="0" err="1" smtClean="0">
                <a:latin typeface="+mn-lt"/>
              </a:rPr>
              <a:t>risultati</a:t>
            </a:r>
            <a:r>
              <a:rPr lang="en-US" sz="1400" b="1" dirty="0" smtClean="0">
                <a:latin typeface="+mn-lt"/>
              </a:rPr>
              <a:t> </a:t>
            </a:r>
            <a:r>
              <a:rPr lang="en-US" sz="1400" b="1" dirty="0" err="1" smtClean="0">
                <a:latin typeface="+mn-lt"/>
              </a:rPr>
              <a:t>vengono</a:t>
            </a:r>
            <a:r>
              <a:rPr lang="en-US" sz="1400" b="1" dirty="0" smtClean="0">
                <a:latin typeface="+mn-lt"/>
              </a:rPr>
              <a:t> </a:t>
            </a:r>
            <a:r>
              <a:rPr lang="en-US" sz="1400" b="1" dirty="0" err="1" smtClean="0">
                <a:latin typeface="+mn-lt"/>
              </a:rPr>
              <a:t>svolte</a:t>
            </a:r>
            <a:r>
              <a:rPr lang="en-US" sz="1400" b="1" dirty="0" smtClean="0">
                <a:latin typeface="+mn-lt"/>
              </a:rPr>
              <a:t> in un </a:t>
            </a:r>
            <a:r>
              <a:rPr lang="en-US" sz="1400" b="1" dirty="0" err="1" smtClean="0">
                <a:latin typeface="+mn-lt"/>
              </a:rPr>
              <a:t>singolo</a:t>
            </a:r>
            <a:r>
              <a:rPr lang="en-US" sz="1400" b="1" dirty="0" smtClean="0">
                <a:latin typeface="+mn-lt"/>
              </a:rPr>
              <a:t> computer </a:t>
            </a:r>
            <a:r>
              <a:rPr lang="en-US" sz="1400" b="1" dirty="0" err="1" smtClean="0">
                <a:latin typeface="+mn-lt"/>
              </a:rPr>
              <a:t>dell’azienda</a:t>
            </a:r>
            <a:r>
              <a:rPr lang="en-US" sz="1400" b="1" dirty="0" smtClean="0">
                <a:latin typeface="+mn-lt"/>
              </a:rPr>
              <a:t>. I </a:t>
            </a:r>
            <a:r>
              <a:rPr lang="en-US" sz="1400" b="1" dirty="0" err="1" smtClean="0">
                <a:latin typeface="+mn-lt"/>
              </a:rPr>
              <a:t>risultati</a:t>
            </a:r>
            <a:r>
              <a:rPr lang="en-US" sz="1400" b="1" dirty="0" smtClean="0">
                <a:latin typeface="+mn-lt"/>
              </a:rPr>
              <a:t> non </a:t>
            </a:r>
            <a:r>
              <a:rPr lang="en-US" sz="1400" b="1" dirty="0" err="1" smtClean="0">
                <a:latin typeface="+mn-lt"/>
              </a:rPr>
              <a:t>sono</a:t>
            </a:r>
            <a:r>
              <a:rPr lang="en-US" sz="1400" b="1" dirty="0" smtClean="0">
                <a:latin typeface="+mn-lt"/>
              </a:rPr>
              <a:t> </a:t>
            </a:r>
            <a:r>
              <a:rPr lang="en-US" sz="1400" b="1" dirty="0" err="1" smtClean="0">
                <a:latin typeface="+mn-lt"/>
              </a:rPr>
              <a:t>immediatamente</a:t>
            </a:r>
            <a:r>
              <a:rPr lang="en-US" sz="1400" b="1" dirty="0" smtClean="0">
                <a:latin typeface="+mn-lt"/>
              </a:rPr>
              <a:t> </a:t>
            </a:r>
            <a:r>
              <a:rPr lang="en-US" sz="1400" b="1" dirty="0" err="1" smtClean="0">
                <a:latin typeface="+mn-lt"/>
              </a:rPr>
              <a:t>distribuibili</a:t>
            </a:r>
            <a:r>
              <a:rPr lang="en-US" sz="1400" b="1" dirty="0" smtClean="0">
                <a:latin typeface="+mn-lt"/>
              </a:rPr>
              <a:t> via web o in rete locale, ma </a:t>
            </a:r>
            <a:r>
              <a:rPr lang="en-US" sz="1400" b="1" dirty="0" err="1" smtClean="0">
                <a:latin typeface="+mn-lt"/>
              </a:rPr>
              <a:t>possono</a:t>
            </a:r>
            <a:r>
              <a:rPr lang="en-US" sz="1400" b="1" dirty="0" smtClean="0">
                <a:latin typeface="+mn-lt"/>
              </a:rPr>
              <a:t> </a:t>
            </a:r>
            <a:r>
              <a:rPr lang="en-US" sz="1400" b="1" dirty="0" err="1" smtClean="0">
                <a:latin typeface="+mn-lt"/>
              </a:rPr>
              <a:t>essere</a:t>
            </a:r>
            <a:r>
              <a:rPr lang="en-US" sz="1400" b="1" dirty="0" smtClean="0">
                <a:latin typeface="+mn-lt"/>
              </a:rPr>
              <a:t> </a:t>
            </a:r>
            <a:r>
              <a:rPr lang="en-US" sz="1400" b="1" dirty="0" err="1" smtClean="0">
                <a:latin typeface="+mn-lt"/>
              </a:rPr>
              <a:t>rielaborati</a:t>
            </a:r>
            <a:r>
              <a:rPr lang="en-US" sz="1400" b="1" dirty="0" smtClean="0">
                <a:latin typeface="+mn-lt"/>
              </a:rPr>
              <a:t> e </a:t>
            </a:r>
            <a:r>
              <a:rPr lang="en-US" sz="1400" b="1" dirty="0" err="1" smtClean="0">
                <a:latin typeface="+mn-lt"/>
              </a:rPr>
              <a:t>pubblicati</a:t>
            </a:r>
            <a:r>
              <a:rPr lang="en-US" sz="1400" b="1" dirty="0" smtClean="0">
                <a:latin typeface="+mn-lt"/>
              </a:rPr>
              <a:t> (</a:t>
            </a:r>
            <a:r>
              <a:rPr lang="en-US" sz="1400" b="1" dirty="0" err="1" smtClean="0">
                <a:latin typeface="+mn-lt"/>
              </a:rPr>
              <a:t>Es</a:t>
            </a:r>
            <a:r>
              <a:rPr lang="en-US" sz="1400" b="1" dirty="0" smtClean="0">
                <a:latin typeface="+mn-lt"/>
              </a:rPr>
              <a:t> 2).</a:t>
            </a:r>
          </a:p>
          <a:p>
            <a:pPr>
              <a:defRPr/>
            </a:pPr>
            <a:r>
              <a:rPr lang="en-US" sz="1400" b="1" dirty="0" err="1" smtClean="0">
                <a:latin typeface="+mn-lt"/>
              </a:rPr>
              <a:t>Es</a:t>
            </a:r>
            <a:r>
              <a:rPr lang="en-US" sz="1400" b="1" dirty="0" smtClean="0">
                <a:latin typeface="+mn-lt"/>
              </a:rPr>
              <a:t> 1: </a:t>
            </a:r>
            <a:r>
              <a:rPr lang="en-US" sz="1400" b="1" u="sng" dirty="0">
                <a:latin typeface="+mj-lt"/>
                <a:hlinkClick r:id="rId2"/>
              </a:rPr>
              <a:t>http://morgana.unimore.it/bordoni_stefano/BI2013/Cap4/Dashboard%20libro%20-%</a:t>
            </a:r>
            <a:r>
              <a:rPr lang="en-US" sz="1400" b="1" u="sng" dirty="0" smtClean="0">
                <a:latin typeface="+mj-lt"/>
                <a:hlinkClick r:id="rId2"/>
              </a:rPr>
              <a:t>20con%20codice.xlsm</a:t>
            </a:r>
            <a:endParaRPr lang="en-US" sz="1400" b="1" u="sng" dirty="0" smtClean="0">
              <a:latin typeface="+mj-lt"/>
            </a:endParaRPr>
          </a:p>
          <a:p>
            <a:pPr>
              <a:defRPr/>
            </a:pPr>
            <a:r>
              <a:rPr lang="en-US" sz="1400" b="1" dirty="0" err="1" smtClean="0">
                <a:latin typeface="+mn-lt"/>
              </a:rPr>
              <a:t>Es</a:t>
            </a:r>
            <a:r>
              <a:rPr lang="en-US" sz="1400" b="1" dirty="0" smtClean="0">
                <a:latin typeface="+mn-lt"/>
              </a:rPr>
              <a:t> 2:</a:t>
            </a:r>
          </a:p>
          <a:p>
            <a:pPr algn="just">
              <a:defRPr/>
            </a:pPr>
            <a:r>
              <a:rPr lang="en-US" sz="1400" b="1" u="sng" dirty="0" smtClean="0">
                <a:latin typeface="+mj-lt"/>
                <a:hlinkClick r:id="rId3"/>
              </a:rPr>
              <a:t>https://sites.google.com/site/bompaniste/</a:t>
            </a:r>
            <a:endParaRPr lang="it-IT" sz="1400" b="1" u="sng" dirty="0" smtClean="0">
              <a:latin typeface="+mj-lt"/>
            </a:endParaRPr>
          </a:p>
          <a:p>
            <a:pPr algn="just">
              <a:defRPr/>
            </a:pPr>
            <a:endParaRPr lang="en-US" sz="1400" b="1" dirty="0">
              <a:latin typeface="+mn-lt"/>
            </a:endParaRPr>
          </a:p>
        </p:txBody>
      </p:sp>
      <p:pic>
        <p:nvPicPr>
          <p:cNvPr id="183298" name="Picture 2" descr="C:\Business Intelligence 2010-2011\BI2014\qlikview person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1895" y="3231496"/>
            <a:ext cx="6192688" cy="3149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4095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http://www.atolcd.com/typo3temp/pics/2a6aa55ce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425" y="2492896"/>
            <a:ext cx="6873142" cy="4080928"/>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539552" y="332656"/>
            <a:ext cx="7992888" cy="2031325"/>
          </a:xfrm>
          <a:prstGeom prst="rect">
            <a:avLst/>
          </a:prstGeom>
        </p:spPr>
        <p:txBody>
          <a:bodyPr wrap="square">
            <a:spAutoFit/>
          </a:bodyPr>
          <a:lstStyle/>
          <a:p>
            <a:pPr algn="ctr">
              <a:defRPr/>
            </a:pPr>
            <a:r>
              <a:rPr lang="en-US" sz="1800" b="1" dirty="0" err="1" smtClean="0">
                <a:latin typeface="+mj-lt"/>
              </a:rPr>
              <a:t>Soluzione</a:t>
            </a:r>
            <a:r>
              <a:rPr lang="en-US" sz="1800" b="1" dirty="0" smtClean="0">
                <a:latin typeface="+mj-lt"/>
              </a:rPr>
              <a:t> Web-based</a:t>
            </a:r>
          </a:p>
          <a:p>
            <a:pPr algn="ctr">
              <a:defRPr/>
            </a:pPr>
            <a:r>
              <a:rPr lang="en-US" sz="1800" b="1" dirty="0" smtClean="0">
                <a:latin typeface="+mj-lt"/>
              </a:rPr>
              <a:t>(</a:t>
            </a:r>
            <a:r>
              <a:rPr lang="en-US" sz="1800" b="1" dirty="0" err="1" smtClean="0">
                <a:latin typeface="+mj-lt"/>
              </a:rPr>
              <a:t>Pentaho</a:t>
            </a:r>
            <a:r>
              <a:rPr lang="en-US" sz="1800" b="1" dirty="0" smtClean="0">
                <a:latin typeface="+mj-lt"/>
              </a:rPr>
              <a:t>, SAP-BO, Tableau Server)</a:t>
            </a:r>
          </a:p>
          <a:p>
            <a:pPr algn="ctr">
              <a:defRPr/>
            </a:pPr>
            <a:endParaRPr lang="en-US" sz="2000" b="1" dirty="0" smtClean="0">
              <a:latin typeface="+mn-lt"/>
            </a:endParaRPr>
          </a:p>
          <a:p>
            <a:pPr algn="just">
              <a:defRPr/>
            </a:pPr>
            <a:r>
              <a:rPr lang="en-US" sz="1400" b="1" dirty="0" smtClean="0">
                <a:latin typeface="+mn-lt"/>
              </a:rPr>
              <a:t>Le </a:t>
            </a:r>
            <a:r>
              <a:rPr lang="en-US" sz="1400" b="1" dirty="0" err="1" smtClean="0">
                <a:latin typeface="+mn-lt"/>
              </a:rPr>
              <a:t>fasi</a:t>
            </a:r>
            <a:r>
              <a:rPr lang="en-US" sz="1400" b="1" dirty="0" smtClean="0">
                <a:latin typeface="+mn-lt"/>
              </a:rPr>
              <a:t> di </a:t>
            </a:r>
            <a:r>
              <a:rPr lang="en-US" sz="1400" b="1" dirty="0" err="1" smtClean="0">
                <a:latin typeface="+mn-lt"/>
              </a:rPr>
              <a:t>preparazione</a:t>
            </a:r>
            <a:r>
              <a:rPr lang="en-US" sz="1400" b="1" dirty="0" smtClean="0">
                <a:latin typeface="+mn-lt"/>
              </a:rPr>
              <a:t> del DWH, </a:t>
            </a:r>
            <a:r>
              <a:rPr lang="en-US" sz="1400" b="1" dirty="0" err="1" smtClean="0">
                <a:latin typeface="+mn-lt"/>
              </a:rPr>
              <a:t>elaborazione</a:t>
            </a:r>
            <a:r>
              <a:rPr lang="en-US" sz="1400" b="1" dirty="0" smtClean="0">
                <a:latin typeface="+mn-lt"/>
              </a:rPr>
              <a:t> e </a:t>
            </a:r>
            <a:r>
              <a:rPr lang="en-US" sz="1400" b="1" dirty="0" err="1" smtClean="0">
                <a:latin typeface="+mn-lt"/>
              </a:rPr>
              <a:t>presentazione</a:t>
            </a:r>
            <a:r>
              <a:rPr lang="en-US" sz="1400" b="1" dirty="0" smtClean="0">
                <a:latin typeface="+mn-lt"/>
              </a:rPr>
              <a:t> </a:t>
            </a:r>
            <a:r>
              <a:rPr lang="en-US" sz="1400" b="1" dirty="0" err="1" smtClean="0">
                <a:latin typeface="+mn-lt"/>
              </a:rPr>
              <a:t>dei</a:t>
            </a:r>
            <a:r>
              <a:rPr lang="en-US" sz="1400" b="1" dirty="0" smtClean="0">
                <a:latin typeface="+mn-lt"/>
              </a:rPr>
              <a:t> </a:t>
            </a:r>
            <a:r>
              <a:rPr lang="en-US" sz="1400" b="1" dirty="0" err="1" smtClean="0">
                <a:latin typeface="+mn-lt"/>
              </a:rPr>
              <a:t>risultati</a:t>
            </a:r>
            <a:r>
              <a:rPr lang="en-US" sz="1400" b="1" dirty="0" smtClean="0">
                <a:latin typeface="+mn-lt"/>
              </a:rPr>
              <a:t> via Web </a:t>
            </a:r>
            <a:r>
              <a:rPr lang="en-US" sz="1400" b="1" dirty="0" err="1" smtClean="0">
                <a:latin typeface="+mn-lt"/>
              </a:rPr>
              <a:t>vengono</a:t>
            </a:r>
            <a:r>
              <a:rPr lang="en-US" sz="1400" b="1" dirty="0" smtClean="0">
                <a:latin typeface="+mn-lt"/>
              </a:rPr>
              <a:t> </a:t>
            </a:r>
            <a:r>
              <a:rPr lang="en-US" sz="1400" b="1" dirty="0" err="1" smtClean="0">
                <a:latin typeface="+mn-lt"/>
              </a:rPr>
              <a:t>svolte</a:t>
            </a:r>
            <a:r>
              <a:rPr lang="en-US" sz="1400" b="1" dirty="0" smtClean="0">
                <a:latin typeface="+mn-lt"/>
              </a:rPr>
              <a:t> da un computer </a:t>
            </a:r>
            <a:r>
              <a:rPr lang="en-US" sz="1400" b="1" dirty="0" err="1" smtClean="0">
                <a:latin typeface="+mn-lt"/>
              </a:rPr>
              <a:t>dell’azienda</a:t>
            </a:r>
            <a:r>
              <a:rPr lang="en-US" sz="1400" b="1" dirty="0" smtClean="0">
                <a:latin typeface="+mn-lt"/>
              </a:rPr>
              <a:t>. </a:t>
            </a:r>
            <a:r>
              <a:rPr lang="en-US" sz="1400" b="1" dirty="0" err="1" smtClean="0">
                <a:latin typeface="+mn-lt"/>
              </a:rPr>
              <a:t>Devo</a:t>
            </a:r>
            <a:r>
              <a:rPr lang="en-US" sz="1400" b="1" dirty="0" smtClean="0">
                <a:latin typeface="+mn-lt"/>
              </a:rPr>
              <a:t> </a:t>
            </a:r>
            <a:r>
              <a:rPr lang="en-US" sz="1400" b="1" dirty="0" err="1" smtClean="0">
                <a:latin typeface="+mn-lt"/>
              </a:rPr>
              <a:t>avere</a:t>
            </a:r>
            <a:r>
              <a:rPr lang="en-US" sz="1400" b="1" dirty="0" smtClean="0">
                <a:latin typeface="+mn-lt"/>
              </a:rPr>
              <a:t> un PC server, un </a:t>
            </a:r>
            <a:r>
              <a:rPr lang="en-US" sz="1400" b="1" dirty="0" err="1" smtClean="0">
                <a:latin typeface="+mn-lt"/>
              </a:rPr>
              <a:t>portale</a:t>
            </a:r>
            <a:r>
              <a:rPr lang="en-US" sz="1400" b="1" dirty="0" smtClean="0">
                <a:latin typeface="+mn-lt"/>
              </a:rPr>
              <a:t> Web e la </a:t>
            </a:r>
            <a:r>
              <a:rPr lang="en-US" sz="1400" b="1" dirty="0" err="1" smtClean="0">
                <a:latin typeface="+mn-lt"/>
              </a:rPr>
              <a:t>versione</a:t>
            </a:r>
            <a:r>
              <a:rPr lang="en-US" sz="1400" b="1" dirty="0" smtClean="0">
                <a:latin typeface="+mn-lt"/>
              </a:rPr>
              <a:t> server del software di BI</a:t>
            </a:r>
          </a:p>
          <a:p>
            <a:pPr algn="just">
              <a:defRPr/>
            </a:pPr>
            <a:endParaRPr lang="en-US" sz="1400" b="1" dirty="0">
              <a:latin typeface="+mn-lt"/>
            </a:endParaRPr>
          </a:p>
          <a:p>
            <a:pPr algn="just">
              <a:defRPr/>
            </a:pPr>
            <a:r>
              <a:rPr lang="en-US" sz="1400" b="1" dirty="0" err="1" smtClean="0">
                <a:latin typeface="+mn-lt"/>
              </a:rPr>
              <a:t>Es</a:t>
            </a:r>
            <a:r>
              <a:rPr lang="en-US" sz="1400" b="1" dirty="0" smtClean="0">
                <a:latin typeface="+mn-lt"/>
              </a:rPr>
              <a:t>:</a:t>
            </a:r>
          </a:p>
          <a:p>
            <a:pPr algn="just">
              <a:defRPr/>
            </a:pPr>
            <a:r>
              <a:rPr lang="it-IT" sz="1400" b="1" u="sng" dirty="0">
                <a:latin typeface="+mj-lt"/>
                <a:hlinkClick r:id="rId3"/>
              </a:rPr>
              <a:t>http://</a:t>
            </a:r>
            <a:r>
              <a:rPr lang="it-IT" sz="1400" b="1" u="sng" dirty="0" smtClean="0">
                <a:latin typeface="+mj-lt"/>
                <a:hlinkClick r:id="rId3"/>
              </a:rPr>
              <a:t>155.185.65.51:8080/pentaho</a:t>
            </a:r>
            <a:endParaRPr lang="en-US" sz="1400" b="1" dirty="0">
              <a:latin typeface="+mn-lt"/>
            </a:endParaRPr>
          </a:p>
        </p:txBody>
      </p:sp>
    </p:spTree>
    <p:extLst>
      <p:ext uri="{BB962C8B-B14F-4D97-AF65-F5344CB8AC3E}">
        <p14:creationId xmlns:p14="http://schemas.microsoft.com/office/powerpoint/2010/main" val="17306538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80" name="Picture 8" descr="http://www.zoho.com/reports/images/upload-too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3645024"/>
            <a:ext cx="4953000" cy="3114676"/>
          </a:xfrm>
          <a:prstGeom prst="rect">
            <a:avLst/>
          </a:prstGeom>
          <a:noFill/>
          <a:extLst>
            <a:ext uri="{909E8E84-426E-40DD-AFC4-6F175D3DCCD1}">
              <a14:hiddenFill xmlns:a14="http://schemas.microsoft.com/office/drawing/2010/main">
                <a:solidFill>
                  <a:srgbClr val="FFFFFF"/>
                </a:solidFill>
              </a14:hiddenFill>
            </a:ext>
          </a:extLst>
        </p:spPr>
      </p:pic>
      <p:sp>
        <p:nvSpPr>
          <p:cNvPr id="9" name="Rettangolo 8"/>
          <p:cNvSpPr/>
          <p:nvPr/>
        </p:nvSpPr>
        <p:spPr>
          <a:xfrm>
            <a:off x="-78730" y="3568948"/>
            <a:ext cx="4260910" cy="707886"/>
          </a:xfrm>
          <a:prstGeom prst="rect">
            <a:avLst/>
          </a:prstGeom>
        </p:spPr>
        <p:txBody>
          <a:bodyPr wrap="none">
            <a:spAutoFit/>
          </a:bodyPr>
          <a:lstStyle/>
          <a:p>
            <a:pPr algn="ctr">
              <a:defRPr/>
            </a:pPr>
            <a:r>
              <a:rPr lang="en-US" sz="2000" b="1" dirty="0" err="1" smtClean="0">
                <a:solidFill>
                  <a:srgbClr val="FF0000"/>
                </a:solidFill>
                <a:latin typeface="+mn-lt"/>
              </a:rPr>
              <a:t>Soluzione</a:t>
            </a:r>
            <a:r>
              <a:rPr lang="en-US" sz="2000" b="1" dirty="0" smtClean="0">
                <a:solidFill>
                  <a:srgbClr val="FF0000"/>
                </a:solidFill>
                <a:latin typeface="+mn-lt"/>
              </a:rPr>
              <a:t> Cloud- Software as a service</a:t>
            </a:r>
          </a:p>
          <a:p>
            <a:pPr algn="ctr">
              <a:defRPr/>
            </a:pPr>
            <a:r>
              <a:rPr lang="en-US" sz="2000" b="1" dirty="0" smtClean="0">
                <a:solidFill>
                  <a:srgbClr val="FF0000"/>
                </a:solidFill>
                <a:latin typeface="+mn-lt"/>
              </a:rPr>
              <a:t>(</a:t>
            </a:r>
            <a:r>
              <a:rPr lang="en-US" sz="2000" b="1" dirty="0" err="1" smtClean="0">
                <a:solidFill>
                  <a:srgbClr val="FF0000"/>
                </a:solidFill>
                <a:latin typeface="+mn-lt"/>
              </a:rPr>
              <a:t>Zoho</a:t>
            </a:r>
            <a:r>
              <a:rPr lang="en-US" sz="2000" b="1" dirty="0" smtClean="0">
                <a:solidFill>
                  <a:srgbClr val="FF0000"/>
                </a:solidFill>
                <a:latin typeface="+mn-lt"/>
              </a:rPr>
              <a:t>)</a:t>
            </a:r>
            <a:endParaRPr lang="en-US" sz="2000" b="1" dirty="0">
              <a:solidFill>
                <a:srgbClr val="FF0000"/>
              </a:solidFill>
              <a:latin typeface="+mn-lt"/>
            </a:endParaRPr>
          </a:p>
        </p:txBody>
      </p:sp>
      <p:pic>
        <p:nvPicPr>
          <p:cNvPr id="1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376" y="4356945"/>
            <a:ext cx="747466" cy="514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ttangolo 11"/>
          <p:cNvSpPr/>
          <p:nvPr/>
        </p:nvSpPr>
        <p:spPr>
          <a:xfrm>
            <a:off x="251520" y="4276834"/>
            <a:ext cx="3600000" cy="1600438"/>
          </a:xfrm>
          <a:prstGeom prst="rect">
            <a:avLst/>
          </a:prstGeom>
          <a:solidFill>
            <a:schemeClr val="bg1"/>
          </a:solidFill>
        </p:spPr>
        <p:txBody>
          <a:bodyPr wrap="square">
            <a:spAutoFit/>
          </a:bodyPr>
          <a:lstStyle/>
          <a:p>
            <a:pPr algn="just">
              <a:defRPr/>
            </a:pPr>
            <a:r>
              <a:rPr lang="en-US" sz="1400" b="1" dirty="0" smtClean="0">
                <a:solidFill>
                  <a:srgbClr val="FF0000"/>
                </a:solidFill>
                <a:latin typeface="+mn-lt"/>
              </a:rPr>
              <a:t>La </a:t>
            </a:r>
            <a:r>
              <a:rPr lang="en-US" sz="1400" b="1" dirty="0" err="1" smtClean="0">
                <a:solidFill>
                  <a:srgbClr val="FF0000"/>
                </a:solidFill>
                <a:latin typeface="+mn-lt"/>
              </a:rPr>
              <a:t>fase</a:t>
            </a:r>
            <a:r>
              <a:rPr lang="en-US" sz="1400" b="1" dirty="0" smtClean="0">
                <a:solidFill>
                  <a:srgbClr val="FF0000"/>
                </a:solidFill>
                <a:latin typeface="+mn-lt"/>
              </a:rPr>
              <a:t> di </a:t>
            </a:r>
            <a:r>
              <a:rPr lang="en-US" sz="1400" b="1" dirty="0" err="1" smtClean="0">
                <a:solidFill>
                  <a:srgbClr val="FF0000"/>
                </a:solidFill>
                <a:latin typeface="+mn-lt"/>
              </a:rPr>
              <a:t>preparazione</a:t>
            </a:r>
            <a:r>
              <a:rPr lang="en-US" sz="1400" b="1" dirty="0" smtClean="0">
                <a:solidFill>
                  <a:srgbClr val="FF0000"/>
                </a:solidFill>
                <a:latin typeface="+mn-lt"/>
              </a:rPr>
              <a:t> del DWH </a:t>
            </a:r>
            <a:r>
              <a:rPr lang="en-US" sz="1400" b="1" dirty="0" err="1" smtClean="0">
                <a:solidFill>
                  <a:srgbClr val="FF0000"/>
                </a:solidFill>
                <a:latin typeface="+mn-lt"/>
              </a:rPr>
              <a:t>viene</a:t>
            </a:r>
            <a:r>
              <a:rPr lang="en-US" sz="1400" b="1" dirty="0" smtClean="0">
                <a:solidFill>
                  <a:srgbClr val="FF0000"/>
                </a:solidFill>
                <a:latin typeface="+mn-lt"/>
              </a:rPr>
              <a:t> </a:t>
            </a:r>
            <a:r>
              <a:rPr lang="en-US" sz="1400" b="1" dirty="0" err="1" smtClean="0">
                <a:solidFill>
                  <a:srgbClr val="FF0000"/>
                </a:solidFill>
                <a:latin typeface="+mn-lt"/>
              </a:rPr>
              <a:t>svolta</a:t>
            </a:r>
            <a:r>
              <a:rPr lang="en-US" sz="1400" b="1" dirty="0" smtClean="0">
                <a:solidFill>
                  <a:srgbClr val="FF0000"/>
                </a:solidFill>
                <a:latin typeface="+mn-lt"/>
              </a:rPr>
              <a:t> in un </a:t>
            </a:r>
            <a:r>
              <a:rPr lang="en-US" sz="1400" b="1" dirty="0">
                <a:solidFill>
                  <a:srgbClr val="FF0000"/>
                </a:solidFill>
                <a:latin typeface="+mn-lt"/>
              </a:rPr>
              <a:t>computer </a:t>
            </a:r>
            <a:r>
              <a:rPr lang="en-US" sz="1400" b="1" dirty="0" err="1" smtClean="0">
                <a:solidFill>
                  <a:srgbClr val="FF0000"/>
                </a:solidFill>
                <a:latin typeface="+mn-lt"/>
              </a:rPr>
              <a:t>dell’azienda</a:t>
            </a:r>
            <a:r>
              <a:rPr lang="en-US" sz="1400" b="1" dirty="0" smtClean="0">
                <a:solidFill>
                  <a:srgbClr val="FF0000"/>
                </a:solidFill>
                <a:latin typeface="+mn-lt"/>
              </a:rPr>
              <a:t>, </a:t>
            </a:r>
            <a:r>
              <a:rPr lang="en-US" sz="1400" b="1" dirty="0" err="1" smtClean="0">
                <a:solidFill>
                  <a:srgbClr val="FF0000"/>
                </a:solidFill>
                <a:latin typeface="+mn-lt"/>
              </a:rPr>
              <a:t>mentre</a:t>
            </a:r>
            <a:r>
              <a:rPr lang="en-US" sz="1400" b="1" dirty="0" smtClean="0">
                <a:solidFill>
                  <a:srgbClr val="FF0000"/>
                </a:solidFill>
                <a:latin typeface="+mn-lt"/>
              </a:rPr>
              <a:t> </a:t>
            </a:r>
            <a:r>
              <a:rPr lang="en-US" sz="1400" b="1" dirty="0" err="1" smtClean="0">
                <a:solidFill>
                  <a:srgbClr val="FF0000"/>
                </a:solidFill>
                <a:latin typeface="+mn-lt"/>
              </a:rPr>
              <a:t>quelle</a:t>
            </a:r>
            <a:r>
              <a:rPr lang="en-US" sz="1400" b="1" dirty="0" smtClean="0">
                <a:solidFill>
                  <a:srgbClr val="FF0000"/>
                </a:solidFill>
                <a:latin typeface="+mn-lt"/>
              </a:rPr>
              <a:t> di </a:t>
            </a:r>
            <a:r>
              <a:rPr lang="en-US" sz="1400" b="1" dirty="0" err="1" smtClean="0">
                <a:solidFill>
                  <a:srgbClr val="FF0000"/>
                </a:solidFill>
                <a:latin typeface="+mn-lt"/>
              </a:rPr>
              <a:t>elaborazione</a:t>
            </a:r>
            <a:r>
              <a:rPr lang="en-US" sz="1400" b="1" dirty="0" smtClean="0">
                <a:solidFill>
                  <a:srgbClr val="FF0000"/>
                </a:solidFill>
                <a:latin typeface="+mn-lt"/>
              </a:rPr>
              <a:t>,  </a:t>
            </a:r>
            <a:r>
              <a:rPr lang="en-US" sz="1400" b="1" dirty="0" err="1" smtClean="0">
                <a:solidFill>
                  <a:srgbClr val="FF0000"/>
                </a:solidFill>
                <a:latin typeface="+mn-lt"/>
              </a:rPr>
              <a:t>presentazione</a:t>
            </a:r>
            <a:r>
              <a:rPr lang="en-US" sz="1400" b="1" dirty="0" smtClean="0">
                <a:solidFill>
                  <a:srgbClr val="FF0000"/>
                </a:solidFill>
                <a:latin typeface="+mn-lt"/>
              </a:rPr>
              <a:t> e </a:t>
            </a:r>
            <a:r>
              <a:rPr lang="en-US" sz="1400" b="1" dirty="0" err="1" smtClean="0">
                <a:solidFill>
                  <a:srgbClr val="FF0000"/>
                </a:solidFill>
                <a:latin typeface="+mn-lt"/>
              </a:rPr>
              <a:t>distribuzione</a:t>
            </a:r>
            <a:r>
              <a:rPr lang="en-US" sz="1400" b="1" dirty="0" smtClean="0">
                <a:solidFill>
                  <a:srgbClr val="FF0000"/>
                </a:solidFill>
                <a:latin typeface="+mn-lt"/>
              </a:rPr>
              <a:t> </a:t>
            </a:r>
            <a:r>
              <a:rPr lang="en-US" sz="1400" b="1" dirty="0" err="1" smtClean="0">
                <a:solidFill>
                  <a:srgbClr val="FF0000"/>
                </a:solidFill>
                <a:latin typeface="+mn-lt"/>
              </a:rPr>
              <a:t>dei</a:t>
            </a:r>
            <a:r>
              <a:rPr lang="en-US" sz="1400" b="1" dirty="0" smtClean="0">
                <a:solidFill>
                  <a:srgbClr val="FF0000"/>
                </a:solidFill>
                <a:latin typeface="+mn-lt"/>
              </a:rPr>
              <a:t> </a:t>
            </a:r>
            <a:r>
              <a:rPr lang="en-US" sz="1400" b="1" dirty="0" err="1" smtClean="0">
                <a:solidFill>
                  <a:srgbClr val="FF0000"/>
                </a:solidFill>
                <a:latin typeface="+mn-lt"/>
              </a:rPr>
              <a:t>risultati</a:t>
            </a:r>
            <a:r>
              <a:rPr lang="en-US" sz="1400" b="1" dirty="0" smtClean="0">
                <a:solidFill>
                  <a:srgbClr val="FF0000"/>
                </a:solidFill>
                <a:latin typeface="+mn-lt"/>
              </a:rPr>
              <a:t> via Web le </a:t>
            </a:r>
            <a:r>
              <a:rPr lang="en-US" sz="1400" b="1" dirty="0" err="1" smtClean="0">
                <a:solidFill>
                  <a:srgbClr val="FF0000"/>
                </a:solidFill>
                <a:latin typeface="+mn-lt"/>
              </a:rPr>
              <a:t>esegue</a:t>
            </a:r>
            <a:r>
              <a:rPr lang="en-US" sz="1400" b="1" dirty="0" smtClean="0">
                <a:solidFill>
                  <a:srgbClr val="FF0000"/>
                </a:solidFill>
                <a:latin typeface="+mn-lt"/>
              </a:rPr>
              <a:t> </a:t>
            </a:r>
            <a:r>
              <a:rPr lang="en-US" sz="1400" b="1" dirty="0" err="1" smtClean="0">
                <a:solidFill>
                  <a:srgbClr val="FF0000"/>
                </a:solidFill>
                <a:latin typeface="+mn-lt"/>
              </a:rPr>
              <a:t>il</a:t>
            </a:r>
            <a:r>
              <a:rPr lang="en-US" sz="1400" b="1" dirty="0" smtClean="0">
                <a:solidFill>
                  <a:srgbClr val="FF0000"/>
                </a:solidFill>
                <a:latin typeface="+mn-lt"/>
              </a:rPr>
              <a:t> </a:t>
            </a:r>
            <a:r>
              <a:rPr lang="en-US" sz="1400" b="1" dirty="0" err="1" smtClean="0">
                <a:solidFill>
                  <a:srgbClr val="FF0000"/>
                </a:solidFill>
                <a:latin typeface="+mn-lt"/>
              </a:rPr>
              <a:t>Saas</a:t>
            </a:r>
            <a:r>
              <a:rPr lang="en-US" sz="1400" b="1" dirty="0" smtClean="0">
                <a:solidFill>
                  <a:srgbClr val="FF0000"/>
                </a:solidFill>
                <a:latin typeface="+mn-lt"/>
              </a:rPr>
              <a:t>. </a:t>
            </a:r>
            <a:r>
              <a:rPr lang="en-US" sz="1400" b="1" dirty="0" err="1" smtClean="0">
                <a:solidFill>
                  <a:srgbClr val="FF0000"/>
                </a:solidFill>
                <a:latin typeface="+mn-lt"/>
              </a:rPr>
              <a:t>Costruito</a:t>
            </a:r>
            <a:r>
              <a:rPr lang="en-US" sz="1400" b="1" dirty="0" smtClean="0">
                <a:solidFill>
                  <a:srgbClr val="FF0000"/>
                </a:solidFill>
                <a:latin typeface="+mn-lt"/>
              </a:rPr>
              <a:t> </a:t>
            </a:r>
            <a:r>
              <a:rPr lang="en-US" sz="1400" b="1" dirty="0" err="1" smtClean="0">
                <a:solidFill>
                  <a:srgbClr val="FF0000"/>
                </a:solidFill>
                <a:latin typeface="+mn-lt"/>
              </a:rPr>
              <a:t>il</a:t>
            </a:r>
            <a:r>
              <a:rPr lang="en-US" sz="1400" b="1" dirty="0" smtClean="0">
                <a:solidFill>
                  <a:srgbClr val="FF0000"/>
                </a:solidFill>
                <a:latin typeface="+mn-lt"/>
              </a:rPr>
              <a:t> DWH, la </a:t>
            </a:r>
            <a:r>
              <a:rPr lang="en-US" sz="1400" b="1" dirty="0" err="1" smtClean="0">
                <a:solidFill>
                  <a:srgbClr val="FF0000"/>
                </a:solidFill>
                <a:latin typeface="+mn-lt"/>
              </a:rPr>
              <a:t>altre</a:t>
            </a:r>
            <a:r>
              <a:rPr lang="en-US" sz="1400" b="1" dirty="0" smtClean="0">
                <a:solidFill>
                  <a:srgbClr val="FF0000"/>
                </a:solidFill>
                <a:latin typeface="+mn-lt"/>
              </a:rPr>
              <a:t> capabilities le </a:t>
            </a:r>
            <a:r>
              <a:rPr lang="en-US" sz="1400" b="1" dirty="0" err="1" smtClean="0">
                <a:solidFill>
                  <a:srgbClr val="FF0000"/>
                </a:solidFill>
                <a:latin typeface="+mn-lt"/>
              </a:rPr>
              <a:t>acquisto</a:t>
            </a:r>
            <a:r>
              <a:rPr lang="en-US" sz="1400" b="1" dirty="0" smtClean="0">
                <a:solidFill>
                  <a:srgbClr val="FF0000"/>
                </a:solidFill>
                <a:latin typeface="+mn-lt"/>
              </a:rPr>
              <a:t> con la formula “On demand” e “Pay as you go”. </a:t>
            </a:r>
            <a:r>
              <a:rPr lang="en-US" sz="1400" b="1" dirty="0" err="1" smtClean="0">
                <a:solidFill>
                  <a:srgbClr val="FF0000"/>
                </a:solidFill>
                <a:latin typeface="+mn-lt"/>
              </a:rPr>
              <a:t>Es</a:t>
            </a:r>
            <a:r>
              <a:rPr lang="en-US" sz="1400" b="1" dirty="0" smtClean="0">
                <a:solidFill>
                  <a:srgbClr val="FF0000"/>
                </a:solidFill>
                <a:latin typeface="+mn-lt"/>
              </a:rPr>
              <a:t>:</a:t>
            </a:r>
            <a:endParaRPr lang="en-US" sz="1400" b="1" dirty="0">
              <a:solidFill>
                <a:srgbClr val="FF0000"/>
              </a:solidFill>
              <a:latin typeface="+mn-lt"/>
            </a:endParaRPr>
          </a:p>
        </p:txBody>
      </p:sp>
      <p:pic>
        <p:nvPicPr>
          <p:cNvPr id="182274" name="Picture 2" descr="http://onlinehelp.tableausoftware.com/current/online/en-us/Img/protected-auth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04664"/>
            <a:ext cx="4410075" cy="2790825"/>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a:xfrm>
            <a:off x="4716016" y="404664"/>
            <a:ext cx="4260910" cy="707886"/>
          </a:xfrm>
          <a:prstGeom prst="rect">
            <a:avLst/>
          </a:prstGeom>
        </p:spPr>
        <p:txBody>
          <a:bodyPr wrap="none">
            <a:spAutoFit/>
          </a:bodyPr>
          <a:lstStyle/>
          <a:p>
            <a:pPr algn="ctr">
              <a:defRPr/>
            </a:pPr>
            <a:r>
              <a:rPr lang="en-US" sz="2000" b="1" dirty="0" err="1" smtClean="0">
                <a:solidFill>
                  <a:srgbClr val="FF9900"/>
                </a:solidFill>
                <a:latin typeface="+mn-lt"/>
              </a:rPr>
              <a:t>Soluzione</a:t>
            </a:r>
            <a:r>
              <a:rPr lang="en-US" sz="2000" b="1" dirty="0" smtClean="0">
                <a:solidFill>
                  <a:srgbClr val="FF9900"/>
                </a:solidFill>
                <a:latin typeface="+mn-lt"/>
              </a:rPr>
              <a:t> Cloud- Software as a service</a:t>
            </a:r>
          </a:p>
          <a:p>
            <a:pPr algn="ctr">
              <a:defRPr/>
            </a:pPr>
            <a:r>
              <a:rPr lang="en-US" sz="2000" b="1" dirty="0" smtClean="0">
                <a:solidFill>
                  <a:srgbClr val="FF9900"/>
                </a:solidFill>
                <a:latin typeface="+mn-lt"/>
              </a:rPr>
              <a:t>(Tableau Online)</a:t>
            </a:r>
            <a:endParaRPr lang="en-US" sz="2000" b="1" dirty="0">
              <a:solidFill>
                <a:srgbClr val="FF9900"/>
              </a:solidFill>
              <a:latin typeface="+mn-lt"/>
            </a:endParaRPr>
          </a:p>
        </p:txBody>
      </p:sp>
      <p:sp>
        <p:nvSpPr>
          <p:cNvPr id="8" name="Rettangolo 7"/>
          <p:cNvSpPr/>
          <p:nvPr/>
        </p:nvSpPr>
        <p:spPr>
          <a:xfrm>
            <a:off x="5190286" y="1196752"/>
            <a:ext cx="3600000" cy="1600438"/>
          </a:xfrm>
          <a:prstGeom prst="rect">
            <a:avLst/>
          </a:prstGeom>
          <a:solidFill>
            <a:schemeClr val="bg1"/>
          </a:solidFill>
        </p:spPr>
        <p:txBody>
          <a:bodyPr wrap="square">
            <a:spAutoFit/>
          </a:bodyPr>
          <a:lstStyle/>
          <a:p>
            <a:pPr algn="just">
              <a:defRPr/>
            </a:pPr>
            <a:r>
              <a:rPr lang="en-US" sz="1400" b="1" dirty="0" smtClean="0">
                <a:solidFill>
                  <a:srgbClr val="FF9900"/>
                </a:solidFill>
                <a:latin typeface="+mn-lt"/>
              </a:rPr>
              <a:t>La </a:t>
            </a:r>
            <a:r>
              <a:rPr lang="en-US" sz="1400" b="1" dirty="0" err="1" smtClean="0">
                <a:solidFill>
                  <a:srgbClr val="FF9900"/>
                </a:solidFill>
                <a:latin typeface="+mn-lt"/>
              </a:rPr>
              <a:t>fase</a:t>
            </a:r>
            <a:r>
              <a:rPr lang="en-US" sz="1400" b="1" dirty="0" smtClean="0">
                <a:solidFill>
                  <a:srgbClr val="FF9900"/>
                </a:solidFill>
                <a:latin typeface="+mn-lt"/>
              </a:rPr>
              <a:t> di </a:t>
            </a:r>
            <a:r>
              <a:rPr lang="en-US" sz="1400" b="1" dirty="0" err="1" smtClean="0">
                <a:solidFill>
                  <a:srgbClr val="FF9900"/>
                </a:solidFill>
                <a:latin typeface="+mn-lt"/>
              </a:rPr>
              <a:t>preparazione</a:t>
            </a:r>
            <a:r>
              <a:rPr lang="en-US" sz="1400" b="1" dirty="0" smtClean="0">
                <a:solidFill>
                  <a:srgbClr val="FF9900"/>
                </a:solidFill>
                <a:latin typeface="+mn-lt"/>
              </a:rPr>
              <a:t> del DWH </a:t>
            </a:r>
            <a:r>
              <a:rPr lang="en-US" sz="1400" b="1" dirty="0" err="1" smtClean="0">
                <a:solidFill>
                  <a:srgbClr val="FF9900"/>
                </a:solidFill>
                <a:latin typeface="+mn-lt"/>
              </a:rPr>
              <a:t>viene</a:t>
            </a:r>
            <a:r>
              <a:rPr lang="en-US" sz="1400" b="1" dirty="0" smtClean="0">
                <a:solidFill>
                  <a:srgbClr val="FF9900"/>
                </a:solidFill>
                <a:latin typeface="+mn-lt"/>
              </a:rPr>
              <a:t> </a:t>
            </a:r>
            <a:r>
              <a:rPr lang="en-US" sz="1400" b="1" dirty="0" err="1" smtClean="0">
                <a:solidFill>
                  <a:srgbClr val="FF9900"/>
                </a:solidFill>
                <a:latin typeface="+mn-lt"/>
              </a:rPr>
              <a:t>svolta</a:t>
            </a:r>
            <a:r>
              <a:rPr lang="en-US" sz="1400" b="1" dirty="0" smtClean="0">
                <a:solidFill>
                  <a:srgbClr val="FF9900"/>
                </a:solidFill>
                <a:latin typeface="+mn-lt"/>
              </a:rPr>
              <a:t> </a:t>
            </a:r>
            <a:r>
              <a:rPr lang="en-US" sz="1400" b="1" dirty="0" err="1" smtClean="0">
                <a:solidFill>
                  <a:srgbClr val="FF9900"/>
                </a:solidFill>
                <a:latin typeface="+mn-lt"/>
              </a:rPr>
              <a:t>necessariamente</a:t>
            </a:r>
            <a:r>
              <a:rPr lang="en-US" sz="1400" b="1" dirty="0" smtClean="0">
                <a:solidFill>
                  <a:srgbClr val="FF9900"/>
                </a:solidFill>
                <a:latin typeface="+mn-lt"/>
              </a:rPr>
              <a:t> in un </a:t>
            </a:r>
            <a:r>
              <a:rPr lang="en-US" sz="1400" b="1" dirty="0">
                <a:solidFill>
                  <a:srgbClr val="FF9900"/>
                </a:solidFill>
                <a:latin typeface="+mn-lt"/>
              </a:rPr>
              <a:t>computer </a:t>
            </a:r>
            <a:r>
              <a:rPr lang="en-US" sz="1400" b="1" dirty="0" err="1" smtClean="0">
                <a:solidFill>
                  <a:srgbClr val="FF9900"/>
                </a:solidFill>
                <a:latin typeface="+mn-lt"/>
              </a:rPr>
              <a:t>dell’azienda</a:t>
            </a:r>
            <a:r>
              <a:rPr lang="en-US" sz="1400" b="1" dirty="0" smtClean="0">
                <a:solidFill>
                  <a:srgbClr val="FF9900"/>
                </a:solidFill>
                <a:latin typeface="+mn-lt"/>
              </a:rPr>
              <a:t>, </a:t>
            </a:r>
            <a:r>
              <a:rPr lang="en-US" sz="1400" b="1" dirty="0" err="1" smtClean="0">
                <a:solidFill>
                  <a:srgbClr val="FF9900"/>
                </a:solidFill>
                <a:latin typeface="+mn-lt"/>
              </a:rPr>
              <a:t>mentre</a:t>
            </a:r>
            <a:r>
              <a:rPr lang="en-US" sz="1400" b="1" dirty="0" smtClean="0">
                <a:solidFill>
                  <a:srgbClr val="FF9900"/>
                </a:solidFill>
                <a:latin typeface="+mn-lt"/>
              </a:rPr>
              <a:t> </a:t>
            </a:r>
            <a:r>
              <a:rPr lang="en-US" sz="1400" b="1" dirty="0" err="1" smtClean="0">
                <a:solidFill>
                  <a:srgbClr val="FF9900"/>
                </a:solidFill>
                <a:latin typeface="+mn-lt"/>
              </a:rPr>
              <a:t>quelle</a:t>
            </a:r>
            <a:r>
              <a:rPr lang="en-US" sz="1400" b="1" dirty="0" smtClean="0">
                <a:solidFill>
                  <a:srgbClr val="FF9900"/>
                </a:solidFill>
                <a:latin typeface="+mn-lt"/>
              </a:rPr>
              <a:t> di </a:t>
            </a:r>
            <a:r>
              <a:rPr lang="en-US" sz="1400" b="1" dirty="0" err="1" smtClean="0">
                <a:solidFill>
                  <a:srgbClr val="FF9900"/>
                </a:solidFill>
                <a:latin typeface="+mn-lt"/>
              </a:rPr>
              <a:t>elaborazione</a:t>
            </a:r>
            <a:r>
              <a:rPr lang="en-US" sz="1400" b="1" dirty="0" smtClean="0">
                <a:solidFill>
                  <a:srgbClr val="FF9900"/>
                </a:solidFill>
                <a:latin typeface="+mn-lt"/>
              </a:rPr>
              <a:t> e </a:t>
            </a:r>
            <a:r>
              <a:rPr lang="en-US" sz="1400" b="1" dirty="0" err="1" smtClean="0">
                <a:solidFill>
                  <a:srgbClr val="FF9900"/>
                </a:solidFill>
                <a:latin typeface="+mn-lt"/>
              </a:rPr>
              <a:t>presentazione</a:t>
            </a:r>
            <a:r>
              <a:rPr lang="en-US" sz="1400" b="1" dirty="0" smtClean="0">
                <a:solidFill>
                  <a:srgbClr val="FF9900"/>
                </a:solidFill>
                <a:latin typeface="+mn-lt"/>
              </a:rPr>
              <a:t> </a:t>
            </a:r>
            <a:r>
              <a:rPr lang="en-US" sz="1400" b="1" dirty="0" err="1" smtClean="0">
                <a:solidFill>
                  <a:srgbClr val="FF9900"/>
                </a:solidFill>
                <a:latin typeface="+mn-lt"/>
              </a:rPr>
              <a:t>dei</a:t>
            </a:r>
            <a:r>
              <a:rPr lang="en-US" sz="1400" b="1" dirty="0" smtClean="0">
                <a:solidFill>
                  <a:srgbClr val="FF9900"/>
                </a:solidFill>
                <a:latin typeface="+mn-lt"/>
              </a:rPr>
              <a:t> </a:t>
            </a:r>
            <a:r>
              <a:rPr lang="en-US" sz="1400" b="1" dirty="0" err="1" smtClean="0">
                <a:solidFill>
                  <a:srgbClr val="FF9900"/>
                </a:solidFill>
                <a:latin typeface="+mn-lt"/>
              </a:rPr>
              <a:t>risultati</a:t>
            </a:r>
            <a:r>
              <a:rPr lang="en-US" sz="1400" b="1" dirty="0" smtClean="0">
                <a:solidFill>
                  <a:srgbClr val="FF9900"/>
                </a:solidFill>
                <a:latin typeface="+mn-lt"/>
              </a:rPr>
              <a:t> </a:t>
            </a:r>
            <a:r>
              <a:rPr lang="en-US" sz="1400" b="1" dirty="0" err="1" smtClean="0">
                <a:solidFill>
                  <a:srgbClr val="FF9900"/>
                </a:solidFill>
                <a:latin typeface="+mn-lt"/>
              </a:rPr>
              <a:t>possono</a:t>
            </a:r>
            <a:r>
              <a:rPr lang="en-US" sz="1400" b="1" dirty="0" smtClean="0">
                <a:solidFill>
                  <a:srgbClr val="FF9900"/>
                </a:solidFill>
                <a:latin typeface="+mn-lt"/>
              </a:rPr>
              <a:t> </a:t>
            </a:r>
            <a:r>
              <a:rPr lang="en-US" sz="1400" b="1" dirty="0" err="1" smtClean="0">
                <a:solidFill>
                  <a:srgbClr val="FF9900"/>
                </a:solidFill>
                <a:latin typeface="+mn-lt"/>
              </a:rPr>
              <a:t>essere</a:t>
            </a:r>
            <a:r>
              <a:rPr lang="en-US" sz="1400" b="1" dirty="0" smtClean="0">
                <a:solidFill>
                  <a:srgbClr val="FF9900"/>
                </a:solidFill>
                <a:latin typeface="+mn-lt"/>
              </a:rPr>
              <a:t> </a:t>
            </a:r>
            <a:r>
              <a:rPr lang="en-US" sz="1400" b="1" dirty="0" err="1" smtClean="0">
                <a:solidFill>
                  <a:srgbClr val="FF9900"/>
                </a:solidFill>
                <a:latin typeface="+mn-lt"/>
              </a:rPr>
              <a:t>eseguite</a:t>
            </a:r>
            <a:r>
              <a:rPr lang="en-US" sz="1400" b="1" dirty="0" smtClean="0">
                <a:solidFill>
                  <a:srgbClr val="FF9900"/>
                </a:solidFill>
                <a:latin typeface="+mn-lt"/>
              </a:rPr>
              <a:t> </a:t>
            </a:r>
            <a:r>
              <a:rPr lang="en-US" sz="1400" b="1" dirty="0" err="1" smtClean="0">
                <a:solidFill>
                  <a:srgbClr val="FF9900"/>
                </a:solidFill>
                <a:latin typeface="+mn-lt"/>
              </a:rPr>
              <a:t>indifferentemente</a:t>
            </a:r>
            <a:r>
              <a:rPr lang="en-US" sz="1400" b="1" dirty="0" smtClean="0">
                <a:solidFill>
                  <a:srgbClr val="FF9900"/>
                </a:solidFill>
                <a:latin typeface="+mn-lt"/>
              </a:rPr>
              <a:t> in locale o dal </a:t>
            </a:r>
            <a:r>
              <a:rPr lang="en-US" sz="1400" b="1" dirty="0" err="1" smtClean="0">
                <a:solidFill>
                  <a:srgbClr val="FF9900"/>
                </a:solidFill>
                <a:latin typeface="+mn-lt"/>
              </a:rPr>
              <a:t>Saas</a:t>
            </a:r>
            <a:r>
              <a:rPr lang="en-US" sz="1400" b="1" dirty="0" smtClean="0">
                <a:solidFill>
                  <a:srgbClr val="FF9900"/>
                </a:solidFill>
                <a:latin typeface="+mn-lt"/>
              </a:rPr>
              <a:t> On Cloud. La </a:t>
            </a:r>
            <a:r>
              <a:rPr lang="en-US" sz="1400" b="1" dirty="0" err="1" smtClean="0">
                <a:solidFill>
                  <a:srgbClr val="FF9900"/>
                </a:solidFill>
                <a:latin typeface="+mn-lt"/>
              </a:rPr>
              <a:t>distribuzione</a:t>
            </a:r>
            <a:r>
              <a:rPr lang="en-US" sz="1400" b="1" dirty="0" smtClean="0">
                <a:solidFill>
                  <a:srgbClr val="FF9900"/>
                </a:solidFill>
                <a:latin typeface="+mn-lt"/>
              </a:rPr>
              <a:t> è </a:t>
            </a:r>
            <a:r>
              <a:rPr lang="en-US" sz="1400" b="1" dirty="0" err="1" smtClean="0">
                <a:solidFill>
                  <a:srgbClr val="FF9900"/>
                </a:solidFill>
                <a:latin typeface="+mn-lt"/>
              </a:rPr>
              <a:t>sempre</a:t>
            </a:r>
            <a:r>
              <a:rPr lang="en-US" sz="1400" b="1" dirty="0" smtClean="0">
                <a:solidFill>
                  <a:srgbClr val="FF9900"/>
                </a:solidFill>
                <a:latin typeface="+mn-lt"/>
              </a:rPr>
              <a:t> </a:t>
            </a:r>
            <a:r>
              <a:rPr lang="en-US" sz="1400" b="1" dirty="0" err="1" smtClean="0">
                <a:solidFill>
                  <a:srgbClr val="FF9900"/>
                </a:solidFill>
                <a:latin typeface="+mn-lt"/>
              </a:rPr>
              <a:t>affidata</a:t>
            </a:r>
            <a:r>
              <a:rPr lang="en-US" sz="1400" b="1" dirty="0" smtClean="0">
                <a:solidFill>
                  <a:srgbClr val="FF9900"/>
                </a:solidFill>
                <a:latin typeface="+mn-lt"/>
              </a:rPr>
              <a:t> al Server On Cloud. </a:t>
            </a:r>
            <a:r>
              <a:rPr lang="en-US" sz="1400" b="1" dirty="0" err="1" smtClean="0">
                <a:solidFill>
                  <a:srgbClr val="FF9900"/>
                </a:solidFill>
                <a:latin typeface="+mn-lt"/>
              </a:rPr>
              <a:t>Es</a:t>
            </a:r>
            <a:r>
              <a:rPr lang="en-US" sz="1400" b="1" dirty="0" smtClean="0">
                <a:solidFill>
                  <a:srgbClr val="FF9900"/>
                </a:solidFill>
                <a:latin typeface="+mn-lt"/>
              </a:rPr>
              <a:t>:</a:t>
            </a:r>
            <a:endParaRPr lang="en-US" sz="1400" b="1" dirty="0">
              <a:solidFill>
                <a:srgbClr val="FF9900"/>
              </a:solidFill>
              <a:latin typeface="+mn-lt"/>
            </a:endParaRPr>
          </a:p>
        </p:txBody>
      </p:sp>
      <p:sp>
        <p:nvSpPr>
          <p:cNvPr id="2" name="Rettangolo 1"/>
          <p:cNvSpPr/>
          <p:nvPr/>
        </p:nvSpPr>
        <p:spPr>
          <a:xfrm>
            <a:off x="4004319" y="2852936"/>
            <a:ext cx="5032177" cy="707886"/>
          </a:xfrm>
          <a:prstGeom prst="rect">
            <a:avLst/>
          </a:prstGeom>
        </p:spPr>
        <p:txBody>
          <a:bodyPr wrap="square">
            <a:spAutoFit/>
          </a:bodyPr>
          <a:lstStyle/>
          <a:p>
            <a:r>
              <a:rPr lang="en-US" u="sng" dirty="0">
                <a:solidFill>
                  <a:srgbClr val="FF9900"/>
                </a:solidFill>
                <a:latin typeface="+mj-lt"/>
                <a:hlinkClick r:id="rId5"/>
              </a:rPr>
              <a:t>http://public.tableausoftware.com/views/dashDemo/Dashboardfinale?amp;:embed=y&amp;:display_count=no</a:t>
            </a:r>
            <a:endParaRPr lang="it-IT" dirty="0">
              <a:solidFill>
                <a:srgbClr val="FF9900"/>
              </a:solidFill>
              <a:latin typeface="+mj-lt"/>
            </a:endParaRPr>
          </a:p>
          <a:p>
            <a:r>
              <a:rPr lang="en-US" u="sng" dirty="0">
                <a:solidFill>
                  <a:srgbClr val="FF9900"/>
                </a:solidFill>
                <a:latin typeface="+mj-lt"/>
                <a:hlinkClick r:id="rId6"/>
              </a:rPr>
              <a:t>https://public.tableausoftware.com/views/gettingstart/SalesDashboardGettingstart?:embed=y&amp;:display_count=no</a:t>
            </a:r>
            <a:endParaRPr lang="it-IT" dirty="0">
              <a:solidFill>
                <a:srgbClr val="FF9900"/>
              </a:solidFill>
              <a:latin typeface="+mj-lt"/>
            </a:endParaRPr>
          </a:p>
        </p:txBody>
      </p:sp>
      <p:sp>
        <p:nvSpPr>
          <p:cNvPr id="3" name="Rettangolo 2"/>
          <p:cNvSpPr/>
          <p:nvPr/>
        </p:nvSpPr>
        <p:spPr>
          <a:xfrm>
            <a:off x="251520" y="5949280"/>
            <a:ext cx="4032448" cy="400110"/>
          </a:xfrm>
          <a:prstGeom prst="rect">
            <a:avLst/>
          </a:prstGeom>
          <a:solidFill>
            <a:schemeClr val="bg1"/>
          </a:solidFill>
        </p:spPr>
        <p:txBody>
          <a:bodyPr wrap="square">
            <a:spAutoFit/>
          </a:bodyPr>
          <a:lstStyle/>
          <a:p>
            <a:r>
              <a:rPr lang="es-ES" u="sng" dirty="0" smtClean="0">
                <a:latin typeface="+mj-lt"/>
                <a:hlinkClick r:id="rId7"/>
              </a:rPr>
              <a:t>https</a:t>
            </a:r>
            <a:r>
              <a:rPr lang="es-ES" u="sng" dirty="0">
                <a:latin typeface="+mj-lt"/>
                <a:hlinkClick r:id="rId7"/>
              </a:rPr>
              <a:t>://</a:t>
            </a:r>
            <a:r>
              <a:rPr lang="es-ES" u="sng" dirty="0" smtClean="0">
                <a:latin typeface="+mj-lt"/>
                <a:hlinkClick r:id="rId7"/>
              </a:rPr>
              <a:t>reports.zoho.com/ZDBDataSheetView.cc?DBID=4000000037680</a:t>
            </a:r>
            <a:endParaRPr lang="es-ES" u="sng" dirty="0" smtClean="0">
              <a:latin typeface="+mj-lt"/>
            </a:endParaRPr>
          </a:p>
          <a:p>
            <a:endParaRPr lang="it-IT" dirty="0">
              <a:latin typeface="+mj-lt"/>
            </a:endParaRPr>
          </a:p>
        </p:txBody>
      </p:sp>
    </p:spTree>
    <p:extLst>
      <p:ext uri="{BB962C8B-B14F-4D97-AF65-F5344CB8AC3E}">
        <p14:creationId xmlns:p14="http://schemas.microsoft.com/office/powerpoint/2010/main" val="18974902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olo 1"/>
          <p:cNvSpPr>
            <a:spLocks noGrp="1"/>
          </p:cNvSpPr>
          <p:nvPr>
            <p:ph type="title"/>
          </p:nvPr>
        </p:nvSpPr>
        <p:spPr/>
        <p:txBody>
          <a:bodyPr/>
          <a:lstStyle/>
          <a:p>
            <a:pPr algn="ctr"/>
            <a:r>
              <a:rPr lang="it-IT" sz="3600" dirty="0" smtClean="0"/>
              <a:t>Self-service Business </a:t>
            </a:r>
            <a:r>
              <a:rPr lang="it-IT" sz="3600" dirty="0"/>
              <a:t>I</a:t>
            </a:r>
            <a:r>
              <a:rPr lang="it-IT" sz="3600" dirty="0" smtClean="0"/>
              <a:t>ntelligence </a:t>
            </a:r>
            <a:br>
              <a:rPr lang="it-IT" sz="3600" dirty="0" smtClean="0"/>
            </a:br>
            <a:r>
              <a:rPr lang="it-IT" sz="3600" dirty="0" smtClean="0"/>
              <a:t>(SSBI)</a:t>
            </a:r>
          </a:p>
        </p:txBody>
      </p:sp>
      <p:sp>
        <p:nvSpPr>
          <p:cNvPr id="3" name="Rettangolo 2"/>
          <p:cNvSpPr/>
          <p:nvPr/>
        </p:nvSpPr>
        <p:spPr>
          <a:xfrm>
            <a:off x="323528" y="1655015"/>
            <a:ext cx="4068738" cy="4524315"/>
          </a:xfrm>
          <a:prstGeom prst="rect">
            <a:avLst/>
          </a:prstGeom>
          <a:solidFill>
            <a:schemeClr val="bg1"/>
          </a:solidFill>
        </p:spPr>
        <p:txBody>
          <a:bodyPr wrap="square">
            <a:spAutoFit/>
          </a:bodyPr>
          <a:lstStyle/>
          <a:p>
            <a:pPr>
              <a:defRPr/>
            </a:pPr>
            <a:r>
              <a:rPr lang="en-US" sz="1800" dirty="0">
                <a:latin typeface="+mj-lt"/>
              </a:rPr>
              <a:t>“Self-service business intelligence (SSBI) is an approach to data analytics that enables business users to access and work with corporate information without the IT department’s involvement (except, of course, to set up the data warehouse and data marts underpinning the business intelligence (BI) system and deploy the self-service query and reporting tools)”. (Margaret </a:t>
            </a:r>
            <a:r>
              <a:rPr lang="en-US" sz="1800" dirty="0" smtClean="0">
                <a:latin typeface="+mj-lt"/>
              </a:rPr>
              <a:t>Rouse, </a:t>
            </a:r>
            <a:r>
              <a:rPr lang="en-US" sz="1800" dirty="0" err="1" smtClean="0">
                <a:latin typeface="+mj-lt"/>
              </a:rPr>
              <a:t>TechTarget</a:t>
            </a:r>
            <a:r>
              <a:rPr lang="en-US" sz="1800" dirty="0" smtClean="0">
                <a:latin typeface="+mj-lt"/>
              </a:rPr>
              <a:t>)</a:t>
            </a:r>
          </a:p>
          <a:p>
            <a:pPr algn="ctr">
              <a:defRPr/>
            </a:pPr>
            <a:r>
              <a:rPr lang="en-US" sz="1800" dirty="0" err="1" smtClean="0">
                <a:latin typeface="+mj-lt"/>
              </a:rPr>
              <a:t>cioè</a:t>
            </a:r>
            <a:endParaRPr lang="en-US" sz="1800" dirty="0" smtClean="0">
              <a:latin typeface="+mj-lt"/>
            </a:endParaRPr>
          </a:p>
          <a:p>
            <a:pPr algn="just">
              <a:defRPr/>
            </a:pPr>
            <a:r>
              <a:rPr lang="en-US" sz="1800" dirty="0" smtClean="0">
                <a:solidFill>
                  <a:srgbClr val="FF0000"/>
                </a:solidFill>
                <a:latin typeface="+mj-lt"/>
              </a:rPr>
              <a:t>I manager </a:t>
            </a:r>
            <a:r>
              <a:rPr lang="en-US" sz="1800" dirty="0" err="1" smtClean="0">
                <a:solidFill>
                  <a:srgbClr val="FF0000"/>
                </a:solidFill>
                <a:latin typeface="+mj-lt"/>
              </a:rPr>
              <a:t>possono</a:t>
            </a:r>
            <a:r>
              <a:rPr lang="en-US" sz="1800" dirty="0" smtClean="0">
                <a:solidFill>
                  <a:srgbClr val="FF0000"/>
                </a:solidFill>
                <a:latin typeface="+mj-lt"/>
              </a:rPr>
              <a:t> </a:t>
            </a:r>
            <a:r>
              <a:rPr lang="en-US" sz="1800" dirty="0" err="1" smtClean="0">
                <a:solidFill>
                  <a:srgbClr val="FF0000"/>
                </a:solidFill>
                <a:latin typeface="+mj-lt"/>
              </a:rPr>
              <a:t>costruire</a:t>
            </a:r>
            <a:r>
              <a:rPr lang="en-US" sz="1800" dirty="0" smtClean="0">
                <a:solidFill>
                  <a:srgbClr val="FF0000"/>
                </a:solidFill>
                <a:latin typeface="+mj-lt"/>
              </a:rPr>
              <a:t> da soli </a:t>
            </a:r>
            <a:r>
              <a:rPr lang="en-US" sz="1800" dirty="0" err="1" smtClean="0">
                <a:solidFill>
                  <a:srgbClr val="FF0000"/>
                </a:solidFill>
                <a:latin typeface="+mj-lt"/>
              </a:rPr>
              <a:t>i</a:t>
            </a:r>
            <a:r>
              <a:rPr lang="en-US" sz="1800" dirty="0" smtClean="0">
                <a:solidFill>
                  <a:srgbClr val="FF0000"/>
                </a:solidFill>
                <a:latin typeface="+mj-lt"/>
              </a:rPr>
              <a:t> </a:t>
            </a:r>
            <a:r>
              <a:rPr lang="en-US" sz="1800" dirty="0" err="1" smtClean="0">
                <a:solidFill>
                  <a:srgbClr val="FF0000"/>
                </a:solidFill>
                <a:latin typeface="+mj-lt"/>
              </a:rPr>
              <a:t>propri</a:t>
            </a:r>
            <a:r>
              <a:rPr lang="en-US" sz="1800" dirty="0" smtClean="0">
                <a:solidFill>
                  <a:srgbClr val="FF0000"/>
                </a:solidFill>
                <a:latin typeface="+mj-lt"/>
              </a:rPr>
              <a:t> </a:t>
            </a:r>
            <a:r>
              <a:rPr lang="en-US" sz="1800" dirty="0" err="1" smtClean="0">
                <a:solidFill>
                  <a:srgbClr val="FF0000"/>
                </a:solidFill>
                <a:latin typeface="+mj-lt"/>
              </a:rPr>
              <a:t>risultati</a:t>
            </a:r>
            <a:r>
              <a:rPr lang="en-US" sz="1800" dirty="0" smtClean="0">
                <a:solidFill>
                  <a:srgbClr val="FF0000"/>
                </a:solidFill>
                <a:latin typeface="+mj-lt"/>
              </a:rPr>
              <a:t> </a:t>
            </a:r>
            <a:r>
              <a:rPr lang="en-US" sz="1800" dirty="0" err="1" smtClean="0">
                <a:solidFill>
                  <a:srgbClr val="FF0000"/>
                </a:solidFill>
                <a:latin typeface="+mj-lt"/>
              </a:rPr>
              <a:t>lasciando</a:t>
            </a:r>
            <a:r>
              <a:rPr lang="en-US" sz="1800" dirty="0" smtClean="0">
                <a:solidFill>
                  <a:srgbClr val="FF0000"/>
                </a:solidFill>
                <a:latin typeface="+mj-lt"/>
              </a:rPr>
              <a:t> </a:t>
            </a:r>
            <a:r>
              <a:rPr lang="en-US" sz="1800" dirty="0" err="1" smtClean="0">
                <a:solidFill>
                  <a:srgbClr val="FF0000"/>
                </a:solidFill>
                <a:latin typeface="+mj-lt"/>
              </a:rPr>
              <a:t>ai</a:t>
            </a:r>
            <a:r>
              <a:rPr lang="en-US" sz="1800" dirty="0" smtClean="0">
                <a:solidFill>
                  <a:srgbClr val="FF0000"/>
                </a:solidFill>
                <a:latin typeface="+mj-lt"/>
              </a:rPr>
              <a:t> </a:t>
            </a:r>
            <a:r>
              <a:rPr lang="en-US" sz="1800" dirty="0" err="1" smtClean="0">
                <a:solidFill>
                  <a:srgbClr val="FF0000"/>
                </a:solidFill>
                <a:latin typeface="+mj-lt"/>
              </a:rPr>
              <a:t>responsabili</a:t>
            </a:r>
            <a:r>
              <a:rPr lang="en-US" sz="1800" dirty="0" smtClean="0">
                <a:solidFill>
                  <a:srgbClr val="FF0000"/>
                </a:solidFill>
                <a:latin typeface="+mj-lt"/>
              </a:rPr>
              <a:t> IT  come </a:t>
            </a:r>
            <a:r>
              <a:rPr lang="en-US" sz="1800" dirty="0" err="1" smtClean="0">
                <a:solidFill>
                  <a:srgbClr val="FF0000"/>
                </a:solidFill>
                <a:latin typeface="+mj-lt"/>
              </a:rPr>
              <a:t>unico</a:t>
            </a:r>
            <a:r>
              <a:rPr lang="en-US" sz="1800" dirty="0" smtClean="0">
                <a:solidFill>
                  <a:srgbClr val="FF0000"/>
                </a:solidFill>
                <a:latin typeface="+mj-lt"/>
              </a:rPr>
              <a:t> </a:t>
            </a:r>
            <a:r>
              <a:rPr lang="en-US" sz="1800" dirty="0" err="1" smtClean="0">
                <a:solidFill>
                  <a:srgbClr val="FF0000"/>
                </a:solidFill>
                <a:latin typeface="+mj-lt"/>
              </a:rPr>
              <a:t>compito</a:t>
            </a:r>
            <a:r>
              <a:rPr lang="en-US" sz="1800" dirty="0" smtClean="0">
                <a:solidFill>
                  <a:srgbClr val="FF0000"/>
                </a:solidFill>
                <a:latin typeface="+mj-lt"/>
              </a:rPr>
              <a:t>  </a:t>
            </a:r>
            <a:r>
              <a:rPr lang="en-US" sz="1800" dirty="0" err="1" smtClean="0">
                <a:solidFill>
                  <a:srgbClr val="FF0000"/>
                </a:solidFill>
                <a:latin typeface="+mj-lt"/>
              </a:rPr>
              <a:t>quello</a:t>
            </a:r>
            <a:r>
              <a:rPr lang="en-US" sz="1800" dirty="0" smtClean="0">
                <a:solidFill>
                  <a:srgbClr val="FF0000"/>
                </a:solidFill>
                <a:latin typeface="+mj-lt"/>
              </a:rPr>
              <a:t> di </a:t>
            </a:r>
            <a:r>
              <a:rPr lang="en-US" sz="1800" dirty="0" err="1" smtClean="0">
                <a:solidFill>
                  <a:srgbClr val="FF0000"/>
                </a:solidFill>
                <a:latin typeface="+mj-lt"/>
              </a:rPr>
              <a:t>costruire</a:t>
            </a:r>
            <a:r>
              <a:rPr lang="en-US" sz="1800" dirty="0" smtClean="0">
                <a:solidFill>
                  <a:srgbClr val="FF0000"/>
                </a:solidFill>
                <a:latin typeface="+mj-lt"/>
              </a:rPr>
              <a:t> e </a:t>
            </a:r>
            <a:r>
              <a:rPr lang="en-US" sz="1800" dirty="0" err="1" smtClean="0">
                <a:solidFill>
                  <a:srgbClr val="FF0000"/>
                </a:solidFill>
                <a:latin typeface="+mj-lt"/>
              </a:rPr>
              <a:t>gestire</a:t>
            </a:r>
            <a:r>
              <a:rPr lang="en-US" sz="1800" dirty="0" smtClean="0">
                <a:solidFill>
                  <a:srgbClr val="FF0000"/>
                </a:solidFill>
                <a:latin typeface="+mj-lt"/>
              </a:rPr>
              <a:t> </a:t>
            </a:r>
            <a:r>
              <a:rPr lang="en-US" sz="1800" dirty="0" err="1" smtClean="0">
                <a:solidFill>
                  <a:srgbClr val="FF0000"/>
                </a:solidFill>
                <a:latin typeface="+mj-lt"/>
              </a:rPr>
              <a:t>il</a:t>
            </a:r>
            <a:r>
              <a:rPr lang="en-US" sz="1800" dirty="0" smtClean="0">
                <a:solidFill>
                  <a:srgbClr val="FF0000"/>
                </a:solidFill>
                <a:latin typeface="+mj-lt"/>
              </a:rPr>
              <a:t> DWH</a:t>
            </a:r>
            <a:endParaRPr lang="en-US" sz="1800" dirty="0">
              <a:solidFill>
                <a:srgbClr val="FF0000"/>
              </a:solidFill>
              <a:latin typeface="+mj-lt"/>
            </a:endParaRPr>
          </a:p>
        </p:txBody>
      </p:sp>
      <p:sp>
        <p:nvSpPr>
          <p:cNvPr id="4" name="Rettangolo 3"/>
          <p:cNvSpPr/>
          <p:nvPr/>
        </p:nvSpPr>
        <p:spPr>
          <a:xfrm>
            <a:off x="4392266" y="1628800"/>
            <a:ext cx="4572222" cy="4801314"/>
          </a:xfrm>
          <a:prstGeom prst="rect">
            <a:avLst/>
          </a:prstGeom>
          <a:solidFill>
            <a:schemeClr val="bg1"/>
          </a:solidFill>
        </p:spPr>
        <p:txBody>
          <a:bodyPr wrap="square">
            <a:spAutoFit/>
          </a:bodyPr>
          <a:lstStyle/>
          <a:p>
            <a:r>
              <a:rPr lang="en-US" sz="1800" dirty="0">
                <a:latin typeface="+mj-lt"/>
              </a:rPr>
              <a:t>“The benefits of self-service BI range from the elimination of information bottlenecks caused by IT departments to the ability of business professionals to develop greater insights into the operations of the organization.  Self-service BI requires a bifurcation of information management responsibilities:  IT professionals create and manage information repositories while business professionals access and utilize those repositories using self-service BI. (Jonathan Wu)</a:t>
            </a:r>
          </a:p>
          <a:p>
            <a:pPr algn="ctr"/>
            <a:r>
              <a:rPr lang="en-US" sz="1800" dirty="0" err="1">
                <a:latin typeface="+mj-lt"/>
              </a:rPr>
              <a:t>cioè</a:t>
            </a:r>
            <a:endParaRPr lang="en-US" sz="1800" dirty="0">
              <a:latin typeface="+mj-lt"/>
            </a:endParaRPr>
          </a:p>
          <a:p>
            <a:pPr algn="just"/>
            <a:r>
              <a:rPr lang="en-US" sz="1800" dirty="0" err="1">
                <a:solidFill>
                  <a:srgbClr val="FF0000"/>
                </a:solidFill>
                <a:latin typeface="+mj-lt"/>
              </a:rPr>
              <a:t>Rimozione</a:t>
            </a:r>
            <a:r>
              <a:rPr lang="en-US" sz="1800" dirty="0">
                <a:solidFill>
                  <a:srgbClr val="FF0000"/>
                </a:solidFill>
                <a:latin typeface="+mj-lt"/>
              </a:rPr>
              <a:t> del </a:t>
            </a:r>
            <a:r>
              <a:rPr lang="en-US" sz="1800" dirty="0" err="1">
                <a:solidFill>
                  <a:srgbClr val="FF0000"/>
                </a:solidFill>
                <a:latin typeface="+mj-lt"/>
              </a:rPr>
              <a:t>collo</a:t>
            </a:r>
            <a:r>
              <a:rPr lang="en-US" sz="1800" dirty="0">
                <a:solidFill>
                  <a:srgbClr val="FF0000"/>
                </a:solidFill>
                <a:latin typeface="+mj-lt"/>
              </a:rPr>
              <a:t> di </a:t>
            </a:r>
            <a:r>
              <a:rPr lang="en-US" sz="1800" dirty="0" err="1">
                <a:solidFill>
                  <a:srgbClr val="FF0000"/>
                </a:solidFill>
                <a:latin typeface="+mj-lt"/>
              </a:rPr>
              <a:t>bottiglia</a:t>
            </a:r>
            <a:r>
              <a:rPr lang="en-US" sz="1800" dirty="0">
                <a:solidFill>
                  <a:srgbClr val="FF0000"/>
                </a:solidFill>
                <a:latin typeface="+mj-lt"/>
              </a:rPr>
              <a:t> </a:t>
            </a:r>
            <a:r>
              <a:rPr lang="en-US" sz="1800" dirty="0" err="1">
                <a:solidFill>
                  <a:srgbClr val="FF0000"/>
                </a:solidFill>
                <a:latin typeface="+mj-lt"/>
              </a:rPr>
              <a:t>dato</a:t>
            </a:r>
            <a:r>
              <a:rPr lang="en-US" sz="1800" dirty="0">
                <a:solidFill>
                  <a:srgbClr val="FF0000"/>
                </a:solidFill>
                <a:latin typeface="+mj-lt"/>
              </a:rPr>
              <a:t> </a:t>
            </a:r>
            <a:r>
              <a:rPr lang="en-US" sz="1800" dirty="0" err="1">
                <a:solidFill>
                  <a:srgbClr val="FF0000"/>
                </a:solidFill>
                <a:latin typeface="+mj-lt"/>
              </a:rPr>
              <a:t>dalle</a:t>
            </a:r>
            <a:r>
              <a:rPr lang="en-US" sz="1800" dirty="0">
                <a:solidFill>
                  <a:srgbClr val="FF0000"/>
                </a:solidFill>
                <a:latin typeface="+mj-lt"/>
              </a:rPr>
              <a:t> continue </a:t>
            </a:r>
            <a:r>
              <a:rPr lang="en-US" sz="1800" dirty="0" err="1">
                <a:solidFill>
                  <a:srgbClr val="FF0000"/>
                </a:solidFill>
                <a:latin typeface="+mj-lt"/>
              </a:rPr>
              <a:t>richieste</a:t>
            </a:r>
            <a:r>
              <a:rPr lang="en-US" sz="1800" dirty="0">
                <a:solidFill>
                  <a:srgbClr val="FF0000"/>
                </a:solidFill>
                <a:latin typeface="+mj-lt"/>
              </a:rPr>
              <a:t> </a:t>
            </a:r>
            <a:r>
              <a:rPr lang="en-US" sz="1800" dirty="0" err="1">
                <a:solidFill>
                  <a:srgbClr val="FF0000"/>
                </a:solidFill>
                <a:latin typeface="+mj-lt"/>
              </a:rPr>
              <a:t>all’area</a:t>
            </a:r>
            <a:r>
              <a:rPr lang="en-US" sz="1800" dirty="0">
                <a:solidFill>
                  <a:srgbClr val="FF0000"/>
                </a:solidFill>
                <a:latin typeface="+mj-lt"/>
              </a:rPr>
              <a:t> IT per </a:t>
            </a:r>
            <a:r>
              <a:rPr lang="en-US" sz="1800" dirty="0" err="1">
                <a:solidFill>
                  <a:srgbClr val="FF0000"/>
                </a:solidFill>
                <a:latin typeface="+mj-lt"/>
              </a:rPr>
              <a:t>nuovi</a:t>
            </a:r>
            <a:r>
              <a:rPr lang="en-US" sz="1800" dirty="0">
                <a:solidFill>
                  <a:srgbClr val="FF0000"/>
                </a:solidFill>
                <a:latin typeface="+mj-lt"/>
              </a:rPr>
              <a:t> </a:t>
            </a:r>
            <a:r>
              <a:rPr lang="en-US" sz="1800" dirty="0" err="1">
                <a:solidFill>
                  <a:srgbClr val="FF0000"/>
                </a:solidFill>
                <a:latin typeface="+mj-lt"/>
              </a:rPr>
              <a:t>risultati</a:t>
            </a:r>
            <a:r>
              <a:rPr lang="en-US" sz="1800" dirty="0">
                <a:solidFill>
                  <a:srgbClr val="FF0000"/>
                </a:solidFill>
                <a:latin typeface="+mj-lt"/>
              </a:rPr>
              <a:t> e </a:t>
            </a:r>
            <a:r>
              <a:rPr lang="en-US" sz="1800" dirty="0" err="1">
                <a:solidFill>
                  <a:srgbClr val="FF0000"/>
                </a:solidFill>
                <a:latin typeface="+mj-lt"/>
              </a:rPr>
              <a:t>separazione</a:t>
            </a:r>
            <a:r>
              <a:rPr lang="en-US" sz="1800" dirty="0">
                <a:solidFill>
                  <a:srgbClr val="FF0000"/>
                </a:solidFill>
                <a:latin typeface="+mj-lt"/>
              </a:rPr>
              <a:t> </a:t>
            </a:r>
            <a:r>
              <a:rPr lang="en-US" sz="1800" dirty="0" err="1">
                <a:solidFill>
                  <a:srgbClr val="FF0000"/>
                </a:solidFill>
                <a:latin typeface="+mj-lt"/>
              </a:rPr>
              <a:t>delle</a:t>
            </a:r>
            <a:r>
              <a:rPr lang="en-US" sz="1800" dirty="0">
                <a:solidFill>
                  <a:srgbClr val="FF0000"/>
                </a:solidFill>
                <a:latin typeface="+mj-lt"/>
              </a:rPr>
              <a:t> </a:t>
            </a:r>
            <a:r>
              <a:rPr lang="en-US" sz="1800" dirty="0" err="1">
                <a:solidFill>
                  <a:srgbClr val="FF0000"/>
                </a:solidFill>
                <a:latin typeface="+mj-lt"/>
              </a:rPr>
              <a:t>responsabilità</a:t>
            </a:r>
            <a:r>
              <a:rPr lang="en-US" sz="1800" dirty="0">
                <a:solidFill>
                  <a:srgbClr val="FF0000"/>
                </a:solidFill>
                <a:latin typeface="+mj-lt"/>
              </a:rPr>
              <a:t>. La </a:t>
            </a:r>
            <a:r>
              <a:rPr lang="en-US" sz="1800" dirty="0" err="1">
                <a:solidFill>
                  <a:srgbClr val="FF0000"/>
                </a:solidFill>
                <a:latin typeface="+mj-lt"/>
              </a:rPr>
              <a:t>funzione</a:t>
            </a:r>
            <a:r>
              <a:rPr lang="en-US" sz="1800" dirty="0">
                <a:solidFill>
                  <a:srgbClr val="FF0000"/>
                </a:solidFill>
                <a:latin typeface="+mj-lt"/>
              </a:rPr>
              <a:t> IT è </a:t>
            </a:r>
            <a:r>
              <a:rPr lang="en-US" sz="1800" dirty="0" err="1">
                <a:solidFill>
                  <a:srgbClr val="FF0000"/>
                </a:solidFill>
                <a:latin typeface="+mj-lt"/>
              </a:rPr>
              <a:t>responsabile</a:t>
            </a:r>
            <a:r>
              <a:rPr lang="en-US" sz="1800" dirty="0">
                <a:solidFill>
                  <a:srgbClr val="FF0000"/>
                </a:solidFill>
                <a:latin typeface="+mj-lt"/>
              </a:rPr>
              <a:t> </a:t>
            </a:r>
            <a:r>
              <a:rPr lang="en-US" sz="1800" dirty="0" err="1">
                <a:solidFill>
                  <a:srgbClr val="FF0000"/>
                </a:solidFill>
                <a:latin typeface="+mj-lt"/>
              </a:rPr>
              <a:t>dei</a:t>
            </a:r>
            <a:r>
              <a:rPr lang="en-US" sz="1800" dirty="0">
                <a:solidFill>
                  <a:srgbClr val="FF0000"/>
                </a:solidFill>
                <a:latin typeface="+mj-lt"/>
              </a:rPr>
              <a:t> </a:t>
            </a:r>
            <a:r>
              <a:rPr lang="en-US" sz="1800" dirty="0" err="1">
                <a:solidFill>
                  <a:srgbClr val="FF0000"/>
                </a:solidFill>
                <a:latin typeface="+mj-lt"/>
              </a:rPr>
              <a:t>dati</a:t>
            </a:r>
            <a:r>
              <a:rPr lang="en-US" sz="1800" dirty="0">
                <a:solidFill>
                  <a:srgbClr val="FF0000"/>
                </a:solidFill>
                <a:latin typeface="+mj-lt"/>
              </a:rPr>
              <a:t> </a:t>
            </a:r>
            <a:r>
              <a:rPr lang="en-US" sz="1800" dirty="0" err="1">
                <a:solidFill>
                  <a:srgbClr val="FF0000"/>
                </a:solidFill>
                <a:latin typeface="+mj-lt"/>
              </a:rPr>
              <a:t>mentre</a:t>
            </a:r>
            <a:r>
              <a:rPr lang="en-US" sz="1800" dirty="0">
                <a:solidFill>
                  <a:srgbClr val="FF0000"/>
                </a:solidFill>
                <a:latin typeface="+mj-lt"/>
              </a:rPr>
              <a:t> </a:t>
            </a:r>
            <a:r>
              <a:rPr lang="en-US" sz="1800" dirty="0" err="1">
                <a:solidFill>
                  <a:srgbClr val="FF0000"/>
                </a:solidFill>
                <a:latin typeface="+mj-lt"/>
              </a:rPr>
              <a:t>i</a:t>
            </a:r>
            <a:r>
              <a:rPr lang="en-US" sz="1800" dirty="0">
                <a:solidFill>
                  <a:srgbClr val="FF0000"/>
                </a:solidFill>
                <a:latin typeface="+mj-lt"/>
              </a:rPr>
              <a:t> manager </a:t>
            </a:r>
            <a:r>
              <a:rPr lang="en-US" sz="1800" dirty="0" err="1">
                <a:solidFill>
                  <a:srgbClr val="FF0000"/>
                </a:solidFill>
                <a:latin typeface="+mj-lt"/>
              </a:rPr>
              <a:t>sono</a:t>
            </a:r>
            <a:r>
              <a:rPr lang="en-US" sz="1800" dirty="0">
                <a:solidFill>
                  <a:srgbClr val="FF0000"/>
                </a:solidFill>
                <a:latin typeface="+mj-lt"/>
              </a:rPr>
              <a:t> </a:t>
            </a:r>
            <a:r>
              <a:rPr lang="en-US" sz="1800" dirty="0" err="1">
                <a:solidFill>
                  <a:srgbClr val="FF0000"/>
                </a:solidFill>
                <a:latin typeface="+mj-lt"/>
              </a:rPr>
              <a:t>responsabili</a:t>
            </a:r>
            <a:r>
              <a:rPr lang="en-US" sz="1800" dirty="0">
                <a:solidFill>
                  <a:srgbClr val="FF0000"/>
                </a:solidFill>
                <a:latin typeface="+mj-lt"/>
              </a:rPr>
              <a:t> </a:t>
            </a:r>
            <a:r>
              <a:rPr lang="en-US" sz="1800" dirty="0" err="1">
                <a:solidFill>
                  <a:srgbClr val="FF0000"/>
                </a:solidFill>
                <a:latin typeface="+mj-lt"/>
              </a:rPr>
              <a:t>dei</a:t>
            </a:r>
            <a:r>
              <a:rPr lang="en-US" sz="1800" dirty="0">
                <a:solidFill>
                  <a:srgbClr val="FF0000"/>
                </a:solidFill>
                <a:latin typeface="+mj-lt"/>
              </a:rPr>
              <a:t> </a:t>
            </a:r>
            <a:r>
              <a:rPr lang="en-US" sz="1800" dirty="0" err="1">
                <a:solidFill>
                  <a:srgbClr val="FF0000"/>
                </a:solidFill>
                <a:latin typeface="+mj-lt"/>
              </a:rPr>
              <a:t>risultati</a:t>
            </a:r>
            <a:endParaRPr lang="en-US" sz="1800" dirty="0">
              <a:solidFill>
                <a:srgbClr val="FF0000"/>
              </a:solidFill>
              <a:latin typeface="+mj-lt"/>
            </a:endParaRPr>
          </a:p>
        </p:txBody>
      </p:sp>
    </p:spTree>
    <p:extLst>
      <p:ext uri="{BB962C8B-B14F-4D97-AF65-F5344CB8AC3E}">
        <p14:creationId xmlns:p14="http://schemas.microsoft.com/office/powerpoint/2010/main" val="5669072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7813"/>
            <a:ext cx="8229600" cy="558899"/>
          </a:xfrm>
        </p:spPr>
        <p:txBody>
          <a:bodyPr/>
          <a:lstStyle/>
          <a:p>
            <a:r>
              <a:rPr lang="it-IT" sz="3400" dirty="0" smtClean="0"/>
              <a:t>Fasi di un processo di BI-SSBI in Excel</a:t>
            </a:r>
            <a:endParaRPr lang="it-IT" sz="3400" dirty="0"/>
          </a:p>
        </p:txBody>
      </p:sp>
      <p:pic>
        <p:nvPicPr>
          <p:cNvPr id="183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836712"/>
            <a:ext cx="4410075" cy="569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ttangolo 3"/>
          <p:cNvSpPr/>
          <p:nvPr/>
        </p:nvSpPr>
        <p:spPr>
          <a:xfrm>
            <a:off x="419838" y="980728"/>
            <a:ext cx="3456384" cy="1569660"/>
          </a:xfrm>
          <a:prstGeom prst="rect">
            <a:avLst/>
          </a:prstGeom>
        </p:spPr>
        <p:txBody>
          <a:bodyPr wrap="square">
            <a:spAutoFit/>
          </a:bodyPr>
          <a:lstStyle/>
          <a:p>
            <a:pPr>
              <a:defRPr/>
            </a:pPr>
            <a:r>
              <a:rPr lang="it-IT" sz="1200" b="1" dirty="0" smtClean="0">
                <a:latin typeface="+mj-lt"/>
              </a:rPr>
              <a:t>Preparazione dati - Modellazione </a:t>
            </a:r>
            <a:r>
              <a:rPr lang="it-IT" sz="1200" b="1" dirty="0">
                <a:latin typeface="+mj-lt"/>
              </a:rPr>
              <a:t>dei </a:t>
            </a:r>
            <a:r>
              <a:rPr lang="it-IT" sz="1200" b="1" dirty="0" smtClean="0">
                <a:latin typeface="+mj-lt"/>
              </a:rPr>
              <a:t>cubi</a:t>
            </a:r>
          </a:p>
          <a:p>
            <a:pPr>
              <a:defRPr/>
            </a:pPr>
            <a:r>
              <a:rPr lang="it-IT" sz="1200" dirty="0" smtClean="0">
                <a:latin typeface="+mj-lt"/>
              </a:rPr>
              <a:t>si </a:t>
            </a:r>
            <a:r>
              <a:rPr lang="it-IT" sz="1200" dirty="0">
                <a:latin typeface="+mj-lt"/>
              </a:rPr>
              <a:t>intende l’insieme delle fasi di selezione, trasformazione, </a:t>
            </a:r>
            <a:r>
              <a:rPr lang="it-IT" sz="1200" dirty="0" err="1">
                <a:latin typeface="+mj-lt"/>
              </a:rPr>
              <a:t>pre</a:t>
            </a:r>
            <a:r>
              <a:rPr lang="it-IT" sz="1200" dirty="0">
                <a:latin typeface="+mj-lt"/>
              </a:rPr>
              <a:t>-elaborazione e caricamento dei dati (ciclo ETL: </a:t>
            </a:r>
            <a:r>
              <a:rPr lang="it-IT" sz="1200" dirty="0" err="1">
                <a:latin typeface="+mj-lt"/>
              </a:rPr>
              <a:t>Extract</a:t>
            </a:r>
            <a:r>
              <a:rPr lang="it-IT" sz="1200" dirty="0">
                <a:latin typeface="+mj-lt"/>
              </a:rPr>
              <a:t>, </a:t>
            </a:r>
            <a:r>
              <a:rPr lang="it-IT" sz="1200" dirty="0" err="1">
                <a:latin typeface="+mj-lt"/>
              </a:rPr>
              <a:t>Transform</a:t>
            </a:r>
            <a:r>
              <a:rPr lang="it-IT" sz="1200" dirty="0">
                <a:latin typeface="+mj-lt"/>
              </a:rPr>
              <a:t> and </a:t>
            </a:r>
            <a:r>
              <a:rPr lang="it-IT" sz="1200" dirty="0" err="1">
                <a:latin typeface="+mj-lt"/>
              </a:rPr>
              <a:t>Load</a:t>
            </a:r>
            <a:r>
              <a:rPr lang="it-IT" sz="1200" dirty="0">
                <a:latin typeface="+mj-lt"/>
              </a:rPr>
              <a:t>) che porta solitamente alla costruzione di una raccolta di dati  “integrata, orientata al soggetto, variabile nel tempo e non volatile di supporto ai processi decisionali”, nota come Data </a:t>
            </a:r>
            <a:r>
              <a:rPr lang="it-IT" sz="1200" dirty="0" err="1">
                <a:latin typeface="+mj-lt"/>
              </a:rPr>
              <a:t>Warehouse</a:t>
            </a:r>
            <a:r>
              <a:rPr lang="it-IT" sz="1200" dirty="0">
                <a:latin typeface="+mj-lt"/>
              </a:rPr>
              <a:t> (DW)</a:t>
            </a:r>
          </a:p>
        </p:txBody>
      </p:sp>
      <p:sp>
        <p:nvSpPr>
          <p:cNvPr id="5" name="Rettangolo 4"/>
          <p:cNvSpPr/>
          <p:nvPr/>
        </p:nvSpPr>
        <p:spPr>
          <a:xfrm>
            <a:off x="404832" y="2599359"/>
            <a:ext cx="3456384" cy="1384995"/>
          </a:xfrm>
          <a:prstGeom prst="rect">
            <a:avLst/>
          </a:prstGeom>
        </p:spPr>
        <p:txBody>
          <a:bodyPr wrap="square">
            <a:spAutoFit/>
          </a:bodyPr>
          <a:lstStyle/>
          <a:p>
            <a:pPr>
              <a:defRPr/>
            </a:pPr>
            <a:r>
              <a:rPr lang="it-IT" sz="1200" b="1" dirty="0" smtClean="0">
                <a:latin typeface="+mj-lt"/>
              </a:rPr>
              <a:t>Elaborazione dei </a:t>
            </a:r>
            <a:r>
              <a:rPr lang="it-IT" sz="1200" b="1" dirty="0">
                <a:latin typeface="+mj-lt"/>
              </a:rPr>
              <a:t>dati </a:t>
            </a:r>
            <a:endParaRPr lang="it-IT" sz="1200" b="1" dirty="0" smtClean="0">
              <a:latin typeface="+mj-lt"/>
            </a:endParaRPr>
          </a:p>
          <a:p>
            <a:pPr>
              <a:defRPr/>
            </a:pPr>
            <a:r>
              <a:rPr lang="it-IT" sz="1200" dirty="0">
                <a:latin typeface="+mj-lt"/>
              </a:rPr>
              <a:t>consiste principalmente in fogli di formule o in tabelle pivot, collegate in modalità pull ai dati di </a:t>
            </a:r>
            <a:r>
              <a:rPr lang="it-IT" sz="1200" dirty="0" err="1">
                <a:latin typeface="+mj-lt"/>
              </a:rPr>
              <a:t>Staging</a:t>
            </a:r>
            <a:r>
              <a:rPr lang="it-IT" sz="1200" dirty="0">
                <a:latin typeface="+mj-lt"/>
              </a:rPr>
              <a:t>. Questi fogli alimentano quelli di presentazione dei risultati che possono contenere report, tabelle, tabelle pivot, grafici, </a:t>
            </a:r>
            <a:r>
              <a:rPr lang="it-IT" sz="1200" dirty="0" err="1">
                <a:latin typeface="+mj-lt"/>
              </a:rPr>
              <a:t>dashboard</a:t>
            </a:r>
            <a:r>
              <a:rPr lang="it-IT" sz="1200" dirty="0">
                <a:latin typeface="+mj-lt"/>
              </a:rPr>
              <a:t>, </a:t>
            </a:r>
            <a:r>
              <a:rPr lang="it-IT" sz="1200" dirty="0" err="1">
                <a:latin typeface="+mj-lt"/>
              </a:rPr>
              <a:t>widget</a:t>
            </a:r>
            <a:r>
              <a:rPr lang="it-IT" sz="1200" dirty="0">
                <a:latin typeface="+mj-lt"/>
              </a:rPr>
              <a:t> o un mix di tutto ciò</a:t>
            </a:r>
          </a:p>
        </p:txBody>
      </p:sp>
      <p:sp>
        <p:nvSpPr>
          <p:cNvPr id="6" name="Rettangolo 5"/>
          <p:cNvSpPr/>
          <p:nvPr/>
        </p:nvSpPr>
        <p:spPr>
          <a:xfrm>
            <a:off x="401308" y="4033325"/>
            <a:ext cx="3456384" cy="1938992"/>
          </a:xfrm>
          <a:prstGeom prst="rect">
            <a:avLst/>
          </a:prstGeom>
        </p:spPr>
        <p:txBody>
          <a:bodyPr wrap="square">
            <a:spAutoFit/>
          </a:bodyPr>
          <a:lstStyle/>
          <a:p>
            <a:pPr>
              <a:defRPr/>
            </a:pPr>
            <a:r>
              <a:rPr lang="it-IT" sz="1200" b="1" dirty="0" smtClean="0">
                <a:latin typeface="+mj-lt"/>
              </a:rPr>
              <a:t>Presentazione </a:t>
            </a:r>
            <a:r>
              <a:rPr lang="it-IT" sz="1200" b="1" dirty="0">
                <a:latin typeface="+mj-lt"/>
              </a:rPr>
              <a:t>dei </a:t>
            </a:r>
            <a:r>
              <a:rPr lang="it-IT" sz="1200" b="1" dirty="0" smtClean="0">
                <a:latin typeface="+mj-lt"/>
              </a:rPr>
              <a:t>risultati</a:t>
            </a:r>
          </a:p>
          <a:p>
            <a:pPr>
              <a:defRPr/>
            </a:pPr>
            <a:r>
              <a:rPr lang="it-IT" sz="1200" dirty="0" smtClean="0">
                <a:latin typeface="+mj-lt"/>
              </a:rPr>
              <a:t>si </a:t>
            </a:r>
            <a:r>
              <a:rPr lang="it-IT" sz="1200" dirty="0">
                <a:latin typeface="+mj-lt"/>
              </a:rPr>
              <a:t>occupa di organizzare e valorizzare i risultati ottenuti. Oltre alle formule tradizionali ed ai grafici più o meno elaborati ed interattivi, i risultati di Excel SSBI fanno ampio uso delle tabelle pivot native di Excel e/o prodotte attraverso </a:t>
            </a:r>
            <a:r>
              <a:rPr lang="it-IT" sz="1200" dirty="0" err="1">
                <a:latin typeface="+mj-lt"/>
              </a:rPr>
              <a:t>PowerPivot</a:t>
            </a:r>
            <a:r>
              <a:rPr lang="it-IT" sz="1200" dirty="0">
                <a:latin typeface="+mj-lt"/>
              </a:rPr>
              <a:t>. Entrambe le tecniche usano la tecnologia </a:t>
            </a:r>
            <a:r>
              <a:rPr lang="it-IT" sz="1200" dirty="0" smtClean="0">
                <a:latin typeface="+mj-lt"/>
              </a:rPr>
              <a:t>ROLAP </a:t>
            </a:r>
            <a:r>
              <a:rPr lang="it-IT" sz="1200" dirty="0">
                <a:latin typeface="+mj-lt"/>
              </a:rPr>
              <a:t>(</a:t>
            </a:r>
            <a:r>
              <a:rPr lang="it-IT" sz="1200" dirty="0" err="1">
                <a:latin typeface="+mj-lt"/>
              </a:rPr>
              <a:t>Relational</a:t>
            </a:r>
            <a:r>
              <a:rPr lang="it-IT" sz="1200" dirty="0">
                <a:latin typeface="+mj-lt"/>
              </a:rPr>
              <a:t> On Line </a:t>
            </a:r>
            <a:r>
              <a:rPr lang="it-IT" sz="1200" dirty="0" err="1">
                <a:latin typeface="+mj-lt"/>
              </a:rPr>
              <a:t>Analytical</a:t>
            </a:r>
            <a:r>
              <a:rPr lang="it-IT" sz="1200" dirty="0">
                <a:latin typeface="+mj-lt"/>
              </a:rPr>
              <a:t> Processing) per </a:t>
            </a:r>
            <a:r>
              <a:rPr lang="it-IT" sz="1200" dirty="0" smtClean="0">
                <a:latin typeface="+mj-lt"/>
              </a:rPr>
              <a:t>trasformare </a:t>
            </a:r>
            <a:r>
              <a:rPr lang="it-IT" sz="1200" dirty="0">
                <a:latin typeface="+mj-lt"/>
              </a:rPr>
              <a:t>in cubi multidimensionali i dati contenuti in una tabella o in un database relazionale. </a:t>
            </a:r>
          </a:p>
        </p:txBody>
      </p:sp>
      <p:sp>
        <p:nvSpPr>
          <p:cNvPr id="7" name="Rettangolo 6"/>
          <p:cNvSpPr/>
          <p:nvPr/>
        </p:nvSpPr>
        <p:spPr>
          <a:xfrm>
            <a:off x="395536" y="6021288"/>
            <a:ext cx="3456384" cy="646331"/>
          </a:xfrm>
          <a:prstGeom prst="rect">
            <a:avLst/>
          </a:prstGeom>
          <a:solidFill>
            <a:schemeClr val="bg1"/>
          </a:solidFill>
        </p:spPr>
        <p:txBody>
          <a:bodyPr wrap="square">
            <a:spAutoFit/>
          </a:bodyPr>
          <a:lstStyle/>
          <a:p>
            <a:pPr>
              <a:defRPr/>
            </a:pPr>
            <a:r>
              <a:rPr lang="it-IT" sz="1200" b="1" dirty="0" smtClean="0">
                <a:latin typeface="+mj-lt"/>
              </a:rPr>
              <a:t>Distribuzione dei risultati</a:t>
            </a:r>
          </a:p>
          <a:p>
            <a:pPr>
              <a:defRPr/>
            </a:pPr>
            <a:r>
              <a:rPr lang="it-IT" sz="1200" dirty="0" smtClean="0">
                <a:latin typeface="+mj-lt"/>
              </a:rPr>
              <a:t>si </a:t>
            </a:r>
            <a:r>
              <a:rPr lang="it-IT" sz="1200" dirty="0">
                <a:latin typeface="+mj-lt"/>
              </a:rPr>
              <a:t>occupa </a:t>
            </a:r>
            <a:r>
              <a:rPr lang="it-IT" sz="1200" dirty="0" smtClean="0">
                <a:latin typeface="+mj-lt"/>
              </a:rPr>
              <a:t>della condivisione dei risultati ottenuti in rete locale o via Web</a:t>
            </a:r>
            <a:endParaRPr lang="it-IT" sz="1200" dirty="0">
              <a:latin typeface="+mj-lt"/>
            </a:endParaRPr>
          </a:p>
        </p:txBody>
      </p:sp>
    </p:spTree>
    <p:extLst>
      <p:ext uri="{BB962C8B-B14F-4D97-AF65-F5344CB8AC3E}">
        <p14:creationId xmlns:p14="http://schemas.microsoft.com/office/powerpoint/2010/main" val="37382341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16"/>
          <p:cNvSpPr>
            <a:spLocks noChangeArrowheads="1"/>
          </p:cNvSpPr>
          <p:nvPr/>
        </p:nvSpPr>
        <p:spPr bwMode="auto">
          <a:xfrm>
            <a:off x="114010" y="245260"/>
            <a:ext cx="8748712" cy="6417141"/>
          </a:xfrm>
          <a:prstGeom prst="rect">
            <a:avLst/>
          </a:prstGeom>
          <a:solidFill>
            <a:schemeClr val="bg1"/>
          </a:solidFill>
          <a:ln w="9525">
            <a:noFill/>
            <a:miter lim="800000"/>
            <a:headEnd/>
            <a:tailEnd/>
          </a:ln>
        </p:spPr>
        <p:txBody>
          <a:bodyPr anchor="ctr">
            <a:spAutoFit/>
          </a:bodyPr>
          <a:lstStyle/>
          <a:p>
            <a:pPr>
              <a:defRPr/>
            </a:pPr>
            <a:r>
              <a:rPr lang="it-IT" sz="1200" b="1" dirty="0">
                <a:solidFill>
                  <a:srgbClr val="000000"/>
                </a:solidFill>
                <a:latin typeface="+mj-lt"/>
                <a:cs typeface="Times New Roman" pitchFamily="18" charset="0"/>
              </a:rPr>
              <a:t>Orario del corso</a:t>
            </a:r>
            <a:br>
              <a:rPr lang="it-IT" sz="1200" b="1" dirty="0">
                <a:solidFill>
                  <a:srgbClr val="000000"/>
                </a:solidFill>
                <a:latin typeface="+mj-lt"/>
                <a:cs typeface="Times New Roman" pitchFamily="18" charset="0"/>
              </a:rPr>
            </a:br>
            <a:r>
              <a:rPr lang="it-IT" sz="1200" dirty="0">
                <a:solidFill>
                  <a:srgbClr val="000000"/>
                </a:solidFill>
                <a:latin typeface="+mj-lt"/>
                <a:cs typeface="Times New Roman" pitchFamily="18" charset="0"/>
              </a:rPr>
              <a:t>L</a:t>
            </a:r>
            <a:r>
              <a:rPr lang="it-IT" sz="1200" dirty="0" smtClean="0">
                <a:solidFill>
                  <a:srgbClr val="000000"/>
                </a:solidFill>
                <a:latin typeface="+mj-lt"/>
                <a:cs typeface="Times New Roman" pitchFamily="18" charset="0"/>
              </a:rPr>
              <a:t>unedi 10,15-11,45</a:t>
            </a:r>
            <a:endParaRPr lang="it-IT" sz="1200" dirty="0">
              <a:solidFill>
                <a:srgbClr val="000000"/>
              </a:solidFill>
              <a:latin typeface="+mj-lt"/>
              <a:cs typeface="Times New Roman" pitchFamily="18" charset="0"/>
            </a:endParaRPr>
          </a:p>
          <a:p>
            <a:pPr>
              <a:defRPr/>
            </a:pPr>
            <a:r>
              <a:rPr lang="it-IT" sz="1200" dirty="0" err="1" smtClean="0">
                <a:solidFill>
                  <a:srgbClr val="000000"/>
                </a:solidFill>
                <a:latin typeface="+mj-lt"/>
                <a:cs typeface="Times New Roman" pitchFamily="18" charset="0"/>
              </a:rPr>
              <a:t>Mercoledi</a:t>
            </a:r>
            <a:r>
              <a:rPr lang="it-IT" sz="1200" dirty="0" smtClean="0">
                <a:solidFill>
                  <a:srgbClr val="000000"/>
                </a:solidFill>
                <a:latin typeface="+mj-lt"/>
                <a:cs typeface="Times New Roman" pitchFamily="18" charset="0"/>
              </a:rPr>
              <a:t> </a:t>
            </a:r>
            <a:r>
              <a:rPr lang="it-IT" sz="1200" dirty="0" smtClean="0">
                <a:solidFill>
                  <a:srgbClr val="000000"/>
                </a:solidFill>
                <a:cs typeface="Times New Roman" pitchFamily="18" charset="0"/>
              </a:rPr>
              <a:t>10,15-11,45</a:t>
            </a:r>
          </a:p>
          <a:p>
            <a:pPr>
              <a:defRPr/>
            </a:pPr>
            <a:endParaRPr lang="it-IT" sz="1200" dirty="0" smtClean="0">
              <a:solidFill>
                <a:srgbClr val="000000"/>
              </a:solidFill>
              <a:latin typeface="+mj-lt"/>
              <a:cs typeface="Times New Roman" pitchFamily="18" charset="0"/>
            </a:endParaRPr>
          </a:p>
          <a:p>
            <a:r>
              <a:rPr lang="it-IT" sz="1200" b="1" dirty="0">
                <a:solidFill>
                  <a:srgbClr val="000000"/>
                </a:solidFill>
                <a:latin typeface="+mj-lt"/>
                <a:cs typeface="Times New Roman" pitchFamily="18" charset="0"/>
              </a:rPr>
              <a:t>Periodo di svolgimento del corso</a:t>
            </a:r>
          </a:p>
          <a:p>
            <a:r>
              <a:rPr lang="it-IT" sz="1200" dirty="0" smtClean="0">
                <a:solidFill>
                  <a:srgbClr val="000000"/>
                </a:solidFill>
                <a:latin typeface="+mj-lt"/>
                <a:cs typeface="Times New Roman" pitchFamily="18" charset="0"/>
              </a:rPr>
              <a:t>5/10/2015 </a:t>
            </a:r>
            <a:r>
              <a:rPr lang="it-IT" sz="1200" dirty="0">
                <a:solidFill>
                  <a:srgbClr val="000000"/>
                </a:solidFill>
                <a:latin typeface="+mj-lt"/>
                <a:cs typeface="Times New Roman" pitchFamily="18" charset="0"/>
              </a:rPr>
              <a:t>- </a:t>
            </a:r>
            <a:r>
              <a:rPr lang="it-IT" sz="1200" dirty="0" smtClean="0">
                <a:solidFill>
                  <a:srgbClr val="000000"/>
                </a:solidFill>
                <a:latin typeface="+mj-lt"/>
                <a:cs typeface="Times New Roman" pitchFamily="18" charset="0"/>
              </a:rPr>
              <a:t>23/12/2015</a:t>
            </a:r>
            <a:endParaRPr lang="it-IT" sz="1200" dirty="0">
              <a:solidFill>
                <a:srgbClr val="000000"/>
              </a:solidFill>
              <a:latin typeface="+mj-lt"/>
              <a:cs typeface="Times New Roman" pitchFamily="18" charset="0"/>
            </a:endParaRPr>
          </a:p>
          <a:p>
            <a:pPr>
              <a:defRPr/>
            </a:pPr>
            <a:endParaRPr lang="it-IT" sz="1200" dirty="0">
              <a:solidFill>
                <a:srgbClr val="000000"/>
              </a:solidFill>
              <a:latin typeface="+mj-lt"/>
              <a:cs typeface="Times New Roman" pitchFamily="18" charset="0"/>
            </a:endParaRPr>
          </a:p>
          <a:p>
            <a:pPr>
              <a:defRPr/>
            </a:pPr>
            <a:r>
              <a:rPr lang="it-IT" sz="1200" b="1" dirty="0" smtClean="0">
                <a:solidFill>
                  <a:srgbClr val="000000"/>
                </a:solidFill>
                <a:latin typeface="+mj-lt"/>
                <a:cs typeface="Times New Roman" pitchFamily="18" charset="0"/>
              </a:rPr>
              <a:t>Testi </a:t>
            </a:r>
            <a:r>
              <a:rPr lang="it-IT" sz="1200" b="1" dirty="0">
                <a:solidFill>
                  <a:srgbClr val="000000"/>
                </a:solidFill>
                <a:latin typeface="+mj-lt"/>
                <a:cs typeface="Times New Roman" pitchFamily="18" charset="0"/>
              </a:rPr>
              <a:t>obbligatori</a:t>
            </a:r>
            <a:r>
              <a:rPr lang="it-IT" sz="1200" dirty="0">
                <a:solidFill>
                  <a:srgbClr val="000000"/>
                </a:solidFill>
                <a:latin typeface="+mj-lt"/>
                <a:cs typeface="Times New Roman" pitchFamily="18" charset="0"/>
              </a:rPr>
              <a:t/>
            </a:r>
            <a:br>
              <a:rPr lang="it-IT" sz="1200" dirty="0">
                <a:solidFill>
                  <a:srgbClr val="000000"/>
                </a:solidFill>
                <a:latin typeface="+mj-lt"/>
                <a:cs typeface="Times New Roman" pitchFamily="18" charset="0"/>
              </a:rPr>
            </a:br>
            <a:r>
              <a:rPr lang="it-IT" sz="1200" dirty="0">
                <a:solidFill>
                  <a:srgbClr val="000000"/>
                </a:solidFill>
                <a:latin typeface="+mj-lt"/>
                <a:cs typeface="Times New Roman" pitchFamily="18" charset="0"/>
              </a:rPr>
              <a:t>Self-service Business Intelligence e Data Mining con Microsoft Excel, ed. Pitagora </a:t>
            </a:r>
          </a:p>
          <a:p>
            <a:pPr>
              <a:defRPr/>
            </a:pPr>
            <a:r>
              <a:rPr lang="it-IT" sz="1200" dirty="0">
                <a:solidFill>
                  <a:srgbClr val="000000"/>
                </a:solidFill>
                <a:latin typeface="+mj-lt"/>
                <a:cs typeface="Times New Roman" pitchFamily="18" charset="0"/>
              </a:rPr>
              <a:t>Slide del corso </a:t>
            </a:r>
            <a:r>
              <a:rPr lang="it-IT" sz="1200" dirty="0" smtClean="0">
                <a:solidFill>
                  <a:srgbClr val="000000"/>
                </a:solidFill>
                <a:latin typeface="+mj-lt"/>
                <a:cs typeface="Times New Roman" pitchFamily="18" charset="0"/>
              </a:rPr>
              <a:t>(BI2015.pptx)  </a:t>
            </a:r>
          </a:p>
          <a:p>
            <a:pPr>
              <a:defRPr/>
            </a:pPr>
            <a:r>
              <a:rPr lang="it-IT" sz="1200" dirty="0" smtClean="0">
                <a:solidFill>
                  <a:srgbClr val="000000"/>
                </a:solidFill>
                <a:latin typeface="+mj-lt"/>
                <a:cs typeface="Times New Roman" pitchFamily="18" charset="0"/>
              </a:rPr>
              <a:t>Per informazioni sull’esame: Contenuti del corso - Materiale didattico di preparazione all’esame.docx</a:t>
            </a:r>
            <a:endParaRPr lang="it-IT" sz="1200" dirty="0">
              <a:solidFill>
                <a:srgbClr val="000000"/>
              </a:solidFill>
              <a:latin typeface="+mj-lt"/>
              <a:cs typeface="Times New Roman" pitchFamily="18" charset="0"/>
            </a:endParaRPr>
          </a:p>
          <a:p>
            <a:pPr eaLnBrk="0" hangingPunct="0">
              <a:defRPr/>
            </a:pPr>
            <a:endParaRPr lang="it-IT" sz="800" b="1" dirty="0">
              <a:solidFill>
                <a:srgbClr val="000000"/>
              </a:solidFill>
              <a:latin typeface="+mj-lt"/>
              <a:cs typeface="Times New Roman" pitchFamily="18" charset="0"/>
            </a:endParaRPr>
          </a:p>
          <a:p>
            <a:pPr eaLnBrk="0" hangingPunct="0">
              <a:defRPr/>
            </a:pPr>
            <a:r>
              <a:rPr lang="it-IT" sz="1200" b="1" dirty="0" smtClean="0">
                <a:solidFill>
                  <a:srgbClr val="000000"/>
                </a:solidFill>
                <a:latin typeface="+mj-lt"/>
                <a:cs typeface="Times New Roman" pitchFamily="18" charset="0"/>
              </a:rPr>
              <a:t>Modalità di esame</a:t>
            </a:r>
            <a:endParaRPr lang="it-IT" sz="1200" dirty="0">
              <a:latin typeface="+mj-lt"/>
            </a:endParaRPr>
          </a:p>
          <a:p>
            <a:pPr>
              <a:defRPr/>
            </a:pPr>
            <a:r>
              <a:rPr lang="it-IT" sz="1200" dirty="0">
                <a:solidFill>
                  <a:srgbClr val="000000"/>
                </a:solidFill>
                <a:latin typeface="+mj-lt"/>
                <a:cs typeface="Times New Roman" pitchFamily="18" charset="0"/>
              </a:rPr>
              <a:t>A </a:t>
            </a:r>
            <a:r>
              <a:rPr lang="it-IT" sz="1200" dirty="0" smtClean="0">
                <a:solidFill>
                  <a:srgbClr val="000000"/>
                </a:solidFill>
                <a:latin typeface="+mj-lt"/>
                <a:cs typeface="Times New Roman" pitchFamily="18" charset="0"/>
              </a:rPr>
              <a:t>multiple </a:t>
            </a:r>
            <a:r>
              <a:rPr lang="it-IT" sz="1200" dirty="0" err="1" smtClean="0">
                <a:solidFill>
                  <a:srgbClr val="000000"/>
                </a:solidFill>
                <a:latin typeface="+mj-lt"/>
                <a:cs typeface="Times New Roman" pitchFamily="18" charset="0"/>
              </a:rPr>
              <a:t>choice</a:t>
            </a:r>
            <a:r>
              <a:rPr lang="it-IT" sz="1200" dirty="0">
                <a:solidFill>
                  <a:srgbClr val="000000"/>
                </a:solidFill>
                <a:latin typeface="+mj-lt"/>
                <a:cs typeface="Times New Roman" pitchFamily="18" charset="0"/>
              </a:rPr>
              <a:t>, con </a:t>
            </a:r>
            <a:r>
              <a:rPr lang="it-IT" sz="1200" dirty="0" smtClean="0">
                <a:solidFill>
                  <a:srgbClr val="000000"/>
                </a:solidFill>
                <a:latin typeface="+mj-lt"/>
                <a:cs typeface="Times New Roman" pitchFamily="18" charset="0"/>
              </a:rPr>
              <a:t>un software proprietario. </a:t>
            </a:r>
            <a:r>
              <a:rPr lang="it-IT" sz="1200" dirty="0">
                <a:latin typeface="Calibri"/>
                <a:ea typeface="Times New Roman"/>
                <a:cs typeface="Times New Roman"/>
              </a:rPr>
              <a:t>Al termine del secondo modulo è previsto un test intermedio (di prova) </a:t>
            </a:r>
            <a:r>
              <a:rPr lang="it-IT" sz="1200" dirty="0" smtClean="0">
                <a:latin typeface="Calibri"/>
                <a:ea typeface="Times New Roman"/>
                <a:cs typeface="Times New Roman"/>
              </a:rPr>
              <a:t>ed un secondo test  di esercitazione verrà effettuato alla fine del corso. </a:t>
            </a:r>
            <a:r>
              <a:rPr lang="it-IT" sz="1200" dirty="0">
                <a:latin typeface="Calibri"/>
                <a:ea typeface="Times New Roman"/>
                <a:cs typeface="Times New Roman"/>
              </a:rPr>
              <a:t>Nessuno dei due è valido ai fini del voto dell’esame. </a:t>
            </a:r>
            <a:r>
              <a:rPr lang="it-IT" sz="1200" dirty="0" smtClean="0">
                <a:solidFill>
                  <a:srgbClr val="FF0000"/>
                </a:solidFill>
                <a:latin typeface="Calibri"/>
                <a:ea typeface="Times New Roman"/>
                <a:cs typeface="Times New Roman"/>
              </a:rPr>
              <a:t>Agli studenti verrà richiesto di costruire alcune domande da inserire nei  tester di esercitazione. </a:t>
            </a:r>
            <a:r>
              <a:rPr lang="it-IT" sz="1200" dirty="0" smtClean="0">
                <a:latin typeface="Calibri"/>
                <a:ea typeface="Times New Roman"/>
                <a:cs typeface="Times New Roman"/>
              </a:rPr>
              <a:t>Un fac-simile della prova d’esame è </a:t>
            </a:r>
            <a:r>
              <a:rPr lang="it-IT" sz="1200" dirty="0">
                <a:solidFill>
                  <a:schemeClr val="accent6">
                    <a:lumMod val="50000"/>
                  </a:schemeClr>
                </a:solidFill>
                <a:latin typeface="+mj-lt"/>
                <a:cs typeface="Times New Roman" pitchFamily="18" charset="0"/>
              </a:rPr>
              <a:t>disponibile all’indirizzo:</a:t>
            </a:r>
          </a:p>
          <a:p>
            <a:pPr>
              <a:defRPr/>
            </a:pPr>
            <a:r>
              <a:rPr lang="it-IT" sz="1200" dirty="0">
                <a:solidFill>
                  <a:schemeClr val="accent6">
                    <a:lumMod val="50000"/>
                  </a:schemeClr>
                </a:solidFill>
                <a:latin typeface="+mj-lt"/>
                <a:cs typeface="Times New Roman" pitchFamily="18" charset="0"/>
                <a:hlinkClick r:id="rId2"/>
              </a:rPr>
              <a:t>http://</a:t>
            </a:r>
            <a:r>
              <a:rPr lang="it-IT" sz="1200" dirty="0" smtClean="0">
                <a:solidFill>
                  <a:schemeClr val="accent6">
                    <a:lumMod val="50000"/>
                  </a:schemeClr>
                </a:solidFill>
                <a:latin typeface="+mj-lt"/>
                <a:cs typeface="Times New Roman" pitchFamily="18" charset="0"/>
                <a:hlinkClick r:id="rId2"/>
              </a:rPr>
              <a:t>morgana.unimore.it/bordoni_stefano/BI2013/testprova/testcorsoBI2013.rar</a:t>
            </a:r>
            <a:endParaRPr lang="it-IT" sz="1200" dirty="0" smtClean="0">
              <a:solidFill>
                <a:schemeClr val="accent6">
                  <a:lumMod val="50000"/>
                </a:schemeClr>
              </a:solidFill>
              <a:latin typeface="+mj-lt"/>
              <a:cs typeface="Times New Roman" pitchFamily="18" charset="0"/>
            </a:endParaRPr>
          </a:p>
          <a:p>
            <a:pPr>
              <a:defRPr/>
            </a:pPr>
            <a:endParaRPr lang="en-GB" sz="900" dirty="0">
              <a:solidFill>
                <a:srgbClr val="000000"/>
              </a:solidFill>
              <a:latin typeface="+mj-lt"/>
              <a:cs typeface="Times New Roman" pitchFamily="18" charset="0"/>
            </a:endParaRPr>
          </a:p>
          <a:p>
            <a:pPr eaLnBrk="0" hangingPunct="0">
              <a:defRPr/>
            </a:pPr>
            <a:r>
              <a:rPr lang="it-IT" sz="1200" b="1" dirty="0" smtClean="0">
                <a:solidFill>
                  <a:srgbClr val="000000"/>
                </a:solidFill>
                <a:latin typeface="+mj-lt"/>
                <a:cs typeface="Times New Roman" pitchFamily="18" charset="0"/>
              </a:rPr>
              <a:t>Materiale </a:t>
            </a:r>
            <a:r>
              <a:rPr lang="it-IT" sz="1200" b="1" dirty="0">
                <a:solidFill>
                  <a:srgbClr val="000000"/>
                </a:solidFill>
                <a:latin typeface="+mj-lt"/>
                <a:cs typeface="Times New Roman" pitchFamily="18" charset="0"/>
              </a:rPr>
              <a:t>didattico (slide, </a:t>
            </a:r>
            <a:r>
              <a:rPr lang="it-IT" sz="1200" b="1" dirty="0" smtClean="0">
                <a:solidFill>
                  <a:srgbClr val="000000"/>
                </a:solidFill>
                <a:latin typeface="+mj-lt"/>
                <a:cs typeface="Times New Roman" pitchFamily="18" charset="0"/>
              </a:rPr>
              <a:t>software, basi </a:t>
            </a:r>
            <a:r>
              <a:rPr lang="it-IT" sz="1200" b="1" dirty="0">
                <a:solidFill>
                  <a:srgbClr val="000000"/>
                </a:solidFill>
                <a:latin typeface="+mj-lt"/>
                <a:cs typeface="Times New Roman" pitchFamily="18" charset="0"/>
              </a:rPr>
              <a:t>di dati per esercitazioni)</a:t>
            </a:r>
          </a:p>
          <a:p>
            <a:pPr eaLnBrk="0" hangingPunct="0">
              <a:defRPr/>
            </a:pPr>
            <a:r>
              <a:rPr lang="it-IT" sz="1200" dirty="0">
                <a:solidFill>
                  <a:schemeClr val="accent6">
                    <a:lumMod val="50000"/>
                  </a:schemeClr>
                </a:solidFill>
                <a:latin typeface="+mj-lt"/>
                <a:cs typeface="Times New Roman" pitchFamily="18" charset="0"/>
                <a:hlinkClick r:id="rId3"/>
              </a:rPr>
              <a:t>http://</a:t>
            </a:r>
            <a:r>
              <a:rPr lang="it-IT" sz="1200" dirty="0" smtClean="0">
                <a:solidFill>
                  <a:schemeClr val="accent6">
                    <a:lumMod val="50000"/>
                  </a:schemeClr>
                </a:solidFill>
                <a:latin typeface="+mj-lt"/>
                <a:cs typeface="Times New Roman" pitchFamily="18" charset="0"/>
                <a:hlinkClick r:id="rId3"/>
              </a:rPr>
              <a:t>morgana.unimore.it/bordoni_stefano/BI2013/</a:t>
            </a:r>
            <a:endParaRPr lang="it-IT" sz="1200" dirty="0" smtClean="0">
              <a:solidFill>
                <a:schemeClr val="accent6">
                  <a:lumMod val="50000"/>
                </a:schemeClr>
              </a:solidFill>
              <a:latin typeface="+mj-lt"/>
              <a:cs typeface="Times New Roman" pitchFamily="18" charset="0"/>
            </a:endParaRPr>
          </a:p>
          <a:p>
            <a:pPr eaLnBrk="0" hangingPunct="0">
              <a:defRPr/>
            </a:pPr>
            <a:r>
              <a:rPr lang="it-IT" sz="1200" dirty="0">
                <a:solidFill>
                  <a:schemeClr val="accent6">
                    <a:lumMod val="50000"/>
                  </a:schemeClr>
                </a:solidFill>
                <a:latin typeface="+mj-lt"/>
                <a:cs typeface="Times New Roman" pitchFamily="18" charset="0"/>
                <a:hlinkClick r:id="rId4"/>
              </a:rPr>
              <a:t>http://morespace.unimore.it/stefanobordoni/businessintelligence</a:t>
            </a:r>
            <a:r>
              <a:rPr lang="it-IT" sz="1200" dirty="0" smtClean="0">
                <a:solidFill>
                  <a:schemeClr val="accent6">
                    <a:lumMod val="50000"/>
                  </a:schemeClr>
                </a:solidFill>
                <a:latin typeface="+mj-lt"/>
                <a:cs typeface="Times New Roman" pitchFamily="18" charset="0"/>
                <a:hlinkClick r:id="rId4"/>
              </a:rPr>
              <a:t>/</a:t>
            </a:r>
            <a:endParaRPr lang="it-IT" sz="1200" dirty="0" smtClean="0">
              <a:solidFill>
                <a:schemeClr val="accent6">
                  <a:lumMod val="50000"/>
                </a:schemeClr>
              </a:solidFill>
              <a:latin typeface="+mj-lt"/>
              <a:cs typeface="Times New Roman" pitchFamily="18" charset="0"/>
            </a:endParaRPr>
          </a:p>
          <a:p>
            <a:pPr eaLnBrk="0" hangingPunct="0">
              <a:defRPr/>
            </a:pPr>
            <a:endParaRPr lang="it-IT" sz="1200" dirty="0">
              <a:solidFill>
                <a:schemeClr val="accent6">
                  <a:lumMod val="50000"/>
                </a:schemeClr>
              </a:solidFill>
              <a:latin typeface="+mj-lt"/>
              <a:cs typeface="Times New Roman" pitchFamily="18" charset="0"/>
            </a:endParaRPr>
          </a:p>
          <a:p>
            <a:pPr eaLnBrk="0" hangingPunct="0">
              <a:defRPr/>
            </a:pPr>
            <a:r>
              <a:rPr lang="it-IT" sz="1200" b="1" dirty="0">
                <a:solidFill>
                  <a:srgbClr val="000000"/>
                </a:solidFill>
                <a:latin typeface="+mj-lt"/>
                <a:cs typeface="Times New Roman" pitchFamily="18" charset="0"/>
              </a:rPr>
              <a:t>Altro software in uso nel corso</a:t>
            </a:r>
          </a:p>
          <a:p>
            <a:pPr eaLnBrk="0" hangingPunct="0">
              <a:defRPr/>
            </a:pPr>
            <a:r>
              <a:rPr lang="it-IT" sz="1200" dirty="0" err="1" smtClean="0">
                <a:solidFill>
                  <a:srgbClr val="000000"/>
                </a:solidFill>
                <a:latin typeface="+mj-lt"/>
                <a:cs typeface="Times New Roman" pitchFamily="18" charset="0"/>
              </a:rPr>
              <a:t>Power</a:t>
            </a:r>
            <a:r>
              <a:rPr lang="it-IT" sz="1200" dirty="0">
                <a:solidFill>
                  <a:srgbClr val="000000"/>
                </a:solidFill>
                <a:latin typeface="+mj-lt"/>
                <a:cs typeface="Times New Roman" pitchFamily="18" charset="0"/>
              </a:rPr>
              <a:t> Pivot: </a:t>
            </a:r>
            <a:r>
              <a:rPr lang="it-IT" sz="1200" dirty="0">
                <a:solidFill>
                  <a:srgbClr val="000000"/>
                </a:solidFill>
                <a:latin typeface="+mj-lt"/>
                <a:cs typeface="Times New Roman" pitchFamily="18" charset="0"/>
                <a:hlinkClick r:id="rId5"/>
              </a:rPr>
              <a:t>http://</a:t>
            </a:r>
            <a:r>
              <a:rPr lang="it-IT" sz="1200" dirty="0" smtClean="0">
                <a:solidFill>
                  <a:srgbClr val="000000"/>
                </a:solidFill>
                <a:latin typeface="+mj-lt"/>
                <a:cs typeface="Times New Roman" pitchFamily="18" charset="0"/>
                <a:hlinkClick r:id="rId5"/>
              </a:rPr>
              <a:t>www.microsoft.com/it-it/download/details.aspx?id=29074</a:t>
            </a:r>
            <a:endParaRPr lang="it-IT" sz="1200" dirty="0" smtClean="0">
              <a:solidFill>
                <a:srgbClr val="000000"/>
              </a:solidFill>
              <a:latin typeface="+mj-lt"/>
              <a:cs typeface="Times New Roman" pitchFamily="18" charset="0"/>
            </a:endParaRPr>
          </a:p>
          <a:p>
            <a:pPr eaLnBrk="0" hangingPunct="0">
              <a:defRPr/>
            </a:pPr>
            <a:r>
              <a:rPr lang="it-IT" sz="1200" dirty="0" smtClean="0">
                <a:solidFill>
                  <a:srgbClr val="000000"/>
                </a:solidFill>
                <a:latin typeface="+mj-lt"/>
                <a:cs typeface="Times New Roman" pitchFamily="18" charset="0"/>
              </a:rPr>
              <a:t>DM </a:t>
            </a:r>
            <a:r>
              <a:rPr lang="it-IT" sz="1200" dirty="0" err="1" smtClean="0">
                <a:solidFill>
                  <a:srgbClr val="000000"/>
                </a:solidFill>
                <a:latin typeface="+mj-lt"/>
                <a:cs typeface="Times New Roman" pitchFamily="18" charset="0"/>
              </a:rPr>
              <a:t>add-ins</a:t>
            </a:r>
            <a:r>
              <a:rPr lang="it-IT" sz="1200" dirty="0">
                <a:solidFill>
                  <a:srgbClr val="000000"/>
                </a:solidFill>
                <a:latin typeface="+mj-lt"/>
                <a:cs typeface="Times New Roman" pitchFamily="18" charset="0"/>
              </a:rPr>
              <a:t>: </a:t>
            </a:r>
            <a:r>
              <a:rPr lang="it-IT" sz="1200" dirty="0">
                <a:solidFill>
                  <a:srgbClr val="000000"/>
                </a:solidFill>
                <a:latin typeface="+mj-lt"/>
                <a:cs typeface="Times New Roman" pitchFamily="18" charset="0"/>
                <a:hlinkClick r:id="rId6"/>
              </a:rPr>
              <a:t>http://</a:t>
            </a:r>
            <a:r>
              <a:rPr lang="it-IT" sz="1200" dirty="0" smtClean="0">
                <a:solidFill>
                  <a:srgbClr val="000000"/>
                </a:solidFill>
                <a:latin typeface="+mj-lt"/>
                <a:cs typeface="Times New Roman" pitchFamily="18" charset="0"/>
                <a:hlinkClick r:id="rId6"/>
              </a:rPr>
              <a:t>www.microsoft.com/it-it/download/details.aspx?id=35578</a:t>
            </a:r>
            <a:endParaRPr lang="it-IT" sz="1200" dirty="0" smtClean="0">
              <a:solidFill>
                <a:srgbClr val="000000"/>
              </a:solidFill>
              <a:latin typeface="+mj-lt"/>
              <a:cs typeface="Times New Roman" pitchFamily="18" charset="0"/>
            </a:endParaRPr>
          </a:p>
          <a:p>
            <a:pPr eaLnBrk="0" hangingPunct="0">
              <a:defRPr/>
            </a:pPr>
            <a:r>
              <a:rPr lang="it-IT" sz="1200" dirty="0">
                <a:solidFill>
                  <a:srgbClr val="000000"/>
                </a:solidFill>
                <a:latin typeface="+mj-lt"/>
                <a:cs typeface="Times New Roman" pitchFamily="18" charset="0"/>
              </a:rPr>
              <a:t>SQL Server® 2012 </a:t>
            </a:r>
            <a:r>
              <a:rPr lang="it-IT" sz="1200" dirty="0" smtClean="0">
                <a:solidFill>
                  <a:srgbClr val="000000"/>
                </a:solidFill>
                <a:latin typeface="+mj-lt"/>
                <a:cs typeface="Times New Roman" pitchFamily="18" charset="0"/>
              </a:rPr>
              <a:t>Evaluation: </a:t>
            </a:r>
            <a:r>
              <a:rPr lang="it-IT" sz="1200" dirty="0" smtClean="0">
                <a:solidFill>
                  <a:srgbClr val="000000"/>
                </a:solidFill>
                <a:latin typeface="+mj-lt"/>
                <a:cs typeface="Times New Roman" pitchFamily="18" charset="0"/>
                <a:hlinkClick r:id="rId7"/>
              </a:rPr>
              <a:t>http</a:t>
            </a:r>
            <a:r>
              <a:rPr lang="it-IT" sz="1200" dirty="0">
                <a:solidFill>
                  <a:srgbClr val="000000"/>
                </a:solidFill>
                <a:latin typeface="+mj-lt"/>
                <a:cs typeface="Times New Roman" pitchFamily="18" charset="0"/>
                <a:hlinkClick r:id="rId7"/>
              </a:rPr>
              <a:t>://</a:t>
            </a:r>
            <a:r>
              <a:rPr lang="it-IT" sz="1200" dirty="0" smtClean="0">
                <a:solidFill>
                  <a:srgbClr val="000000"/>
                </a:solidFill>
                <a:latin typeface="+mj-lt"/>
                <a:cs typeface="Times New Roman" pitchFamily="18" charset="0"/>
                <a:hlinkClick r:id="rId7"/>
              </a:rPr>
              <a:t>www.microsoft.com/it-it/download/details.aspx?id=29066</a:t>
            </a:r>
            <a:endParaRPr lang="it-IT" sz="1200" dirty="0" smtClean="0">
              <a:solidFill>
                <a:srgbClr val="000000"/>
              </a:solidFill>
              <a:latin typeface="+mj-lt"/>
              <a:cs typeface="Times New Roman" pitchFamily="18" charset="0"/>
            </a:endParaRPr>
          </a:p>
          <a:p>
            <a:pPr eaLnBrk="0" hangingPunct="0">
              <a:defRPr/>
            </a:pPr>
            <a:r>
              <a:rPr lang="it-IT" sz="1200" dirty="0" smtClean="0">
                <a:solidFill>
                  <a:srgbClr val="000000"/>
                </a:solidFill>
                <a:latin typeface="+mj-lt"/>
                <a:cs typeface="Times New Roman" pitchFamily="18" charset="0"/>
              </a:rPr>
              <a:t>Tableau </a:t>
            </a:r>
            <a:r>
              <a:rPr lang="it-IT" sz="1200" dirty="0">
                <a:solidFill>
                  <a:srgbClr val="000000"/>
                </a:solidFill>
                <a:latin typeface="+mj-lt"/>
                <a:cs typeface="Times New Roman" pitchFamily="18" charset="0"/>
              </a:rPr>
              <a:t>Public</a:t>
            </a:r>
            <a:r>
              <a:rPr lang="it-IT" sz="1200" dirty="0" smtClean="0">
                <a:solidFill>
                  <a:srgbClr val="000000"/>
                </a:solidFill>
                <a:cs typeface="Times New Roman" pitchFamily="18" charset="0"/>
              </a:rPr>
              <a:t>: </a:t>
            </a:r>
            <a:r>
              <a:rPr lang="it-IT" sz="1200" dirty="0" smtClean="0">
                <a:solidFill>
                  <a:srgbClr val="000000"/>
                </a:solidFill>
                <a:latin typeface="+mj-lt"/>
                <a:cs typeface="Times New Roman" pitchFamily="18" charset="0"/>
                <a:hlinkClick r:id="rId8"/>
              </a:rPr>
              <a:t>http</a:t>
            </a:r>
            <a:r>
              <a:rPr lang="it-IT" sz="1200" dirty="0">
                <a:solidFill>
                  <a:srgbClr val="000000"/>
                </a:solidFill>
                <a:latin typeface="+mj-lt"/>
                <a:cs typeface="Times New Roman" pitchFamily="18" charset="0"/>
                <a:hlinkClick r:id="rId8"/>
              </a:rPr>
              <a:t>://www.tableausoftware.com/public</a:t>
            </a:r>
            <a:r>
              <a:rPr lang="it-IT" sz="1200" dirty="0" smtClean="0">
                <a:solidFill>
                  <a:srgbClr val="000000"/>
                </a:solidFill>
                <a:latin typeface="+mj-lt"/>
                <a:cs typeface="Times New Roman" pitchFamily="18" charset="0"/>
                <a:hlinkClick r:id="rId8"/>
              </a:rPr>
              <a:t>/</a:t>
            </a:r>
            <a:endParaRPr lang="it-IT" sz="1200" dirty="0" smtClean="0">
              <a:solidFill>
                <a:srgbClr val="000000"/>
              </a:solidFill>
              <a:latin typeface="+mj-lt"/>
              <a:cs typeface="Times New Roman" pitchFamily="18" charset="0"/>
            </a:endParaRPr>
          </a:p>
          <a:p>
            <a:pPr eaLnBrk="0" hangingPunct="0">
              <a:defRPr/>
            </a:pPr>
            <a:endParaRPr lang="it-IT" sz="1200" dirty="0" smtClean="0">
              <a:solidFill>
                <a:srgbClr val="000000"/>
              </a:solidFill>
              <a:latin typeface="+mj-lt"/>
              <a:cs typeface="Times New Roman" pitchFamily="18" charset="0"/>
            </a:endParaRPr>
          </a:p>
          <a:p>
            <a:pPr eaLnBrk="0" hangingPunct="0">
              <a:defRPr/>
            </a:pPr>
            <a:r>
              <a:rPr lang="it-IT" sz="1200" b="1" dirty="0" smtClean="0">
                <a:solidFill>
                  <a:srgbClr val="000000"/>
                </a:solidFill>
                <a:latin typeface="+mj-lt"/>
                <a:cs typeface="Times New Roman" pitchFamily="18" charset="0"/>
              </a:rPr>
              <a:t>Obbiettivi didattici</a:t>
            </a:r>
            <a:endParaRPr lang="it-IT" sz="1200" b="1" dirty="0">
              <a:solidFill>
                <a:srgbClr val="000000"/>
              </a:solidFill>
              <a:latin typeface="+mj-lt"/>
              <a:cs typeface="Times New Roman" pitchFamily="18" charset="0"/>
            </a:endParaRPr>
          </a:p>
          <a:p>
            <a:pPr eaLnBrk="0" hangingPunct="0">
              <a:defRPr/>
            </a:pPr>
            <a:r>
              <a:rPr lang="it-IT" sz="1200" dirty="0" smtClean="0">
                <a:solidFill>
                  <a:srgbClr val="000000"/>
                </a:solidFill>
                <a:latin typeface="+mj-lt"/>
                <a:cs typeface="Times New Roman" pitchFamily="18" charset="0"/>
              </a:rPr>
              <a:t>Fornire agli studenti gli strumenti per realizzare applicazioni di Self-service Business Intelligence e Data Mining in ambiente Microsoft BI</a:t>
            </a:r>
          </a:p>
          <a:p>
            <a:pPr eaLnBrk="0" hangingPunct="0">
              <a:defRPr/>
            </a:pPr>
            <a:endParaRPr lang="it-IT" sz="1200" dirty="0" smtClean="0">
              <a:solidFill>
                <a:srgbClr val="000000"/>
              </a:solidFill>
              <a:latin typeface="+mj-lt"/>
              <a:cs typeface="Times New Roman" pitchFamily="18" charset="0"/>
            </a:endParaRPr>
          </a:p>
          <a:p>
            <a:pPr eaLnBrk="0" hangingPunct="0">
              <a:defRPr/>
            </a:pPr>
            <a:r>
              <a:rPr lang="it-IT" sz="1200" b="1" dirty="0" smtClean="0">
                <a:solidFill>
                  <a:srgbClr val="FF0000"/>
                </a:solidFill>
                <a:latin typeface="+mj-lt"/>
                <a:cs typeface="Times New Roman" pitchFamily="18" charset="0"/>
              </a:rPr>
              <a:t>Tutto </a:t>
            </a:r>
            <a:r>
              <a:rPr lang="it-IT" sz="1200" b="1" dirty="0">
                <a:solidFill>
                  <a:srgbClr val="FF0000"/>
                </a:solidFill>
                <a:latin typeface="+mj-lt"/>
                <a:cs typeface="Times New Roman" pitchFamily="18" charset="0"/>
              </a:rPr>
              <a:t>il Software Microsoft può essere scaricato gratuitamente con licenza a due anni dal portale “</a:t>
            </a:r>
            <a:r>
              <a:rPr lang="it-IT" sz="1200" b="1" dirty="0" err="1">
                <a:solidFill>
                  <a:srgbClr val="FF0000"/>
                </a:solidFill>
                <a:latin typeface="+mj-lt"/>
                <a:cs typeface="Times New Roman" pitchFamily="18" charset="0"/>
              </a:rPr>
              <a:t>Webstore</a:t>
            </a:r>
            <a:r>
              <a:rPr lang="it-IT" sz="1200" b="1" dirty="0">
                <a:solidFill>
                  <a:srgbClr val="FF0000"/>
                </a:solidFill>
                <a:latin typeface="+mj-lt"/>
                <a:cs typeface="Times New Roman" pitchFamily="18" charset="0"/>
              </a:rPr>
              <a:t> </a:t>
            </a:r>
            <a:r>
              <a:rPr lang="it-IT" sz="1200" b="1" dirty="0" err="1">
                <a:solidFill>
                  <a:srgbClr val="FF0000"/>
                </a:solidFill>
                <a:latin typeface="+mj-lt"/>
                <a:cs typeface="Times New Roman" pitchFamily="18" charset="0"/>
              </a:rPr>
              <a:t>dreamspark</a:t>
            </a:r>
            <a:r>
              <a:rPr lang="it-IT" sz="1200" b="1" dirty="0">
                <a:solidFill>
                  <a:srgbClr val="FF0000"/>
                </a:solidFill>
                <a:latin typeface="+mj-lt"/>
                <a:cs typeface="Times New Roman" pitchFamily="18" charset="0"/>
              </a:rPr>
              <a:t>”</a:t>
            </a:r>
            <a:r>
              <a:rPr lang="it-IT" sz="1200" dirty="0">
                <a:solidFill>
                  <a:srgbClr val="000000"/>
                </a:solidFill>
                <a:latin typeface="+mj-lt"/>
                <a:cs typeface="Times New Roman" pitchFamily="18" charset="0"/>
              </a:rPr>
              <a:t>*</a:t>
            </a:r>
          </a:p>
          <a:p>
            <a:pPr eaLnBrk="0" hangingPunct="0">
              <a:defRPr/>
            </a:pPr>
            <a:r>
              <a:rPr lang="it-IT" sz="1200" u="sng" dirty="0">
                <a:hlinkClick r:id="rId9"/>
              </a:rPr>
              <a:t>http://e5.onthehub.com/d.ashx?s=u1vjaekwzj</a:t>
            </a:r>
            <a:endParaRPr lang="it-IT" sz="1200" dirty="0"/>
          </a:p>
          <a:p>
            <a:pPr eaLnBrk="0" hangingPunct="0">
              <a:defRPr/>
            </a:pPr>
            <a:r>
              <a:rPr lang="it-IT" sz="1100" dirty="0" smtClean="0">
                <a:solidFill>
                  <a:srgbClr val="000000"/>
                </a:solidFill>
                <a:latin typeface="+mj-lt"/>
                <a:cs typeface="Times New Roman" pitchFamily="18" charset="0"/>
              </a:rPr>
              <a:t>*</a:t>
            </a:r>
            <a:r>
              <a:rPr lang="it-IT" sz="1100" dirty="0">
                <a:solidFill>
                  <a:srgbClr val="000000"/>
                </a:solidFill>
                <a:latin typeface="+mj-lt"/>
                <a:cs typeface="Times New Roman" pitchFamily="18" charset="0"/>
              </a:rPr>
              <a:t>Nota il file scaricato è un </a:t>
            </a:r>
            <a:r>
              <a:rPr lang="it-IT" sz="1100" dirty="0" err="1">
                <a:solidFill>
                  <a:srgbClr val="000000"/>
                </a:solidFill>
                <a:latin typeface="+mj-lt"/>
                <a:cs typeface="Times New Roman" pitchFamily="18" charset="0"/>
              </a:rPr>
              <a:t>iso</a:t>
            </a:r>
            <a:r>
              <a:rPr lang="it-IT" sz="1100" dirty="0">
                <a:solidFill>
                  <a:srgbClr val="000000"/>
                </a:solidFill>
                <a:latin typeface="+mj-lt"/>
                <a:cs typeface="Times New Roman" pitchFamily="18" charset="0"/>
              </a:rPr>
              <a:t> (immagine) per </a:t>
            </a:r>
            <a:r>
              <a:rPr lang="it-IT" sz="1100" dirty="0" smtClean="0">
                <a:solidFill>
                  <a:srgbClr val="000000"/>
                </a:solidFill>
                <a:latin typeface="+mj-lt"/>
                <a:cs typeface="Times New Roman" pitchFamily="18" charset="0"/>
              </a:rPr>
              <a:t>installarlo devi  usare </a:t>
            </a:r>
            <a:r>
              <a:rPr lang="it-IT" sz="1100" dirty="0" err="1">
                <a:solidFill>
                  <a:srgbClr val="000000"/>
                </a:solidFill>
                <a:latin typeface="+mj-lt"/>
                <a:cs typeface="Times New Roman" pitchFamily="18" charset="0"/>
              </a:rPr>
              <a:t>virtualclonedrive</a:t>
            </a:r>
            <a:r>
              <a:rPr lang="it-IT" sz="1100" dirty="0">
                <a:solidFill>
                  <a:srgbClr val="000000"/>
                </a:solidFill>
                <a:latin typeface="+mj-lt"/>
                <a:cs typeface="Times New Roman" pitchFamily="18" charset="0"/>
              </a:rPr>
              <a:t> (http://www.slysoft.com/</a:t>
            </a:r>
            <a:r>
              <a:rPr lang="it-IT" sz="1100" dirty="0" err="1">
                <a:solidFill>
                  <a:srgbClr val="000000"/>
                </a:solidFill>
                <a:latin typeface="+mj-lt"/>
                <a:cs typeface="Times New Roman" pitchFamily="18" charset="0"/>
              </a:rPr>
              <a:t>it</a:t>
            </a:r>
            <a:r>
              <a:rPr lang="it-IT" sz="1100" dirty="0">
                <a:solidFill>
                  <a:srgbClr val="000000"/>
                </a:solidFill>
                <a:latin typeface="+mj-lt"/>
                <a:cs typeface="Times New Roman" pitchFamily="18" charset="0"/>
              </a:rPr>
              <a:t>/virtual-clonedrive.html) o http://</a:t>
            </a:r>
            <a:r>
              <a:rPr lang="it-IT" sz="1100" dirty="0" smtClean="0">
                <a:solidFill>
                  <a:srgbClr val="000000"/>
                </a:solidFill>
                <a:latin typeface="+mj-lt"/>
                <a:cs typeface="Times New Roman" pitchFamily="18" charset="0"/>
              </a:rPr>
              <a:t>morgana.unimore.it/bordoni_stefano/BI2013/SetupVirtualCloneDrive5450.rar</a:t>
            </a:r>
            <a:endParaRPr lang="it-IT" sz="1100" dirty="0">
              <a:solidFill>
                <a:srgbClr val="000000"/>
              </a:solidFill>
              <a:latin typeface="+mj-lt"/>
              <a:cs typeface="Times New Roman" pitchFamily="18" charset="0"/>
            </a:endParaRPr>
          </a:p>
        </p:txBody>
      </p:sp>
      <p:sp>
        <p:nvSpPr>
          <p:cNvPr id="6146" name="Rectangle 2"/>
          <p:cNvSpPr>
            <a:spLocks noGrp="1" noChangeArrowheads="1"/>
          </p:cNvSpPr>
          <p:nvPr>
            <p:ph type="title"/>
          </p:nvPr>
        </p:nvSpPr>
        <p:spPr>
          <a:xfrm>
            <a:off x="437860" y="692696"/>
            <a:ext cx="8424862" cy="504056"/>
          </a:xfrm>
        </p:spPr>
        <p:txBody>
          <a:bodyPr/>
          <a:lstStyle/>
          <a:p>
            <a:pPr algn="r" eaLnBrk="1" hangingPunct="1">
              <a:defRPr/>
            </a:pPr>
            <a:r>
              <a:rPr lang="it-IT" sz="3600" dirty="0">
                <a:solidFill>
                  <a:srgbClr val="0070C0"/>
                </a:solidFill>
                <a:latin typeface="+mn-lt"/>
              </a:rPr>
              <a:t>Business</a:t>
            </a:r>
            <a:r>
              <a:rPr lang="it-IT" sz="3600" dirty="0" smtClean="0">
                <a:solidFill>
                  <a:srgbClr val="0070C0"/>
                </a:solidFill>
                <a:latin typeface="+mn-lt"/>
              </a:rPr>
              <a:t> Intelligence  </a:t>
            </a:r>
            <a:br>
              <a:rPr lang="it-IT" sz="3600" dirty="0" smtClean="0">
                <a:solidFill>
                  <a:srgbClr val="0070C0"/>
                </a:solidFill>
                <a:latin typeface="+mn-lt"/>
              </a:rPr>
            </a:br>
            <a:r>
              <a:rPr lang="it-IT" sz="3600" dirty="0" smtClean="0">
                <a:latin typeface="+mn-lt"/>
              </a:rPr>
              <a:t/>
            </a:r>
            <a:br>
              <a:rPr lang="it-IT" sz="3600" dirty="0" smtClean="0">
                <a:latin typeface="+mn-lt"/>
              </a:rPr>
            </a:br>
            <a:endParaRPr lang="it-IT" sz="3600" dirty="0" smtClean="0">
              <a:latin typeface="+mn-lt"/>
            </a:endParaRPr>
          </a:p>
        </p:txBody>
      </p:sp>
      <p:pic>
        <p:nvPicPr>
          <p:cNvPr id="5" name="Picture 33"/>
          <p:cNvPicPr>
            <a:picLocks noChangeAspect="1" noChangeArrowheads="1"/>
          </p:cNvPicPr>
          <p:nvPr/>
        </p:nvPicPr>
        <p:blipFill>
          <a:blip r:embed="rId10"/>
          <a:srcRect/>
          <a:stretch>
            <a:fillRect/>
          </a:stretch>
        </p:blipFill>
        <p:spPr bwMode="auto">
          <a:xfrm>
            <a:off x="6664890" y="4112914"/>
            <a:ext cx="1533525" cy="36036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a:xfrm>
            <a:off x="457200" y="277813"/>
            <a:ext cx="8229600" cy="702915"/>
          </a:xfrm>
        </p:spPr>
        <p:txBody>
          <a:bodyPr anchor="ctr"/>
          <a:lstStyle/>
          <a:p>
            <a:pPr eaLnBrk="1" hangingPunct="1"/>
            <a:r>
              <a:rPr lang="it-IT" sz="3600" dirty="0" smtClean="0">
                <a:cs typeface="Calibri" pitchFamily="34" charset="0"/>
              </a:rPr>
              <a:t>Ruoli, aree, interlocutori della </a:t>
            </a:r>
            <a:r>
              <a:rPr lang="it-IT" sz="3600" dirty="0" smtClean="0">
                <a:ea typeface="SimSun" pitchFamily="2" charset="-122"/>
                <a:cs typeface="Calibri" pitchFamily="34" charset="0"/>
              </a:rPr>
              <a:t>BI</a:t>
            </a:r>
          </a:p>
        </p:txBody>
      </p:sp>
      <p:sp>
        <p:nvSpPr>
          <p:cNvPr id="24579" name="Rectangle 4"/>
          <p:cNvSpPr>
            <a:spLocks noGrp="1" noChangeArrowheads="1"/>
          </p:cNvSpPr>
          <p:nvPr>
            <p:ph type="body" idx="4294967295"/>
          </p:nvPr>
        </p:nvSpPr>
        <p:spPr>
          <a:xfrm>
            <a:off x="457200" y="1600200"/>
            <a:ext cx="8229600" cy="4349080"/>
          </a:xfrm>
        </p:spPr>
        <p:txBody>
          <a:bodyPr/>
          <a:lstStyle/>
          <a:p>
            <a:pPr eaLnBrk="1" hangingPunct="1">
              <a:buFont typeface="Wingdings" pitchFamily="2" charset="2"/>
              <a:buNone/>
            </a:pPr>
            <a:r>
              <a:rPr lang="it-IT" sz="1800" dirty="0" smtClean="0"/>
              <a:t>Interlocutori, Aree</a:t>
            </a:r>
          </a:p>
          <a:p>
            <a:pPr eaLnBrk="1" hangingPunct="1"/>
            <a:r>
              <a:rPr lang="it-IT" sz="1800" dirty="0" smtClean="0"/>
              <a:t>Economico- finanziaria: CEO (</a:t>
            </a:r>
            <a:r>
              <a:rPr lang="it-IT" sz="1800" dirty="0" err="1" smtClean="0"/>
              <a:t>Chief</a:t>
            </a:r>
            <a:r>
              <a:rPr lang="it-IT" sz="1800" dirty="0" smtClean="0"/>
              <a:t> Executive </a:t>
            </a:r>
            <a:r>
              <a:rPr lang="it-IT" sz="1800" dirty="0" err="1" smtClean="0"/>
              <a:t>Officer</a:t>
            </a:r>
            <a:r>
              <a:rPr lang="it-IT" sz="1800" dirty="0" smtClean="0"/>
              <a:t>, Amministratore Delegato),CFO (direttore finanziario)</a:t>
            </a:r>
          </a:p>
          <a:p>
            <a:pPr eaLnBrk="1" hangingPunct="1"/>
            <a:r>
              <a:rPr lang="it-IT" sz="1800" dirty="0" smtClean="0"/>
              <a:t>Risorse umane (HR): CHRO (direttore del personale)</a:t>
            </a:r>
          </a:p>
          <a:p>
            <a:pPr eaLnBrk="1" hangingPunct="1"/>
            <a:r>
              <a:rPr lang="it-IT" sz="1800" dirty="0" smtClean="0"/>
              <a:t>Commerciale e Marketing :CMO, CCO (direttore marketing e vendite)</a:t>
            </a:r>
          </a:p>
          <a:p>
            <a:pPr eaLnBrk="1" hangingPunct="1"/>
            <a:r>
              <a:rPr lang="it-IT" sz="1800" dirty="0" smtClean="0"/>
              <a:t>Altre aree: Produzione, Magazzino, Logistica, Acquisti</a:t>
            </a:r>
          </a:p>
          <a:p>
            <a:pPr eaLnBrk="1" hangingPunct="1">
              <a:buFont typeface="Wingdings" pitchFamily="2" charset="2"/>
              <a:buNone/>
            </a:pPr>
            <a:endParaRPr lang="it-IT" sz="1800" dirty="0" smtClean="0"/>
          </a:p>
          <a:p>
            <a:pPr eaLnBrk="1" hangingPunct="1">
              <a:buFont typeface="Wingdings" pitchFamily="2" charset="2"/>
              <a:buNone/>
            </a:pPr>
            <a:r>
              <a:rPr lang="it-IT" sz="1800" dirty="0" smtClean="0"/>
              <a:t>Ruoli di progetto</a:t>
            </a:r>
          </a:p>
          <a:p>
            <a:pPr eaLnBrk="1" hangingPunct="1"/>
            <a:r>
              <a:rPr lang="it-IT" sz="1800" dirty="0" smtClean="0"/>
              <a:t>Executive (appoggia il progetto e supervisiona i risultati)</a:t>
            </a:r>
          </a:p>
          <a:p>
            <a:pPr eaLnBrk="1" hangingPunct="1"/>
            <a:r>
              <a:rPr lang="it-IT" sz="1800" dirty="0" smtClean="0"/>
              <a:t>Business </a:t>
            </a:r>
            <a:r>
              <a:rPr lang="it-IT" sz="1800" dirty="0" err="1" smtClean="0"/>
              <a:t>analyst</a:t>
            </a:r>
            <a:r>
              <a:rPr lang="it-IT" sz="1800" dirty="0" smtClean="0"/>
              <a:t> (definisce gli obiettivi)</a:t>
            </a:r>
          </a:p>
          <a:p>
            <a:pPr eaLnBrk="1" hangingPunct="1"/>
            <a:r>
              <a:rPr lang="it-IT" sz="1800" dirty="0" smtClean="0"/>
              <a:t>Data </a:t>
            </a:r>
            <a:r>
              <a:rPr lang="it-IT" sz="1800" dirty="0" err="1" smtClean="0"/>
              <a:t>analyst</a:t>
            </a:r>
            <a:r>
              <a:rPr lang="it-IT" sz="1800" dirty="0" smtClean="0"/>
              <a:t> (decide il processo e le tecniche da utilizzare)</a:t>
            </a:r>
            <a:endParaRPr lang="it-IT" altLang="zh-CN" sz="1800" dirty="0" smtClean="0"/>
          </a:p>
          <a:p>
            <a:pPr eaLnBrk="1" hangingPunct="1"/>
            <a:r>
              <a:rPr lang="it-IT" altLang="zh-CN" sz="1800" dirty="0" smtClean="0"/>
              <a:t>Data management </a:t>
            </a:r>
            <a:r>
              <a:rPr lang="it-IT" altLang="zh-CN" sz="1800" dirty="0" err="1" smtClean="0"/>
              <a:t>specialist</a:t>
            </a:r>
            <a:r>
              <a:rPr lang="it-IT" altLang="zh-CN" sz="1800" dirty="0" smtClean="0"/>
              <a:t> (esegue le operazioni di selezione e preparazione dei dati) </a:t>
            </a:r>
            <a:endParaRPr lang="it-IT" sz="1800"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4" name="Rectangle 2"/>
          <p:cNvSpPr txBox="1">
            <a:spLocks noChangeArrowheads="1"/>
          </p:cNvSpPr>
          <p:nvPr/>
        </p:nvSpPr>
        <p:spPr bwMode="auto">
          <a:xfrm>
            <a:off x="457200" y="277813"/>
            <a:ext cx="7875588"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3600" dirty="0" smtClean="0">
                <a:latin typeface="Calibri" pitchFamily="34" charset="0"/>
                <a:cs typeface="Calibri" pitchFamily="34" charset="0"/>
              </a:rPr>
              <a:t>Tendenze</a:t>
            </a:r>
            <a:r>
              <a:rPr lang="it-IT" sz="3400" dirty="0" smtClean="0">
                <a:latin typeface="Calibri" pitchFamily="34" charset="0"/>
                <a:cs typeface="Calibri" pitchFamily="34" charset="0"/>
              </a:rPr>
              <a:t>  e strumenti consolidati</a:t>
            </a:r>
            <a:endParaRPr lang="it-IT" sz="3400" dirty="0">
              <a:latin typeface="Calibri" pitchFamily="34" charset="0"/>
              <a:ea typeface="SimSun" pitchFamily="2" charset="-122"/>
              <a:cs typeface="Calibri" pitchFamily="34" charset="0"/>
            </a:endParaRPr>
          </a:p>
        </p:txBody>
      </p:sp>
      <p:pic>
        <p:nvPicPr>
          <p:cNvPr id="10" name="Immagine 9" descr="http://lcolumbus.files.wordpress.com/2011/08/hype-cycle-business-intelligence.jpg"/>
          <p:cNvPicPr/>
          <p:nvPr/>
        </p:nvPicPr>
        <p:blipFill rotWithShape="1">
          <a:blip r:embed="rId2">
            <a:extLst>
              <a:ext uri="{28A0092B-C50C-407E-A947-70E740481C1C}">
                <a14:useLocalDpi xmlns:a14="http://schemas.microsoft.com/office/drawing/2010/main" val="0"/>
              </a:ext>
            </a:extLst>
          </a:blip>
          <a:srcRect t="5345" b="2799"/>
          <a:stretch/>
        </p:blipFill>
        <p:spPr bwMode="auto">
          <a:xfrm>
            <a:off x="179512" y="980728"/>
            <a:ext cx="8604448" cy="56166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031866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ttangolo 1"/>
          <p:cNvSpPr>
            <a:spLocks noChangeArrowheads="1"/>
          </p:cNvSpPr>
          <p:nvPr/>
        </p:nvSpPr>
        <p:spPr bwMode="auto">
          <a:xfrm>
            <a:off x="642938" y="404813"/>
            <a:ext cx="80724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1400" dirty="0">
                <a:solidFill>
                  <a:srgbClr val="0070C0"/>
                </a:solidFill>
                <a:latin typeface="+mj-lt"/>
              </a:rPr>
              <a:t>PMS </a:t>
            </a:r>
            <a:r>
              <a:rPr lang="it-IT" sz="1400" dirty="0" err="1">
                <a:solidFill>
                  <a:srgbClr val="0070C0"/>
                </a:solidFill>
                <a:latin typeface="+mj-lt"/>
              </a:rPr>
              <a:t>Perfomance</a:t>
            </a:r>
            <a:r>
              <a:rPr lang="it-IT" sz="1400" dirty="0">
                <a:solidFill>
                  <a:srgbClr val="0070C0"/>
                </a:solidFill>
                <a:latin typeface="+mj-lt"/>
              </a:rPr>
              <a:t> </a:t>
            </a:r>
            <a:r>
              <a:rPr lang="it-IT" sz="1400" dirty="0" err="1">
                <a:solidFill>
                  <a:srgbClr val="0070C0"/>
                </a:solidFill>
                <a:latin typeface="+mj-lt"/>
              </a:rPr>
              <a:t>measurement</a:t>
            </a:r>
            <a:r>
              <a:rPr lang="it-IT" sz="1400" dirty="0">
                <a:solidFill>
                  <a:srgbClr val="0070C0"/>
                </a:solidFill>
                <a:latin typeface="+mj-lt"/>
              </a:rPr>
              <a:t> </a:t>
            </a:r>
            <a:r>
              <a:rPr lang="it-IT" sz="1400" dirty="0" err="1">
                <a:solidFill>
                  <a:srgbClr val="0070C0"/>
                </a:solidFill>
                <a:latin typeface="+mj-lt"/>
              </a:rPr>
              <a:t>system</a:t>
            </a:r>
            <a:r>
              <a:rPr lang="it-IT" sz="1400" dirty="0">
                <a:solidFill>
                  <a:srgbClr val="0070C0"/>
                </a:solidFill>
                <a:latin typeface="+mj-lt"/>
              </a:rPr>
              <a:t> (anche EIS, ESS CMS): </a:t>
            </a:r>
            <a:r>
              <a:rPr lang="it-IT" sz="1400" dirty="0">
                <a:latin typeface="+mj-lt"/>
              </a:rPr>
              <a:t>intero sistema di rilevazione degli indicatori di prestazione, è ciò che le aziende vogliono ottenere con soluzioni di BI. Scompone l’obiettivo globale di profitto in n obiettivi di n aree funzionali per controllare il raggiungimento dei risultati e decidere azioni e reazioni correttive</a:t>
            </a:r>
            <a:endParaRPr lang="it-IT" sz="1400" dirty="0">
              <a:solidFill>
                <a:srgbClr val="0070C0"/>
              </a:solidFill>
              <a:latin typeface="+mj-lt"/>
            </a:endParaRPr>
          </a:p>
        </p:txBody>
      </p:sp>
      <p:sp>
        <p:nvSpPr>
          <p:cNvPr id="23555" name="Rettangolo 2"/>
          <p:cNvSpPr>
            <a:spLocks noChangeArrowheads="1"/>
          </p:cNvSpPr>
          <p:nvPr/>
        </p:nvSpPr>
        <p:spPr bwMode="auto">
          <a:xfrm>
            <a:off x="642938" y="2467630"/>
            <a:ext cx="8072437" cy="398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ts val="600"/>
              </a:spcBef>
            </a:pPr>
            <a:r>
              <a:rPr lang="it-IT" sz="1400" dirty="0">
                <a:solidFill>
                  <a:srgbClr val="0070C0"/>
                </a:solidFill>
                <a:latin typeface="+mj-lt"/>
              </a:rPr>
              <a:t>Dashboard :</a:t>
            </a:r>
            <a:r>
              <a:rPr lang="it-IT" sz="1400" dirty="0">
                <a:solidFill>
                  <a:srgbClr val="002060"/>
                </a:solidFill>
                <a:latin typeface="+mj-lt"/>
              </a:rPr>
              <a:t>(cruscotto, cockpit, tableau de </a:t>
            </a:r>
            <a:r>
              <a:rPr lang="it-IT" sz="1400" dirty="0" err="1">
                <a:solidFill>
                  <a:srgbClr val="002060"/>
                </a:solidFill>
                <a:latin typeface="+mj-lt"/>
              </a:rPr>
              <a:t>bord</a:t>
            </a:r>
            <a:r>
              <a:rPr lang="it-IT" sz="1400" dirty="0">
                <a:solidFill>
                  <a:srgbClr val="002060"/>
                </a:solidFill>
                <a:latin typeface="+mj-lt"/>
              </a:rPr>
              <a:t>): termine mutuato dalla plancia strumenti di aereo e auto. “Contenitori intelligenti” di indicatori di performance, mappe, grafici statici e dinamici che aiutano a “guidare” il business. Supportano le funzionali di </a:t>
            </a:r>
            <a:r>
              <a:rPr lang="it-IT" sz="1400" dirty="0" err="1">
                <a:solidFill>
                  <a:srgbClr val="002060"/>
                </a:solidFill>
                <a:latin typeface="+mj-lt"/>
              </a:rPr>
              <a:t>drill</a:t>
            </a:r>
            <a:r>
              <a:rPr lang="it-IT" sz="1400" dirty="0">
                <a:solidFill>
                  <a:srgbClr val="002060"/>
                </a:solidFill>
                <a:latin typeface="+mj-lt"/>
              </a:rPr>
              <a:t>-down, </a:t>
            </a:r>
            <a:r>
              <a:rPr lang="it-IT" sz="1400" dirty="0" err="1">
                <a:solidFill>
                  <a:srgbClr val="002060"/>
                </a:solidFill>
                <a:latin typeface="+mj-lt"/>
              </a:rPr>
              <a:t>slice</a:t>
            </a:r>
            <a:r>
              <a:rPr lang="it-IT" sz="1400" dirty="0">
                <a:solidFill>
                  <a:srgbClr val="002060"/>
                </a:solidFill>
                <a:latin typeface="+mj-lt"/>
              </a:rPr>
              <a:t> &amp; dice, </a:t>
            </a:r>
            <a:r>
              <a:rPr lang="it-IT" sz="1400" dirty="0" err="1">
                <a:solidFill>
                  <a:srgbClr val="002060"/>
                </a:solidFill>
                <a:latin typeface="+mj-lt"/>
              </a:rPr>
              <a:t>pivoting</a:t>
            </a:r>
            <a:r>
              <a:rPr lang="it-IT" sz="1400" dirty="0">
                <a:solidFill>
                  <a:srgbClr val="002060"/>
                </a:solidFill>
                <a:latin typeface="+mj-lt"/>
              </a:rPr>
              <a:t>. Interattivi e navigabili per simulare scenari diversi. Indirizzati al livello funzionale </a:t>
            </a:r>
          </a:p>
          <a:p>
            <a:pPr>
              <a:spcBef>
                <a:spcPts val="600"/>
              </a:spcBef>
            </a:pPr>
            <a:r>
              <a:rPr lang="en-US" sz="1400" dirty="0">
                <a:solidFill>
                  <a:srgbClr val="002060"/>
                </a:solidFill>
                <a:latin typeface="+mj-lt"/>
              </a:rPr>
              <a:t>"An easy to read, often single page, real-time user interface, showing a graphical presentation of the current status (snapshot) and historical trends of an organization’s Key Performance Indicators (KPIs) to enable instantaneous and informed decisions to be made at a glance."</a:t>
            </a:r>
          </a:p>
          <a:p>
            <a:pPr>
              <a:spcBef>
                <a:spcPts val="600"/>
              </a:spcBef>
            </a:pPr>
            <a:r>
              <a:rPr lang="en-US" sz="1400" dirty="0">
                <a:solidFill>
                  <a:srgbClr val="0070C0"/>
                </a:solidFill>
                <a:latin typeface="+mj-lt"/>
              </a:rPr>
              <a:t>Widgets (</a:t>
            </a:r>
            <a:r>
              <a:rPr lang="it-IT" sz="1400" dirty="0">
                <a:solidFill>
                  <a:srgbClr val="0070C0"/>
                </a:solidFill>
                <a:latin typeface="+mj-lt"/>
              </a:rPr>
              <a:t>CFO e livelli decisionali più elevati)</a:t>
            </a:r>
            <a:r>
              <a:rPr lang="en-US" sz="1400" dirty="0">
                <a:solidFill>
                  <a:srgbClr val="002060"/>
                </a:solidFill>
                <a:latin typeface="+mj-lt"/>
              </a:rPr>
              <a:t>: </a:t>
            </a:r>
            <a:r>
              <a:rPr lang="it-IT" sz="1400" dirty="0">
                <a:solidFill>
                  <a:srgbClr val="002060"/>
                </a:solidFill>
                <a:latin typeface="+mj-lt"/>
              </a:rPr>
              <a:t>indicatori grafici di prestazione chiave come il Fatturato ed il Ritardo Acquisti; </a:t>
            </a:r>
            <a:r>
              <a:rPr lang="it-IT" sz="1400" dirty="0" err="1">
                <a:solidFill>
                  <a:srgbClr val="002060"/>
                </a:solidFill>
                <a:latin typeface="+mj-lt"/>
              </a:rPr>
              <a:t>alert</a:t>
            </a:r>
            <a:r>
              <a:rPr lang="it-IT" sz="1400" dirty="0">
                <a:solidFill>
                  <a:srgbClr val="002060"/>
                </a:solidFill>
                <a:latin typeface="+mj-lt"/>
              </a:rPr>
              <a:t>, come i Crediti Scaduti e gli Articoli in Fine Scorta; indici sintetici, come il Tasso di Assenteismo e gli Indici Finanziari. </a:t>
            </a:r>
          </a:p>
          <a:p>
            <a:pPr>
              <a:spcBef>
                <a:spcPts val="600"/>
              </a:spcBef>
            </a:pPr>
            <a:r>
              <a:rPr lang="it-IT" sz="1400" dirty="0" err="1">
                <a:solidFill>
                  <a:srgbClr val="0070C0"/>
                </a:solidFill>
                <a:latin typeface="+mj-lt"/>
              </a:rPr>
              <a:t>Balanced</a:t>
            </a:r>
            <a:r>
              <a:rPr lang="it-IT" sz="1400" dirty="0">
                <a:solidFill>
                  <a:srgbClr val="0070C0"/>
                </a:solidFill>
                <a:latin typeface="+mj-lt"/>
              </a:rPr>
              <a:t> </a:t>
            </a:r>
            <a:r>
              <a:rPr lang="it-IT" sz="1400" dirty="0" err="1">
                <a:solidFill>
                  <a:srgbClr val="0070C0"/>
                </a:solidFill>
                <a:latin typeface="+mj-lt"/>
              </a:rPr>
              <a:t>Scorecard</a:t>
            </a:r>
            <a:r>
              <a:rPr lang="it-IT" sz="1400" dirty="0">
                <a:solidFill>
                  <a:srgbClr val="0070C0"/>
                </a:solidFill>
                <a:latin typeface="+mj-lt"/>
              </a:rPr>
              <a:t>: </a:t>
            </a:r>
            <a:r>
              <a:rPr lang="it-IT" sz="1400" dirty="0">
                <a:solidFill>
                  <a:srgbClr val="002060"/>
                </a:solidFill>
                <a:latin typeface="+mj-lt"/>
              </a:rPr>
              <a:t>segnapunti (football americano). Si oppone all’idea di gestire un’azienda solo attraverso risultati economico – finanziari, introducendo almeno 15-20 indicatori relativi a 4 prospettive diverse: dell’azionista (finanziarie, a breve termine), del cliente (esterno, a medio termine), dei processi (interna, a medio termine), dell’apprendimento e sviluppo (sopravvivenza e crescita, a lungo termine). Traduce  </a:t>
            </a:r>
            <a:r>
              <a:rPr lang="it-IT" sz="1400" dirty="0" err="1">
                <a:solidFill>
                  <a:srgbClr val="002060"/>
                </a:solidFill>
                <a:latin typeface="+mj-lt"/>
              </a:rPr>
              <a:t>Mission</a:t>
            </a:r>
            <a:r>
              <a:rPr lang="it-IT" sz="1400" dirty="0">
                <a:solidFill>
                  <a:srgbClr val="002060"/>
                </a:solidFill>
                <a:latin typeface="+mj-lt"/>
              </a:rPr>
              <a:t>, Vision e strategia dell'impresa in un insieme coerente di obiettivi, misure e strumenti di controllo delle performance</a:t>
            </a:r>
          </a:p>
          <a:p>
            <a:endParaRPr lang="it-IT" sz="1400" dirty="0">
              <a:solidFill>
                <a:srgbClr val="0070C0"/>
              </a:solidFill>
              <a:latin typeface="+mj-lt"/>
            </a:endParaRPr>
          </a:p>
        </p:txBody>
      </p:sp>
      <p:sp>
        <p:nvSpPr>
          <p:cNvPr id="23556" name="Rettangolo 3"/>
          <p:cNvSpPr>
            <a:spLocks noChangeArrowheads="1"/>
          </p:cNvSpPr>
          <p:nvPr/>
        </p:nvSpPr>
        <p:spPr bwMode="auto">
          <a:xfrm>
            <a:off x="642938" y="1322765"/>
            <a:ext cx="80724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it-IT" sz="1400" dirty="0">
                <a:solidFill>
                  <a:srgbClr val="0070C0"/>
                </a:solidFill>
                <a:latin typeface="+mj-lt"/>
              </a:rPr>
              <a:t>KPI (</a:t>
            </a:r>
            <a:r>
              <a:rPr lang="it-IT" sz="1400" dirty="0" err="1">
                <a:solidFill>
                  <a:srgbClr val="0070C0"/>
                </a:solidFill>
                <a:latin typeface="+mj-lt"/>
              </a:rPr>
              <a:t>key</a:t>
            </a:r>
            <a:r>
              <a:rPr lang="it-IT" sz="1400" dirty="0">
                <a:solidFill>
                  <a:srgbClr val="0070C0"/>
                </a:solidFill>
                <a:latin typeface="+mj-lt"/>
              </a:rPr>
              <a:t> performance </a:t>
            </a:r>
            <a:r>
              <a:rPr lang="it-IT" sz="1400" dirty="0" err="1">
                <a:solidFill>
                  <a:srgbClr val="0070C0"/>
                </a:solidFill>
                <a:latin typeface="+mj-lt"/>
              </a:rPr>
              <a:t>indicators</a:t>
            </a:r>
            <a:r>
              <a:rPr lang="it-IT" sz="1400" dirty="0">
                <a:solidFill>
                  <a:srgbClr val="0070C0"/>
                </a:solidFill>
                <a:latin typeface="+mj-lt"/>
              </a:rPr>
              <a:t>): </a:t>
            </a:r>
            <a:r>
              <a:rPr lang="it-IT" sz="1400" dirty="0">
                <a:latin typeface="+mj-lt"/>
              </a:rPr>
              <a:t>algoritmi che elaborano una serie di informazioni relative a un processo o ad una sua parte dando come risultato un parametro che rappresenta l’andamento di un’attività o di una componente significativa delle cause che la determinano. Vengono incorporati principalmente su Report e Dashboard </a:t>
            </a:r>
            <a:endParaRPr lang="it-IT" sz="1400" dirty="0">
              <a:solidFill>
                <a:srgbClr val="0070C0"/>
              </a:solidFill>
              <a:latin typeface="+mj-lt"/>
            </a:endParaRPr>
          </a:p>
        </p:txBody>
      </p:sp>
      <p:sp>
        <p:nvSpPr>
          <p:cNvPr id="23557" name="Rettangolo 4"/>
          <p:cNvSpPr>
            <a:spLocks noChangeArrowheads="1"/>
          </p:cNvSpPr>
          <p:nvPr/>
        </p:nvSpPr>
        <p:spPr bwMode="auto">
          <a:xfrm>
            <a:off x="658813" y="2184921"/>
            <a:ext cx="7858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1400" dirty="0">
                <a:solidFill>
                  <a:srgbClr val="0070C0"/>
                </a:solidFill>
                <a:latin typeface="+mj-lt"/>
              </a:rPr>
              <a:t>Report: </a:t>
            </a:r>
            <a:r>
              <a:rPr lang="it-IT" sz="1400" dirty="0">
                <a:latin typeface="+mj-lt"/>
              </a:rPr>
              <a:t>storicamente il primo strumento di BI (nel passato BI = reporting, Report = stampa o rapporto).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851275" y="4564063"/>
            <a:ext cx="4572000" cy="708025"/>
          </a:xfrm>
          <a:prstGeom prst="rect">
            <a:avLst/>
          </a:prstGeom>
        </p:spPr>
        <p:txBody>
          <a:bodyPr>
            <a:spAutoFit/>
          </a:bodyPr>
          <a:lstStyle/>
          <a:p>
            <a:pPr>
              <a:defRPr/>
            </a:pPr>
            <a:r>
              <a:rPr lang="it-IT" b="1" i="1" dirty="0">
                <a:latin typeface="+mj-lt"/>
              </a:rPr>
              <a:t>Dati </a:t>
            </a:r>
          </a:p>
          <a:p>
            <a:pPr>
              <a:defRPr/>
            </a:pPr>
            <a:r>
              <a:rPr lang="it-IT" dirty="0">
                <a:latin typeface="+mj-lt"/>
              </a:rPr>
              <a:t>Il dato esiste e non ha significato per se stesso. Rappresenta un fatto o un evento senza relazione con altre cose, è un fatto risultante dall’osservazione diretta, prodotto dalla sensazione e dalla misurazione, è una cosa che accade, verità e realtà</a:t>
            </a:r>
          </a:p>
        </p:txBody>
      </p:sp>
      <p:sp>
        <p:nvSpPr>
          <p:cNvPr id="3" name="Rettangolo 2"/>
          <p:cNvSpPr/>
          <p:nvPr/>
        </p:nvSpPr>
        <p:spPr>
          <a:xfrm>
            <a:off x="4378325" y="2924175"/>
            <a:ext cx="4572000" cy="708025"/>
          </a:xfrm>
          <a:prstGeom prst="rect">
            <a:avLst/>
          </a:prstGeom>
        </p:spPr>
        <p:txBody>
          <a:bodyPr>
            <a:spAutoFit/>
          </a:bodyPr>
          <a:lstStyle/>
          <a:p>
            <a:pPr>
              <a:defRPr/>
            </a:pPr>
            <a:r>
              <a:rPr lang="it-IT" b="1" i="1" dirty="0">
                <a:latin typeface="+mj-lt"/>
              </a:rPr>
              <a:t>Informazioni</a:t>
            </a:r>
          </a:p>
          <a:p>
            <a:pPr>
              <a:defRPr/>
            </a:pPr>
            <a:r>
              <a:rPr lang="it-IT" dirty="0">
                <a:latin typeface="+mj-lt"/>
              </a:rPr>
              <a:t>È il dato che è stato elaborato per essere utilizzabile, perché in qualche modo risiede in un contesto relazionale (lo scopo dei dati è conosciuto) ha un significato, e questo significato può essere utile o non esserlo.</a:t>
            </a:r>
          </a:p>
        </p:txBody>
      </p:sp>
      <p:sp>
        <p:nvSpPr>
          <p:cNvPr id="4" name="Rettangolo 3"/>
          <p:cNvSpPr/>
          <p:nvPr/>
        </p:nvSpPr>
        <p:spPr>
          <a:xfrm>
            <a:off x="3851275" y="923925"/>
            <a:ext cx="4572000" cy="1477963"/>
          </a:xfrm>
          <a:prstGeom prst="rect">
            <a:avLst/>
          </a:prstGeom>
        </p:spPr>
        <p:txBody>
          <a:bodyPr>
            <a:spAutoFit/>
          </a:bodyPr>
          <a:lstStyle/>
          <a:p>
            <a:pPr>
              <a:defRPr/>
            </a:pPr>
            <a:r>
              <a:rPr lang="it-IT" b="1" i="1" dirty="0">
                <a:latin typeface="+mj-lt"/>
              </a:rPr>
              <a:t>Conoscenza</a:t>
            </a:r>
          </a:p>
          <a:p>
            <a:pPr>
              <a:defRPr/>
            </a:pPr>
            <a:r>
              <a:rPr lang="it-IT" dirty="0">
                <a:latin typeface="+mj-lt"/>
              </a:rPr>
              <a:t>Sia il “dato” quanto ”l’informazione”, sono categorie statiche che fanno riferimento al passato, a cose già accadute. È l’intelligenza umana che converte l’informazione in conoscenza che è fluida, tacita, in continua evoluzione ed altamente connessa a livello concettuale. L’informazione viene raccolta affinché sia possibile analizzarne il contenuto. La conoscenza è l’informazione elaborata in modo cognitivo, trasformata in una struttura concettuale reticolare e quindi manipolabile e utilizzabile in altre attività cognitive. Utilizziamo la conoscenza per determinare il significato di una situazione e come gestirla</a:t>
            </a:r>
          </a:p>
        </p:txBody>
      </p:sp>
      <p:graphicFrame>
        <p:nvGraphicFramePr>
          <p:cNvPr id="5" name="Diagramma 4"/>
          <p:cNvGraphicFramePr/>
          <p:nvPr/>
        </p:nvGraphicFramePr>
        <p:xfrm>
          <a:off x="827584" y="1238315"/>
          <a:ext cx="3984104" cy="3184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534" name="Rectangle 2"/>
          <p:cNvSpPr txBox="1">
            <a:spLocks noChangeArrowheads="1"/>
          </p:cNvSpPr>
          <p:nvPr/>
        </p:nvSpPr>
        <p:spPr bwMode="auto">
          <a:xfrm>
            <a:off x="457200" y="277813"/>
            <a:ext cx="7875588"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3400" dirty="0">
                <a:latin typeface="Calibri" pitchFamily="34" charset="0"/>
                <a:cs typeface="Calibri" pitchFamily="34" charset="0"/>
              </a:rPr>
              <a:t>Logistica dell’informazione</a:t>
            </a:r>
            <a:endParaRPr lang="it-IT" sz="3400" dirty="0">
              <a:latin typeface="Calibri" pitchFamily="34" charset="0"/>
              <a:ea typeface="SimSun" pitchFamily="2" charset="-122"/>
              <a:cs typeface="Calibri" pitchFamily="34" charset="0"/>
            </a:endParaRPr>
          </a:p>
        </p:txBody>
      </p:sp>
      <p:graphicFrame>
        <p:nvGraphicFramePr>
          <p:cNvPr id="22535" name="Grafico 7"/>
          <p:cNvGraphicFramePr>
            <a:graphicFrameLocks/>
          </p:cNvGraphicFramePr>
          <p:nvPr/>
        </p:nvGraphicFramePr>
        <p:xfrm>
          <a:off x="387350" y="1001713"/>
          <a:ext cx="1604963" cy="1757362"/>
        </p:xfrm>
        <a:graphic>
          <a:graphicData uri="http://schemas.openxmlformats.org/presentationml/2006/ole">
            <mc:AlternateContent xmlns:mc="http://schemas.openxmlformats.org/markup-compatibility/2006">
              <mc:Choice xmlns:v="urn:schemas-microsoft-com:vml" Requires="v">
                <p:oleObj spid="_x0000_s22725" r:id="rId8" imgW="1609483" imgH="1761897" progId="Excel.Chart.8">
                  <p:embed/>
                </p:oleObj>
              </mc:Choice>
              <mc:Fallback>
                <p:oleObj r:id="rId8" imgW="1609483" imgH="1761897" progId="Excel.Chart.8">
                  <p:embed/>
                  <p:pic>
                    <p:nvPicPr>
                      <p:cNvPr id="0" name="Grafico 7"/>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350" y="1001713"/>
                        <a:ext cx="1604963"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50883" name="Picture 3"/>
          <p:cNvPicPr>
            <a:picLocks noChangeAspect="1" noChangeArrowheads="1"/>
          </p:cNvPicPr>
          <p:nvPr/>
        </p:nvPicPr>
        <p:blipFill>
          <a:blip r:embed="rId10"/>
          <a:srcRect/>
          <a:stretch>
            <a:fillRect/>
          </a:stretch>
        </p:blipFill>
        <p:spPr bwMode="auto">
          <a:xfrm>
            <a:off x="250825" y="2276475"/>
            <a:ext cx="1358900" cy="7858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0884" name="Picture 4"/>
          <p:cNvPicPr>
            <a:picLocks noChangeAspect="1" noChangeArrowheads="1"/>
          </p:cNvPicPr>
          <p:nvPr/>
        </p:nvPicPr>
        <p:blipFill>
          <a:blip r:embed="rId11"/>
          <a:srcRect/>
          <a:stretch>
            <a:fillRect/>
          </a:stretch>
        </p:blipFill>
        <p:spPr bwMode="auto">
          <a:xfrm>
            <a:off x="100013" y="4724400"/>
            <a:ext cx="3535362" cy="12938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magine 1" descr="gerarchia_bisogni_info.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8" y="357188"/>
            <a:ext cx="5072062"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Immagine 2" descr="str_net_bi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387350"/>
            <a:ext cx="3360738" cy="55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625" y="3143250"/>
            <a:ext cx="5045075"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magine 1" descr="widjet_esempio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428625"/>
            <a:ext cx="3643313"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2" descr="sales-data-dashboard-alex-kerin-1-exc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1428750"/>
            <a:ext cx="5543550"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ttangolo 3"/>
          <p:cNvSpPr>
            <a:spLocks noChangeArrowheads="1"/>
          </p:cNvSpPr>
          <p:nvPr/>
        </p:nvSpPr>
        <p:spPr bwMode="auto">
          <a:xfrm>
            <a:off x="2357438" y="428625"/>
            <a:ext cx="2605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2800">
                <a:latin typeface="Calibri" pitchFamily="34" charset="0"/>
              </a:rPr>
              <a:t>Widget fatturato</a:t>
            </a:r>
          </a:p>
        </p:txBody>
      </p:sp>
      <p:sp>
        <p:nvSpPr>
          <p:cNvPr id="26629" name="Rettangolo 4"/>
          <p:cNvSpPr>
            <a:spLocks noChangeArrowheads="1"/>
          </p:cNvSpPr>
          <p:nvPr/>
        </p:nvSpPr>
        <p:spPr bwMode="auto">
          <a:xfrm>
            <a:off x="1643063" y="5643563"/>
            <a:ext cx="4241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2800">
                <a:latin typeface="Calibri" pitchFamily="34" charset="0"/>
              </a:rPr>
              <a:t>Dashboard (report)  vendite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193675"/>
            <a:ext cx="1749426"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1" name="Group 16"/>
          <p:cNvGrpSpPr>
            <a:grpSpLocks/>
          </p:cNvGrpSpPr>
          <p:nvPr/>
        </p:nvGrpSpPr>
        <p:grpSpPr bwMode="auto">
          <a:xfrm>
            <a:off x="117475" y="2130425"/>
            <a:ext cx="1477963" cy="3063875"/>
            <a:chOff x="5416668" y="311020"/>
            <a:chExt cx="2523667" cy="5289605"/>
          </a:xfrm>
        </p:grpSpPr>
        <p:pic>
          <p:nvPicPr>
            <p:cNvPr id="14" name="Picture 3"/>
            <p:cNvPicPr>
              <a:picLocks noChangeAspect="1" noChangeArrowheads="1"/>
            </p:cNvPicPr>
            <p:nvPr/>
          </p:nvPicPr>
          <p:blipFill>
            <a:blip r:embed="rId5" cstate="print"/>
            <a:srcRect/>
            <a:stretch>
              <a:fillRect/>
            </a:stretch>
          </p:blipFill>
          <p:spPr bwMode="auto">
            <a:xfrm>
              <a:off x="5416668" y="311020"/>
              <a:ext cx="2523667" cy="5289605"/>
            </a:xfrm>
            <a:prstGeom prst="rect">
              <a:avLst/>
            </a:prstGeom>
            <a:noFill/>
            <a:ln w="9525">
              <a:noFill/>
              <a:miter lim="800000"/>
              <a:headEnd/>
              <a:tailEnd/>
            </a:ln>
            <a:effectLst>
              <a:softEdge rad="31750"/>
            </a:effectLst>
          </p:spPr>
        </p:pic>
        <p:pic>
          <p:nvPicPr>
            <p:cNvPr id="27661" name="Picture 4" descr="C:\Documents and Settings\I819877\My Documents\SAP\PLUs\BU\BI\Explorer\Applications\XI 3.2\iPhone\Screenshot 4 J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3249" y="1264298"/>
              <a:ext cx="2149151" cy="3158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01" name="Text Box 8"/>
          <p:cNvSpPr txBox="1">
            <a:spLocks noChangeArrowheads="1"/>
          </p:cNvSpPr>
          <p:nvPr/>
        </p:nvSpPr>
        <p:spPr bwMode="white">
          <a:xfrm>
            <a:off x="468313" y="5516563"/>
            <a:ext cx="776287" cy="341312"/>
          </a:xfrm>
          <a:prstGeom prst="rect">
            <a:avLst/>
          </a:prstGeom>
          <a:noFill/>
          <a:ln w="19050" algn="ctr">
            <a:noFill/>
            <a:miter lim="800000"/>
            <a:headEnd/>
            <a:tailEnd/>
          </a:ln>
        </p:spPr>
        <p:txBody>
          <a:bodyPr wrap="none" lIns="90000" tIns="46800" rIns="0" bIns="46800">
            <a:spAutoFit/>
          </a:bodyPr>
          <a:lstStyle/>
          <a:p>
            <a:pPr marL="244475" indent="-244475">
              <a:defRPr/>
            </a:pPr>
            <a:r>
              <a:rPr lang="en-US" b="1" dirty="0">
                <a:cs typeface="Arial" charset="0"/>
              </a:rPr>
              <a:t> </a:t>
            </a:r>
            <a:r>
              <a:rPr lang="en-US" b="1" dirty="0">
                <a:solidFill>
                  <a:schemeClr val="tx2">
                    <a:lumMod val="75000"/>
                  </a:schemeClr>
                </a:solidFill>
                <a:cs typeface="Arial" charset="0"/>
              </a:rPr>
              <a:t>Mobile</a:t>
            </a:r>
          </a:p>
        </p:txBody>
      </p:sp>
      <p:pic>
        <p:nvPicPr>
          <p:cNvPr id="27653" name="Picture 3" descr="live_office_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8688" y="1830388"/>
            <a:ext cx="3573462"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1" descr="{4DB211CF-D8B1-401A-A428-DFA2D9DDB9A3}.emf"/>
          <p:cNvPicPr>
            <a:picLocks noChangeAspect="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5613400" y="4394200"/>
            <a:ext cx="336232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gray">
          <a:xfrm>
            <a:off x="2268538" y="3033713"/>
            <a:ext cx="2814637" cy="327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1" name="Text Box 8"/>
          <p:cNvSpPr txBox="1">
            <a:spLocks noChangeArrowheads="1"/>
          </p:cNvSpPr>
          <p:nvPr/>
        </p:nvSpPr>
        <p:spPr bwMode="white">
          <a:xfrm>
            <a:off x="2987675" y="6308725"/>
            <a:ext cx="1185863" cy="341313"/>
          </a:xfrm>
          <a:prstGeom prst="rect">
            <a:avLst/>
          </a:prstGeom>
          <a:noFill/>
          <a:ln w="19050" algn="ctr">
            <a:noFill/>
            <a:miter lim="800000"/>
            <a:headEnd/>
            <a:tailEnd/>
          </a:ln>
        </p:spPr>
        <p:txBody>
          <a:bodyPr wrap="none" lIns="90000" tIns="46800" rIns="0" bIns="46800">
            <a:spAutoFit/>
          </a:bodyPr>
          <a:lstStyle/>
          <a:p>
            <a:pPr marL="244475" indent="-244475" algn="r">
              <a:defRPr/>
            </a:pPr>
            <a:r>
              <a:rPr lang="en-US" b="1" dirty="0">
                <a:cs typeface="Arial" charset="0"/>
              </a:rPr>
              <a:t> </a:t>
            </a:r>
            <a:r>
              <a:rPr lang="en-US" b="1" dirty="0">
                <a:solidFill>
                  <a:schemeClr val="tx2">
                    <a:lumMod val="75000"/>
                  </a:schemeClr>
                </a:solidFill>
                <a:cs typeface="Arial" charset="0"/>
              </a:rPr>
              <a:t>BI Widgets</a:t>
            </a:r>
          </a:p>
        </p:txBody>
      </p:sp>
      <p:sp>
        <p:nvSpPr>
          <p:cNvPr id="27657" name="Text Box 8"/>
          <p:cNvSpPr txBox="1">
            <a:spLocks noChangeArrowheads="1"/>
          </p:cNvSpPr>
          <p:nvPr/>
        </p:nvSpPr>
        <p:spPr bwMode="white">
          <a:xfrm>
            <a:off x="5827713" y="5870575"/>
            <a:ext cx="465137"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lIns="90000" tIns="46800" rIns="0" bIns="46800">
            <a:spAutoFit/>
          </a:bodyPr>
          <a:lstStyle>
            <a:lvl1pPr marL="244475" indent="-244475"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algn="r" eaLnBrk="1" hangingPunct="1"/>
            <a:r>
              <a:rPr lang="it-IT" b="1">
                <a:solidFill>
                  <a:srgbClr val="496C60"/>
                </a:solidFill>
                <a:cs typeface="Arial" pitchFamily="34" charset="0"/>
              </a:rPr>
              <a:t>Report</a:t>
            </a:r>
            <a:endParaRPr lang="en-US" b="1">
              <a:solidFill>
                <a:srgbClr val="496C60"/>
              </a:solidFill>
              <a:cs typeface="Arial" pitchFamily="34" charset="0"/>
            </a:endParaRPr>
          </a:p>
        </p:txBody>
      </p:sp>
      <p:pic>
        <p:nvPicPr>
          <p:cNvPr id="27658" name="Picture 2" descr="D:\excelbiCasa\immagini\GalleryImageHandler.ashx (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20850" y="68263"/>
            <a:ext cx="4565650" cy="300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9" name="Text Box 8"/>
          <p:cNvSpPr txBox="1">
            <a:spLocks noChangeArrowheads="1"/>
          </p:cNvSpPr>
          <p:nvPr/>
        </p:nvSpPr>
        <p:spPr bwMode="white">
          <a:xfrm>
            <a:off x="6427788" y="877888"/>
            <a:ext cx="6588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wrap="none" lIns="90000" tIns="46800" rIns="0" bIns="46800">
            <a:spAutoFit/>
          </a:bodyPr>
          <a:lstStyle>
            <a:lvl1pPr marL="244475" indent="-244475"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algn="r" eaLnBrk="1" hangingPunct="1"/>
            <a:r>
              <a:rPr lang="it-IT" b="1">
                <a:solidFill>
                  <a:srgbClr val="496C60"/>
                </a:solidFill>
                <a:cs typeface="Arial" pitchFamily="34" charset="0"/>
              </a:rPr>
              <a:t>dashboard</a:t>
            </a:r>
            <a:endParaRPr lang="en-US" b="1">
              <a:solidFill>
                <a:srgbClr val="496C60"/>
              </a:solidFill>
              <a:cs typeface="Arial" pitchFamily="34"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ontrols>
      <mc:AlternateContent xmlns:mc="http://schemas.openxmlformats.org/markup-compatibility/2006">
        <mc:Choice xmlns:v="urn:schemas-microsoft-com:vml" Requires="v">
          <p:control spid="1143" name="ShockwaveFlash2" r:id="rId2" imgW="2700475" imgH="4590476"/>
        </mc:Choice>
        <mc:Fallback>
          <p:control name="ShockwaveFlash2" r:id="rId2" imgW="2700475" imgH="4590476">
            <p:pic>
              <p:nvPicPr>
                <p:cNvPr id="0" name="ShockwaveFlash2"/>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115888" y="1628775"/>
                  <a:ext cx="2700337" cy="45910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mc:AlternateContent xmlns:mc="http://schemas.openxmlformats.org/markup-compatibility/2006">
        <mc:Choice xmlns:v="urn:schemas-microsoft-com:vml" Requires="v">
          <p:control spid="1144" name="ShockwaveFlash1" r:id="rId3" imgW="3735310" imgH="4590476"/>
        </mc:Choice>
        <mc:Fallback>
          <p:control name="ShockwaveFlash1" r:id="rId3" imgW="3735310" imgH="4590476">
            <p:pic>
              <p:nvPicPr>
                <p:cNvPr id="0" name="ShockwaveFlash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2743200" y="1600200"/>
                  <a:ext cx="3735388" cy="45910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mc:AlternateContent xmlns:mc="http://schemas.openxmlformats.org/markup-compatibility/2006">
        <mc:Choice xmlns:v="urn:schemas-microsoft-com:vml" Requires="v">
          <p:control spid="1145" name="ShockwaveFlash3" r:id="rId4" imgW="2474881" imgH="4590476"/>
        </mc:Choice>
        <mc:Fallback>
          <p:control name="ShockwaveFlash3" r:id="rId4" imgW="2474881" imgH="4590476">
            <p:pic>
              <p:nvPicPr>
                <p:cNvPr id="0" name="ShockwaveFlash3"/>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6462713" y="1628775"/>
                  <a:ext cx="2474912" cy="459105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2751" y="332656"/>
            <a:ext cx="6143625"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783" y="2468305"/>
            <a:ext cx="4407276" cy="1836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Immagine 4"/>
          <p:cNvPicPr/>
          <p:nvPr/>
        </p:nvPicPr>
        <p:blipFill>
          <a:blip r:embed="rId4"/>
          <a:stretch>
            <a:fillRect/>
          </a:stretch>
        </p:blipFill>
        <p:spPr>
          <a:xfrm>
            <a:off x="1596728" y="4365104"/>
            <a:ext cx="5904656" cy="171240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Titolo 1"/>
          <p:cNvSpPr>
            <a:spLocks noGrp="1"/>
          </p:cNvSpPr>
          <p:nvPr>
            <p:ph type="title"/>
          </p:nvPr>
        </p:nvSpPr>
        <p:spPr>
          <a:xfrm>
            <a:off x="467544" y="0"/>
            <a:ext cx="8229600" cy="558800"/>
          </a:xfrm>
        </p:spPr>
        <p:txBody>
          <a:bodyPr/>
          <a:lstStyle/>
          <a:p>
            <a:r>
              <a:rPr lang="it-IT" sz="2200" dirty="0" smtClean="0"/>
              <a:t>Contenuti del corso - Materiale didattico di preparazione all’esame</a:t>
            </a:r>
          </a:p>
        </p:txBody>
      </p:sp>
      <p:graphicFrame>
        <p:nvGraphicFramePr>
          <p:cNvPr id="3" name="Tabella 2"/>
          <p:cNvGraphicFramePr>
            <a:graphicFrameLocks noGrp="1"/>
          </p:cNvGraphicFramePr>
          <p:nvPr>
            <p:extLst>
              <p:ext uri="{D42A27DB-BD31-4B8C-83A1-F6EECF244321}">
                <p14:modId xmlns:p14="http://schemas.microsoft.com/office/powerpoint/2010/main" val="1321321145"/>
              </p:ext>
            </p:extLst>
          </p:nvPr>
        </p:nvGraphicFramePr>
        <p:xfrm>
          <a:off x="274423" y="590912"/>
          <a:ext cx="8330024" cy="4998517"/>
        </p:xfrm>
        <a:graphic>
          <a:graphicData uri="http://schemas.openxmlformats.org/drawingml/2006/table">
            <a:tbl>
              <a:tblPr firstRow="1" firstCol="1" bandRow="1"/>
              <a:tblGrid>
                <a:gridCol w="2425369"/>
                <a:gridCol w="1021100"/>
                <a:gridCol w="4883555"/>
              </a:tblGrid>
              <a:tr h="306646">
                <a:tc>
                  <a:txBody>
                    <a:bodyPr/>
                    <a:lstStyle/>
                    <a:p>
                      <a:pPr>
                        <a:lnSpc>
                          <a:spcPct val="115000"/>
                        </a:lnSpc>
                        <a:spcAft>
                          <a:spcPts val="0"/>
                        </a:spcAft>
                      </a:pPr>
                      <a:r>
                        <a:rPr lang="it-IT" sz="1400" b="1" i="1" dirty="0">
                          <a:effectLst/>
                          <a:latin typeface="Calibri"/>
                          <a:ea typeface="Times New Roman"/>
                          <a:cs typeface="Times New Roman"/>
                        </a:rPr>
                        <a:t>Modulo didattico</a:t>
                      </a:r>
                      <a:endParaRPr lang="it-IT"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nSpc>
                          <a:spcPct val="115000"/>
                        </a:lnSpc>
                        <a:spcAft>
                          <a:spcPts val="0"/>
                        </a:spcAft>
                      </a:pPr>
                      <a:r>
                        <a:rPr lang="it-IT" sz="1400" b="1" i="1">
                          <a:effectLst/>
                          <a:latin typeface="Calibri"/>
                          <a:ea typeface="Times New Roman"/>
                          <a:cs typeface="Times New Roman"/>
                        </a:rPr>
                        <a:t>Software </a:t>
                      </a:r>
                      <a:endParaRPr lang="it-IT" sz="140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nSpc>
                          <a:spcPct val="115000"/>
                        </a:lnSpc>
                        <a:spcAft>
                          <a:spcPts val="0"/>
                        </a:spcAft>
                      </a:pPr>
                      <a:r>
                        <a:rPr lang="it-IT" sz="1400" b="1" i="1" dirty="0" smtClean="0">
                          <a:effectLst/>
                          <a:latin typeface="Calibri"/>
                          <a:ea typeface="Times New Roman"/>
                          <a:cs typeface="Times New Roman"/>
                        </a:rPr>
                        <a:t>Cosa studiare: Materiale didattico e file esercitazioni</a:t>
                      </a:r>
                      <a:endParaRPr lang="it-IT"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r>
              <a:tr h="1533229">
                <a:tc>
                  <a:txBody>
                    <a:bodyPr/>
                    <a:lstStyle/>
                    <a:p>
                      <a:pPr>
                        <a:lnSpc>
                          <a:spcPct val="115000"/>
                        </a:lnSpc>
                        <a:spcAft>
                          <a:spcPts val="0"/>
                        </a:spcAft>
                      </a:pPr>
                      <a:r>
                        <a:rPr lang="it-IT" sz="1400" dirty="0">
                          <a:effectLst/>
                          <a:latin typeface="Calibri"/>
                          <a:ea typeface="Times New Roman"/>
                          <a:cs typeface="Times New Roman"/>
                        </a:rPr>
                        <a:t>Introduzione alla </a:t>
                      </a:r>
                      <a:r>
                        <a:rPr lang="it-IT" sz="1400" dirty="0" smtClean="0">
                          <a:effectLst/>
                          <a:latin typeface="Calibri"/>
                          <a:ea typeface="Times New Roman"/>
                          <a:cs typeface="Times New Roman"/>
                        </a:rPr>
                        <a:t>Self-service Business intelligence, preparazione ed elaborazione dei dati</a:t>
                      </a:r>
                      <a:endParaRPr lang="it-IT" sz="1400" dirty="0">
                        <a:effectLst/>
                        <a:latin typeface="Calibri"/>
                        <a:ea typeface="Times New Roman"/>
                        <a:cs typeface="Times New Roman"/>
                      </a:endParaRPr>
                    </a:p>
                    <a:p>
                      <a:pPr marL="0" marR="0" indent="0" algn="l" defTabSz="914400" rtl="0" eaLnBrk="1" fontAlgn="auto" latinLnBrk="0" hangingPunct="1">
                        <a:lnSpc>
                          <a:spcPct val="115000"/>
                        </a:lnSpc>
                        <a:spcBef>
                          <a:spcPts val="0"/>
                        </a:spcBef>
                        <a:spcAft>
                          <a:spcPts val="0"/>
                        </a:spcAft>
                        <a:buClrTx/>
                        <a:buSzTx/>
                        <a:buFontTx/>
                        <a:buNone/>
                        <a:tabLst/>
                        <a:defRPr/>
                      </a:pPr>
                      <a:r>
                        <a:rPr lang="en-US" sz="1400" dirty="0" smtClean="0">
                          <a:effectLst/>
                          <a:latin typeface="+mn-lt"/>
                          <a:ea typeface="Times New Roman"/>
                          <a:cs typeface="Times New Roman"/>
                        </a:rPr>
                        <a:t>(</a:t>
                      </a:r>
                      <a:r>
                        <a:rPr lang="en-US" sz="1400" dirty="0" err="1" smtClean="0">
                          <a:effectLst/>
                          <a:latin typeface="+mn-lt"/>
                          <a:ea typeface="Times New Roman"/>
                          <a:cs typeface="Times New Roman"/>
                        </a:rPr>
                        <a:t>dir</a:t>
                      </a:r>
                      <a:r>
                        <a:rPr lang="en-US" sz="1400" dirty="0" smtClean="0">
                          <a:effectLst/>
                          <a:latin typeface="+mn-lt"/>
                          <a:ea typeface="Times New Roman"/>
                          <a:cs typeface="Times New Roman"/>
                        </a:rPr>
                        <a:t> Cap 1-2-3)</a:t>
                      </a:r>
                      <a:endParaRPr lang="it-IT" sz="1400" dirty="0" smtClean="0">
                        <a:effectLst/>
                        <a:latin typeface="+mn-lt"/>
                        <a:ea typeface="Times New Roman"/>
                        <a:cs typeface="Times New Roman"/>
                      </a:endParaRPr>
                    </a:p>
                    <a:p>
                      <a:pPr>
                        <a:lnSpc>
                          <a:spcPct val="115000"/>
                        </a:lnSpc>
                        <a:spcAft>
                          <a:spcPts val="0"/>
                        </a:spcAft>
                      </a:pPr>
                      <a:endParaRPr lang="it-IT"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nSpc>
                          <a:spcPct val="115000"/>
                        </a:lnSpc>
                        <a:spcAft>
                          <a:spcPts val="0"/>
                        </a:spcAft>
                      </a:pPr>
                      <a:r>
                        <a:rPr lang="it-IT" sz="1400" dirty="0" smtClean="0">
                          <a:effectLst/>
                          <a:latin typeface="+mn-lt"/>
                          <a:ea typeface="Times New Roman"/>
                          <a:cs typeface="Times New Roman"/>
                        </a:rPr>
                        <a:t>Excel 2010</a:t>
                      </a:r>
                    </a:p>
                    <a:p>
                      <a:pPr>
                        <a:lnSpc>
                          <a:spcPct val="115000"/>
                        </a:lnSpc>
                        <a:spcAft>
                          <a:spcPts val="0"/>
                        </a:spcAft>
                      </a:pPr>
                      <a:r>
                        <a:rPr lang="it-IT" sz="1400" dirty="0" smtClean="0">
                          <a:effectLst/>
                          <a:latin typeface="+mn-lt"/>
                          <a:ea typeface="Times New Roman"/>
                          <a:cs typeface="Times New Roman"/>
                        </a:rPr>
                        <a:t>Access 2010</a:t>
                      </a:r>
                    </a:p>
                    <a:p>
                      <a:pPr>
                        <a:lnSpc>
                          <a:spcPct val="115000"/>
                        </a:lnSpc>
                        <a:spcAft>
                          <a:spcPts val="0"/>
                        </a:spcAft>
                      </a:pPr>
                      <a:endParaRPr lang="it-IT"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nSpc>
                          <a:spcPct val="115000"/>
                        </a:lnSpc>
                        <a:spcAft>
                          <a:spcPts val="0"/>
                        </a:spcAft>
                      </a:pPr>
                      <a:r>
                        <a:rPr lang="it-IT" sz="1400" dirty="0" smtClean="0">
                          <a:effectLst/>
                          <a:latin typeface="Calibri"/>
                          <a:ea typeface="Times New Roman"/>
                          <a:cs typeface="Times New Roman"/>
                        </a:rPr>
                        <a:t>Cap 1-2-3 libro</a:t>
                      </a:r>
                    </a:p>
                    <a:p>
                      <a:pPr>
                        <a:lnSpc>
                          <a:spcPct val="115000"/>
                        </a:lnSpc>
                        <a:spcAft>
                          <a:spcPts val="0"/>
                        </a:spcAft>
                      </a:pPr>
                      <a:r>
                        <a:rPr lang="it-IT" sz="1400" dirty="0" smtClean="0">
                          <a:effectLst/>
                          <a:latin typeface="Calibri"/>
                          <a:ea typeface="Times New Roman"/>
                          <a:cs typeface="Times New Roman"/>
                        </a:rPr>
                        <a:t>Studio dei metodi di caricamento dei dati e delle funzioni  necessarie alla costruzione del </a:t>
                      </a:r>
                      <a:r>
                        <a:rPr lang="it-IT" sz="1400" dirty="0" err="1" smtClean="0">
                          <a:effectLst/>
                          <a:latin typeface="Calibri"/>
                          <a:ea typeface="Times New Roman"/>
                          <a:cs typeface="Times New Roman"/>
                        </a:rPr>
                        <a:t>Dashbaord</a:t>
                      </a:r>
                      <a:endParaRPr lang="it-IT" sz="1400" dirty="0" smtClean="0">
                        <a:effectLst/>
                        <a:latin typeface="Calibri"/>
                        <a:ea typeface="Times New Roman"/>
                        <a:cs typeface="Times New Roman"/>
                      </a:endParaRPr>
                    </a:p>
                    <a:p>
                      <a:pPr>
                        <a:lnSpc>
                          <a:spcPct val="115000"/>
                        </a:lnSpc>
                        <a:spcAft>
                          <a:spcPts val="0"/>
                        </a:spcAft>
                      </a:pPr>
                      <a:r>
                        <a:rPr lang="it-IT" sz="1400" dirty="0" smtClean="0">
                          <a:effectLst/>
                          <a:latin typeface="+mn-lt"/>
                          <a:ea typeface="Times New Roman"/>
                          <a:cs typeface="Times New Roman"/>
                        </a:rPr>
                        <a:t>Vedi file  MYBI.mdb</a:t>
                      </a:r>
                      <a:r>
                        <a:rPr lang="it-IT" sz="1400" baseline="0" dirty="0" smtClean="0">
                          <a:effectLst/>
                          <a:latin typeface="+mn-lt"/>
                          <a:ea typeface="Times New Roman"/>
                          <a:cs typeface="Times New Roman"/>
                        </a:rPr>
                        <a:t> -</a:t>
                      </a:r>
                      <a:r>
                        <a:rPr lang="it-IT" sz="1400" dirty="0" smtClean="0">
                          <a:effectLst/>
                          <a:latin typeface="+mn-lt"/>
                          <a:ea typeface="Times New Roman"/>
                          <a:cs typeface="Times New Roman"/>
                        </a:rPr>
                        <a:t> Dataset_libro.mdb - </a:t>
                      </a:r>
                    </a:p>
                    <a:p>
                      <a:pPr>
                        <a:lnSpc>
                          <a:spcPct val="115000"/>
                        </a:lnSpc>
                        <a:spcAft>
                          <a:spcPts val="0"/>
                        </a:spcAft>
                      </a:pPr>
                      <a:r>
                        <a:rPr lang="it-IT" sz="1400" dirty="0" smtClean="0">
                          <a:effectLst/>
                          <a:latin typeface="+mn-lt"/>
                          <a:ea typeface="Times New Roman"/>
                          <a:cs typeface="Times New Roman"/>
                        </a:rPr>
                        <a:t>“Esempi funzioni e tecniche usate nel dashboard.xlsx“</a:t>
                      </a:r>
                      <a:endParaRPr lang="it-IT"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950602">
                <a:tc>
                  <a:txBody>
                    <a:bodyPr/>
                    <a:lstStyle/>
                    <a:p>
                      <a:pPr>
                        <a:lnSpc>
                          <a:spcPct val="115000"/>
                        </a:lnSpc>
                        <a:spcAft>
                          <a:spcPts val="0"/>
                        </a:spcAft>
                      </a:pPr>
                      <a:r>
                        <a:rPr lang="en-US" sz="1400" dirty="0">
                          <a:effectLst/>
                          <a:latin typeface="Calibri"/>
                          <a:ea typeface="Times New Roman"/>
                          <a:cs typeface="Times New Roman"/>
                        </a:rPr>
                        <a:t>Dashboard in Excel</a:t>
                      </a:r>
                      <a:endParaRPr lang="it-IT" sz="1400" dirty="0">
                        <a:effectLst/>
                        <a:latin typeface="Calibri"/>
                        <a:ea typeface="Times New Roman"/>
                        <a:cs typeface="Times New Roman"/>
                      </a:endParaRPr>
                    </a:p>
                    <a:p>
                      <a:pPr>
                        <a:lnSpc>
                          <a:spcPct val="115000"/>
                        </a:lnSpc>
                        <a:spcAft>
                          <a:spcPts val="0"/>
                        </a:spcAft>
                      </a:pPr>
                      <a:r>
                        <a:rPr lang="en-US" sz="1400" dirty="0">
                          <a:effectLst/>
                          <a:latin typeface="Calibri"/>
                          <a:ea typeface="Times New Roman"/>
                          <a:cs typeface="Times New Roman"/>
                        </a:rPr>
                        <a:t>(</a:t>
                      </a:r>
                      <a:r>
                        <a:rPr lang="en-US" sz="1400" dirty="0" err="1">
                          <a:effectLst/>
                          <a:latin typeface="Calibri"/>
                          <a:ea typeface="Times New Roman"/>
                          <a:cs typeface="Times New Roman"/>
                        </a:rPr>
                        <a:t>dir</a:t>
                      </a:r>
                      <a:r>
                        <a:rPr lang="en-US" sz="1400" dirty="0">
                          <a:effectLst/>
                          <a:latin typeface="Calibri"/>
                          <a:ea typeface="Times New Roman"/>
                          <a:cs typeface="Times New Roman"/>
                        </a:rPr>
                        <a:t> </a:t>
                      </a:r>
                      <a:r>
                        <a:rPr lang="en-US" sz="1400" dirty="0" smtClean="0">
                          <a:effectLst/>
                          <a:latin typeface="Calibri"/>
                          <a:ea typeface="Times New Roman"/>
                          <a:cs typeface="Times New Roman"/>
                        </a:rPr>
                        <a:t>Cap 4)</a:t>
                      </a:r>
                      <a:endParaRPr lang="it-IT"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nSpc>
                          <a:spcPct val="115000"/>
                        </a:lnSpc>
                        <a:spcAft>
                          <a:spcPts val="0"/>
                        </a:spcAft>
                      </a:pPr>
                      <a:r>
                        <a:rPr lang="it-IT" sz="1400" dirty="0">
                          <a:effectLst/>
                          <a:latin typeface="Calibri"/>
                          <a:ea typeface="Times New Roman"/>
                          <a:cs typeface="Times New Roman"/>
                        </a:rPr>
                        <a:t>Excel 2010</a:t>
                      </a:r>
                    </a:p>
                    <a:p>
                      <a:pPr>
                        <a:lnSpc>
                          <a:spcPct val="115000"/>
                        </a:lnSpc>
                        <a:spcAft>
                          <a:spcPts val="0"/>
                        </a:spcAft>
                      </a:pPr>
                      <a:r>
                        <a:rPr lang="it-IT" sz="1400" dirty="0">
                          <a:effectLst/>
                          <a:latin typeface="Calibri"/>
                          <a:ea typeface="Times New Roman"/>
                          <a:cs typeface="Times New Roman"/>
                        </a:rPr>
                        <a:t>Access 2010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c>
                  <a:txBody>
                    <a:bodyPr/>
                    <a:lstStyle/>
                    <a:p>
                      <a:pPr>
                        <a:lnSpc>
                          <a:spcPct val="115000"/>
                        </a:lnSpc>
                        <a:spcAft>
                          <a:spcPts val="0"/>
                        </a:spcAft>
                      </a:pPr>
                      <a:r>
                        <a:rPr lang="it-IT" sz="1400" dirty="0" smtClean="0">
                          <a:effectLst/>
                          <a:latin typeface="Calibri"/>
                          <a:ea typeface="Times New Roman"/>
                          <a:cs typeface="Times New Roman"/>
                        </a:rPr>
                        <a:t>Cap</a:t>
                      </a:r>
                      <a:r>
                        <a:rPr lang="it-IT" sz="1400" baseline="0" dirty="0" smtClean="0">
                          <a:effectLst/>
                          <a:latin typeface="Calibri"/>
                          <a:ea typeface="Times New Roman"/>
                          <a:cs typeface="Times New Roman"/>
                        </a:rPr>
                        <a:t> 4. </a:t>
                      </a:r>
                      <a:r>
                        <a:rPr lang="it-IT" sz="1400" dirty="0" smtClean="0">
                          <a:effectLst/>
                          <a:latin typeface="Calibri"/>
                          <a:ea typeface="Times New Roman"/>
                          <a:cs typeface="Times New Roman"/>
                        </a:rPr>
                        <a:t>Studio </a:t>
                      </a:r>
                      <a:r>
                        <a:rPr lang="it-IT" sz="1400" dirty="0">
                          <a:effectLst/>
                          <a:latin typeface="Calibri"/>
                          <a:ea typeface="Times New Roman"/>
                          <a:cs typeface="Times New Roman"/>
                        </a:rPr>
                        <a:t>e ricostruzione del dashboard in Excel. Vedi:</a:t>
                      </a:r>
                    </a:p>
                    <a:p>
                      <a:pPr>
                        <a:lnSpc>
                          <a:spcPct val="115000"/>
                        </a:lnSpc>
                        <a:spcAft>
                          <a:spcPts val="0"/>
                        </a:spcAft>
                      </a:pPr>
                      <a:r>
                        <a:rPr lang="it-IT" sz="1400" dirty="0" smtClean="0">
                          <a:effectLst/>
                          <a:latin typeface="+mn-lt"/>
                          <a:ea typeface="Times New Roman"/>
                          <a:cs typeface="Times New Roman"/>
                        </a:rPr>
                        <a:t>“Dashboard libro - </a:t>
                      </a:r>
                      <a:r>
                        <a:rPr lang="it-IT" sz="1400" kern="1200" dirty="0" smtClean="0">
                          <a:solidFill>
                            <a:schemeClr val="tx1"/>
                          </a:solidFill>
                          <a:effectLst/>
                          <a:latin typeface="+mn-lt"/>
                          <a:ea typeface="Times New Roman"/>
                          <a:cs typeface="Times New Roman"/>
                        </a:rPr>
                        <a:t>senza codice.xlsx” e</a:t>
                      </a:r>
                    </a:p>
                    <a:p>
                      <a:pPr>
                        <a:lnSpc>
                          <a:spcPct val="115000"/>
                        </a:lnSpc>
                        <a:spcAft>
                          <a:spcPts val="0"/>
                        </a:spcAft>
                      </a:pPr>
                      <a:r>
                        <a:rPr lang="it-IT" sz="1400" dirty="0" smtClean="0">
                          <a:effectLst/>
                          <a:latin typeface="+mn-lt"/>
                          <a:ea typeface="Times New Roman"/>
                          <a:cs typeface="Times New Roman"/>
                        </a:rPr>
                        <a:t>“</a:t>
                      </a:r>
                      <a:r>
                        <a:rPr lang="it-IT" sz="1400" kern="1200" dirty="0" smtClean="0">
                          <a:solidFill>
                            <a:schemeClr val="tx1"/>
                          </a:solidFill>
                          <a:effectLst/>
                          <a:latin typeface="+mn-lt"/>
                          <a:ea typeface="Times New Roman"/>
                          <a:cs typeface="Times New Roman"/>
                        </a:rPr>
                        <a:t>Dashboard libro - con codice.xlsm</a:t>
                      </a:r>
                      <a:r>
                        <a:rPr lang="it-IT" sz="1400" dirty="0" smtClean="0">
                          <a:effectLst/>
                          <a:latin typeface="+mn-lt"/>
                          <a:ea typeface="Times New Roman"/>
                          <a:cs typeface="Times New Roman"/>
                        </a:rPr>
                        <a:t>“</a:t>
                      </a:r>
                      <a:endParaRPr lang="it-IT"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AEEF3"/>
                    </a:solidFill>
                  </a:tcPr>
                </a:tc>
              </a:tr>
              <a:tr h="981267">
                <a:tc>
                  <a:txBody>
                    <a:bodyPr/>
                    <a:lstStyle/>
                    <a:p>
                      <a:pPr>
                        <a:lnSpc>
                          <a:spcPct val="115000"/>
                        </a:lnSpc>
                        <a:spcAft>
                          <a:spcPts val="0"/>
                        </a:spcAft>
                      </a:pPr>
                      <a:r>
                        <a:rPr lang="en-US" sz="1400" dirty="0" err="1" smtClean="0">
                          <a:effectLst/>
                          <a:latin typeface="+mn-lt"/>
                          <a:ea typeface="Times New Roman"/>
                          <a:cs typeface="Times New Roman"/>
                        </a:rPr>
                        <a:t>GeoMarketing</a:t>
                      </a:r>
                      <a:r>
                        <a:rPr lang="en-US" sz="1400" dirty="0" smtClean="0">
                          <a:effectLst/>
                          <a:latin typeface="+mn-lt"/>
                          <a:ea typeface="Times New Roman"/>
                          <a:cs typeface="Times New Roman"/>
                        </a:rPr>
                        <a:t> con Power View-Tableau </a:t>
                      </a:r>
                    </a:p>
                    <a:p>
                      <a:pPr>
                        <a:lnSpc>
                          <a:spcPct val="115000"/>
                        </a:lnSpc>
                        <a:spcAft>
                          <a:spcPts val="0"/>
                        </a:spcAft>
                      </a:pPr>
                      <a:r>
                        <a:rPr lang="en-US" sz="1400" dirty="0" err="1" smtClean="0">
                          <a:effectLst/>
                          <a:latin typeface="+mn-lt"/>
                          <a:ea typeface="Times New Roman"/>
                          <a:cs typeface="Times New Roman"/>
                        </a:rPr>
                        <a:t>PowerPivot</a:t>
                      </a:r>
                      <a:r>
                        <a:rPr lang="en-US" sz="1400" dirty="0" smtClean="0">
                          <a:effectLst/>
                          <a:latin typeface="+mn-lt"/>
                          <a:ea typeface="Times New Roman"/>
                          <a:cs typeface="Times New Roman"/>
                        </a:rPr>
                        <a:t> </a:t>
                      </a:r>
                    </a:p>
                    <a:p>
                      <a:pPr marL="0" marR="0" indent="0" algn="l" defTabSz="914400" rtl="0" eaLnBrk="1" fontAlgn="auto" latinLnBrk="0" hangingPunct="1">
                        <a:lnSpc>
                          <a:spcPct val="115000"/>
                        </a:lnSpc>
                        <a:spcBef>
                          <a:spcPts val="0"/>
                        </a:spcBef>
                        <a:spcAft>
                          <a:spcPts val="0"/>
                        </a:spcAft>
                        <a:buClrTx/>
                        <a:buSzTx/>
                        <a:buFontTx/>
                        <a:buNone/>
                        <a:tabLst/>
                        <a:defRPr/>
                      </a:pPr>
                      <a:r>
                        <a:rPr lang="en-US" sz="1400" dirty="0" smtClean="0">
                          <a:effectLst/>
                          <a:latin typeface="+mn-lt"/>
                          <a:ea typeface="Times New Roman"/>
                          <a:cs typeface="Times New Roman"/>
                        </a:rPr>
                        <a:t>(</a:t>
                      </a:r>
                      <a:r>
                        <a:rPr lang="en-US" sz="1400" dirty="0" err="1" smtClean="0">
                          <a:effectLst/>
                          <a:latin typeface="+mn-lt"/>
                          <a:ea typeface="Times New Roman"/>
                          <a:cs typeface="Times New Roman"/>
                        </a:rPr>
                        <a:t>dir</a:t>
                      </a:r>
                      <a:r>
                        <a:rPr lang="en-US" sz="1400" dirty="0" smtClean="0">
                          <a:effectLst/>
                          <a:latin typeface="+mn-lt"/>
                          <a:ea typeface="Times New Roman"/>
                          <a:cs typeface="Times New Roman"/>
                        </a:rPr>
                        <a:t> Cap 5</a:t>
                      </a:r>
                      <a:r>
                        <a:rPr lang="en-US" sz="1400" baseline="0" dirty="0" smtClean="0">
                          <a:effectLst/>
                          <a:latin typeface="+mn-lt"/>
                          <a:ea typeface="Times New Roman"/>
                          <a:cs typeface="Times New Roman"/>
                        </a:rPr>
                        <a:t> e 6</a:t>
                      </a:r>
                      <a:r>
                        <a:rPr lang="en-US" sz="1400" dirty="0" smtClean="0">
                          <a:effectLst/>
                          <a:latin typeface="+mn-lt"/>
                          <a:ea typeface="Times New Roman"/>
                          <a:cs typeface="Times New Roman"/>
                        </a:rPr>
                        <a:t>)</a:t>
                      </a:r>
                      <a:endParaRPr lang="it-IT"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nSpc>
                          <a:spcPct val="115000"/>
                        </a:lnSpc>
                        <a:spcAft>
                          <a:spcPts val="0"/>
                        </a:spcAft>
                      </a:pPr>
                      <a:r>
                        <a:rPr lang="it-IT" sz="1400" dirty="0" smtClean="0">
                          <a:effectLst/>
                          <a:latin typeface="+mn-lt"/>
                          <a:ea typeface="Times New Roman"/>
                          <a:cs typeface="Times New Roman"/>
                        </a:rPr>
                        <a:t>Excel 2010</a:t>
                      </a:r>
                    </a:p>
                    <a:p>
                      <a:pPr marL="0" marR="0" indent="0" algn="l" defTabSz="914400" rtl="0" eaLnBrk="1" fontAlgn="auto" latinLnBrk="0" hangingPunct="1">
                        <a:lnSpc>
                          <a:spcPct val="115000"/>
                        </a:lnSpc>
                        <a:spcBef>
                          <a:spcPts val="0"/>
                        </a:spcBef>
                        <a:spcAft>
                          <a:spcPts val="0"/>
                        </a:spcAft>
                        <a:buClrTx/>
                        <a:buSzTx/>
                        <a:buFontTx/>
                        <a:buNone/>
                        <a:tabLst/>
                        <a:defRPr/>
                      </a:pPr>
                      <a:r>
                        <a:rPr lang="it-IT" sz="1400" kern="1200" dirty="0" smtClean="0">
                          <a:solidFill>
                            <a:schemeClr val="tx1"/>
                          </a:solidFill>
                          <a:effectLst/>
                          <a:latin typeface="+mn-lt"/>
                          <a:ea typeface="Times New Roman"/>
                          <a:cs typeface="Times New Roman"/>
                        </a:rPr>
                        <a:t>Excel 2013</a:t>
                      </a:r>
                    </a:p>
                    <a:p>
                      <a:pPr marL="0" marR="0" indent="0" algn="l" defTabSz="914400" rtl="0" eaLnBrk="1" fontAlgn="auto" latinLnBrk="0" hangingPunct="1">
                        <a:lnSpc>
                          <a:spcPct val="115000"/>
                        </a:lnSpc>
                        <a:spcBef>
                          <a:spcPts val="0"/>
                        </a:spcBef>
                        <a:spcAft>
                          <a:spcPts val="0"/>
                        </a:spcAft>
                        <a:buClrTx/>
                        <a:buSzTx/>
                        <a:buFontTx/>
                        <a:buNone/>
                        <a:tabLst/>
                        <a:defRPr/>
                      </a:pPr>
                      <a:r>
                        <a:rPr lang="it-IT" sz="1400" kern="1200" dirty="0" smtClean="0">
                          <a:solidFill>
                            <a:schemeClr val="tx1"/>
                          </a:solidFill>
                          <a:effectLst/>
                          <a:latin typeface="+mn-lt"/>
                          <a:ea typeface="Times New Roman"/>
                          <a:cs typeface="Times New Roman"/>
                        </a:rPr>
                        <a:t>Tableau</a:t>
                      </a:r>
                    </a:p>
                    <a:p>
                      <a:pPr>
                        <a:lnSpc>
                          <a:spcPct val="115000"/>
                        </a:lnSpc>
                        <a:spcAft>
                          <a:spcPts val="0"/>
                        </a:spcAft>
                      </a:pPr>
                      <a:r>
                        <a:rPr lang="it-IT" sz="1400" kern="1200" dirty="0" err="1" smtClean="0">
                          <a:solidFill>
                            <a:schemeClr val="tx1"/>
                          </a:solidFill>
                          <a:effectLst/>
                          <a:latin typeface="+mn-lt"/>
                          <a:ea typeface="Times New Roman"/>
                          <a:cs typeface="Times New Roman"/>
                        </a:rPr>
                        <a:t>Power</a:t>
                      </a:r>
                      <a:r>
                        <a:rPr lang="it-IT" sz="1400" kern="1200" dirty="0" smtClean="0">
                          <a:solidFill>
                            <a:schemeClr val="tx1"/>
                          </a:solidFill>
                          <a:effectLst/>
                          <a:latin typeface="+mn-lt"/>
                          <a:ea typeface="Times New Roman"/>
                          <a:cs typeface="Times New Roman"/>
                        </a:rPr>
                        <a:t> Pivot</a:t>
                      </a:r>
                      <a:endParaRPr lang="it-IT" sz="1400" kern="1200" dirty="0">
                        <a:solidFill>
                          <a:schemeClr val="tx1"/>
                        </a:solidFill>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nSpc>
                          <a:spcPct val="115000"/>
                        </a:lnSpc>
                        <a:spcAft>
                          <a:spcPts val="0"/>
                        </a:spcAft>
                      </a:pPr>
                      <a:r>
                        <a:rPr lang="it-IT" sz="1400" dirty="0" smtClean="0">
                          <a:effectLst/>
                          <a:latin typeface="Calibri"/>
                          <a:ea typeface="Times New Roman"/>
                          <a:cs typeface="Times New Roman"/>
                        </a:rPr>
                        <a:t>Cap 5-6. Vedi:</a:t>
                      </a:r>
                    </a:p>
                    <a:p>
                      <a:pPr>
                        <a:lnSpc>
                          <a:spcPct val="115000"/>
                        </a:lnSpc>
                        <a:spcAft>
                          <a:spcPts val="0"/>
                        </a:spcAft>
                      </a:pPr>
                      <a:r>
                        <a:rPr lang="it-IT" sz="1400" dirty="0" smtClean="0">
                          <a:effectLst/>
                          <a:latin typeface="+mn-lt"/>
                          <a:ea typeface="Times New Roman"/>
                          <a:cs typeface="Times New Roman"/>
                        </a:rPr>
                        <a:t>GeoMarketing.xlsx (solo Excel 2013) </a:t>
                      </a:r>
                    </a:p>
                    <a:p>
                      <a:pPr>
                        <a:lnSpc>
                          <a:spcPct val="115000"/>
                        </a:lnSpc>
                        <a:spcAft>
                          <a:spcPts val="0"/>
                        </a:spcAft>
                      </a:pPr>
                      <a:r>
                        <a:rPr lang="it-IT" sz="1400" dirty="0" smtClean="0">
                          <a:effectLst/>
                          <a:latin typeface="+mn-lt"/>
                          <a:ea typeface="Times New Roman"/>
                          <a:cs typeface="Times New Roman"/>
                        </a:rPr>
                        <a:t>“</a:t>
                      </a:r>
                      <a:r>
                        <a:rPr lang="it-IT" sz="1400" dirty="0" err="1" smtClean="0">
                          <a:effectLst/>
                          <a:latin typeface="+mn-lt"/>
                          <a:ea typeface="Times New Roman"/>
                          <a:cs typeface="Times New Roman"/>
                        </a:rPr>
                        <a:t>Datawarehouse</a:t>
                      </a:r>
                      <a:r>
                        <a:rPr lang="it-IT" sz="1400" dirty="0" smtClean="0">
                          <a:effectLst/>
                          <a:latin typeface="+mn-lt"/>
                          <a:ea typeface="Times New Roman"/>
                          <a:cs typeface="Times New Roman"/>
                        </a:rPr>
                        <a:t> in PowerPivot.xlsx“</a:t>
                      </a:r>
                      <a:endParaRPr lang="it-IT" sz="1400" dirty="0">
                        <a:effectLst/>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1226584">
                <a:tc>
                  <a:txBody>
                    <a:bodyPr/>
                    <a:lstStyle/>
                    <a:p>
                      <a:pPr>
                        <a:lnSpc>
                          <a:spcPct val="115000"/>
                        </a:lnSpc>
                        <a:spcAft>
                          <a:spcPts val="0"/>
                        </a:spcAft>
                      </a:pPr>
                      <a:r>
                        <a:rPr lang="en-US" sz="1400" dirty="0">
                          <a:effectLst/>
                          <a:latin typeface="Calibri"/>
                          <a:ea typeface="Times New Roman"/>
                          <a:cs typeface="Times New Roman"/>
                        </a:rPr>
                        <a:t>Data </a:t>
                      </a:r>
                      <a:r>
                        <a:rPr lang="en-US" sz="1400" dirty="0" smtClean="0">
                          <a:effectLst/>
                          <a:latin typeface="Calibri"/>
                          <a:ea typeface="Times New Roman"/>
                          <a:cs typeface="Times New Roman"/>
                        </a:rPr>
                        <a:t>Mining in </a:t>
                      </a:r>
                      <a:r>
                        <a:rPr lang="en-US" sz="1400" dirty="0">
                          <a:effectLst/>
                          <a:latin typeface="Calibri"/>
                          <a:ea typeface="Times New Roman"/>
                          <a:cs typeface="Times New Roman"/>
                        </a:rPr>
                        <a:t>Excel</a:t>
                      </a:r>
                      <a:endParaRPr lang="it-IT" sz="1400" dirty="0">
                        <a:effectLst/>
                        <a:latin typeface="Calibri"/>
                        <a:ea typeface="Times New Roman"/>
                        <a:cs typeface="Times New Roman"/>
                      </a:endParaRPr>
                    </a:p>
                    <a:p>
                      <a:pPr>
                        <a:lnSpc>
                          <a:spcPct val="115000"/>
                        </a:lnSpc>
                        <a:spcAft>
                          <a:spcPts val="0"/>
                        </a:spcAft>
                      </a:pPr>
                      <a:r>
                        <a:rPr lang="en-US" sz="1400" dirty="0" smtClean="0">
                          <a:effectLst/>
                          <a:latin typeface="+mn-lt"/>
                          <a:ea typeface="Times New Roman"/>
                          <a:cs typeface="Times New Roman"/>
                        </a:rPr>
                        <a:t>(</a:t>
                      </a:r>
                      <a:r>
                        <a:rPr lang="en-US" sz="1400" dirty="0" err="1" smtClean="0">
                          <a:effectLst/>
                          <a:latin typeface="+mn-lt"/>
                          <a:ea typeface="Times New Roman"/>
                          <a:cs typeface="Times New Roman"/>
                        </a:rPr>
                        <a:t>dir</a:t>
                      </a:r>
                      <a:r>
                        <a:rPr lang="en-US" sz="1400" dirty="0" smtClean="0">
                          <a:effectLst/>
                          <a:latin typeface="+mn-lt"/>
                          <a:ea typeface="Times New Roman"/>
                          <a:cs typeface="Times New Roman"/>
                        </a:rPr>
                        <a:t> Cap 7)</a:t>
                      </a:r>
                      <a:endParaRPr lang="en-US" sz="1400" dirty="0">
                        <a:effectLst/>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FCBC"/>
                    </a:solidFill>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it-IT" sz="1400" dirty="0" smtClean="0">
                          <a:effectLst/>
                          <a:latin typeface="+mn-lt"/>
                          <a:ea typeface="Times New Roman"/>
                          <a:cs typeface="Times New Roman"/>
                        </a:rPr>
                        <a:t>Excel 2010</a:t>
                      </a:r>
                    </a:p>
                    <a:p>
                      <a:pPr>
                        <a:lnSpc>
                          <a:spcPct val="115000"/>
                        </a:lnSpc>
                        <a:spcAft>
                          <a:spcPts val="0"/>
                        </a:spcAft>
                      </a:pPr>
                      <a:r>
                        <a:rPr lang="en-US" sz="1400" dirty="0" smtClean="0">
                          <a:effectLst/>
                          <a:latin typeface="Calibri"/>
                          <a:ea typeface="Times New Roman"/>
                          <a:cs typeface="Times New Roman"/>
                        </a:rPr>
                        <a:t>DM add-in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FCBC"/>
                    </a:solidFill>
                  </a:tcPr>
                </a:tc>
                <a:tc>
                  <a:txBody>
                    <a:bodyPr/>
                    <a:lstStyle/>
                    <a:p>
                      <a:pPr>
                        <a:lnSpc>
                          <a:spcPct val="115000"/>
                        </a:lnSpc>
                        <a:spcAft>
                          <a:spcPts val="0"/>
                        </a:spcAft>
                      </a:pPr>
                      <a:r>
                        <a:rPr lang="it-IT" sz="1400" dirty="0" smtClean="0">
                          <a:effectLst/>
                          <a:latin typeface="Calibri"/>
                          <a:ea typeface="Times New Roman"/>
                          <a:cs typeface="Times New Roman"/>
                        </a:rPr>
                        <a:t>Cap 7. Studio </a:t>
                      </a:r>
                      <a:r>
                        <a:rPr lang="it-IT" sz="1400" dirty="0">
                          <a:effectLst/>
                          <a:latin typeface="Calibri"/>
                          <a:ea typeface="Times New Roman"/>
                          <a:cs typeface="Times New Roman"/>
                        </a:rPr>
                        <a:t>dei </a:t>
                      </a:r>
                      <a:r>
                        <a:rPr lang="it-IT" sz="1400" dirty="0" smtClean="0">
                          <a:effectLst/>
                          <a:latin typeface="Calibri"/>
                          <a:ea typeface="Times New Roman"/>
                          <a:cs typeface="Times New Roman"/>
                        </a:rPr>
                        <a:t> comandi </a:t>
                      </a:r>
                      <a:r>
                        <a:rPr lang="it-IT" sz="1400" dirty="0">
                          <a:effectLst/>
                          <a:latin typeface="Calibri"/>
                          <a:ea typeface="Times New Roman"/>
                          <a:cs typeface="Times New Roman"/>
                        </a:rPr>
                        <a:t>di Data </a:t>
                      </a:r>
                      <a:r>
                        <a:rPr lang="it-IT" sz="1400" dirty="0" err="1">
                          <a:effectLst/>
                          <a:latin typeface="Calibri"/>
                          <a:ea typeface="Times New Roman"/>
                          <a:cs typeface="Times New Roman"/>
                        </a:rPr>
                        <a:t>mining</a:t>
                      </a:r>
                      <a:r>
                        <a:rPr lang="it-IT" sz="1400" dirty="0">
                          <a:effectLst/>
                          <a:latin typeface="Calibri"/>
                          <a:ea typeface="Times New Roman"/>
                          <a:cs typeface="Times New Roman"/>
                        </a:rPr>
                        <a:t> di Excel. </a:t>
                      </a:r>
                      <a:endParaRPr lang="it-IT" sz="1400" dirty="0" smtClean="0">
                        <a:effectLst/>
                        <a:latin typeface="Calibri"/>
                        <a:ea typeface="Times New Roman"/>
                        <a:cs typeface="Times New Roman"/>
                      </a:endParaRPr>
                    </a:p>
                    <a:p>
                      <a:pPr>
                        <a:lnSpc>
                          <a:spcPct val="115000"/>
                        </a:lnSpc>
                        <a:spcAft>
                          <a:spcPts val="0"/>
                        </a:spcAft>
                      </a:pPr>
                      <a:r>
                        <a:rPr lang="it-IT" sz="1400" dirty="0" smtClean="0">
                          <a:effectLst/>
                          <a:latin typeface="Calibri"/>
                          <a:ea typeface="Times New Roman"/>
                          <a:cs typeface="Times New Roman"/>
                        </a:rPr>
                        <a:t>Vedi</a:t>
                      </a:r>
                      <a:r>
                        <a:rPr lang="it-IT" sz="1400" dirty="0">
                          <a:effectLst/>
                          <a:latin typeface="Calibri"/>
                          <a:ea typeface="Times New Roman"/>
                          <a:cs typeface="Times New Roman"/>
                        </a:rPr>
                        <a:t>:</a:t>
                      </a:r>
                    </a:p>
                    <a:p>
                      <a:pPr>
                        <a:lnSpc>
                          <a:spcPct val="115000"/>
                        </a:lnSpc>
                        <a:spcAft>
                          <a:spcPts val="0"/>
                        </a:spcAft>
                      </a:pPr>
                      <a:r>
                        <a:rPr lang="it-IT" sz="1400" dirty="0" smtClean="0">
                          <a:effectLst/>
                          <a:latin typeface="+mn-lt"/>
                          <a:ea typeface="Times New Roman"/>
                          <a:cs typeface="Times New Roman"/>
                        </a:rPr>
                        <a:t>“DMAddins_SampleData.xlsx”</a:t>
                      </a:r>
                      <a:endParaRPr lang="it-IT" sz="1400" dirty="0">
                        <a:effectLst/>
                        <a:latin typeface="Calibri"/>
                        <a:ea typeface="Times New Roman"/>
                        <a:cs typeface="Times New Roman"/>
                      </a:endParaRPr>
                    </a:p>
                    <a:p>
                      <a:pPr>
                        <a:lnSpc>
                          <a:spcPct val="115000"/>
                        </a:lnSpc>
                        <a:spcAft>
                          <a:spcPts val="0"/>
                        </a:spcAft>
                      </a:pPr>
                      <a:r>
                        <a:rPr lang="it-IT" sz="1400" dirty="0" smtClean="0">
                          <a:effectLst/>
                          <a:latin typeface="+mn-lt"/>
                          <a:ea typeface="Times New Roman"/>
                          <a:cs typeface="Times New Roman"/>
                        </a:rPr>
                        <a:t>“</a:t>
                      </a:r>
                      <a:r>
                        <a:rPr lang="it-IT" sz="1400" dirty="0" err="1" smtClean="0">
                          <a:effectLst/>
                          <a:latin typeface="+mn-lt"/>
                          <a:ea typeface="Times New Roman"/>
                          <a:cs typeface="Times New Roman"/>
                        </a:rPr>
                        <a:t>DMAddins_SampleData</a:t>
                      </a:r>
                      <a:r>
                        <a:rPr lang="it-IT" sz="1400" dirty="0" smtClean="0">
                          <a:effectLst/>
                          <a:latin typeface="+mn-lt"/>
                          <a:ea typeface="Times New Roman"/>
                          <a:cs typeface="Times New Roman"/>
                        </a:rPr>
                        <a:t> modificato per libro.xlsx”</a:t>
                      </a:r>
                      <a:r>
                        <a:rPr lang="it-IT" sz="1400" dirty="0">
                          <a:effectLst/>
                          <a:latin typeface="Calibri"/>
                          <a:ea typeface="Times New Roman"/>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FCBC"/>
                    </a:solidFill>
                  </a:tcPr>
                </a:tc>
              </a:tr>
            </a:tbl>
          </a:graphicData>
        </a:graphic>
      </p:graphicFrame>
      <p:sp>
        <p:nvSpPr>
          <p:cNvPr id="5" name="Rettangolo 4"/>
          <p:cNvSpPr/>
          <p:nvPr/>
        </p:nvSpPr>
        <p:spPr>
          <a:xfrm>
            <a:off x="251520" y="5585986"/>
            <a:ext cx="8352928" cy="1331134"/>
          </a:xfrm>
          <a:prstGeom prst="rect">
            <a:avLst/>
          </a:prstGeom>
        </p:spPr>
        <p:txBody>
          <a:bodyPr wrap="square">
            <a:spAutoFit/>
          </a:bodyPr>
          <a:lstStyle/>
          <a:p>
            <a:pPr algn="just">
              <a:lnSpc>
                <a:spcPct val="115000"/>
              </a:lnSpc>
              <a:spcAft>
                <a:spcPts val="1000"/>
              </a:spcAft>
            </a:pPr>
            <a:r>
              <a:rPr lang="it-IT" sz="1400" dirty="0">
                <a:latin typeface="Calibri"/>
                <a:ea typeface="Times New Roman"/>
                <a:cs typeface="Times New Roman"/>
              </a:rPr>
              <a:t>Il corso </a:t>
            </a:r>
            <a:r>
              <a:rPr lang="it-IT" sz="1400" dirty="0" smtClean="0">
                <a:latin typeface="Calibri"/>
                <a:ea typeface="Times New Roman"/>
                <a:cs typeface="Times New Roman"/>
              </a:rPr>
              <a:t>(così come il libro) è </a:t>
            </a:r>
            <a:r>
              <a:rPr lang="it-IT" sz="1400" dirty="0">
                <a:latin typeface="Calibri"/>
                <a:ea typeface="Times New Roman"/>
                <a:cs typeface="Times New Roman"/>
              </a:rPr>
              <a:t>costituito da </a:t>
            </a:r>
            <a:r>
              <a:rPr lang="it-IT" sz="1400" dirty="0" smtClean="0">
                <a:latin typeface="Calibri"/>
                <a:ea typeface="Times New Roman"/>
                <a:cs typeface="Times New Roman"/>
              </a:rPr>
              <a:t>tre parti</a:t>
            </a:r>
            <a:r>
              <a:rPr lang="it-IT" sz="1400" dirty="0">
                <a:latin typeface="Calibri"/>
                <a:ea typeface="Times New Roman"/>
                <a:cs typeface="Times New Roman"/>
              </a:rPr>
              <a:t>. La prima </a:t>
            </a:r>
            <a:r>
              <a:rPr lang="it-IT" sz="1400" dirty="0" smtClean="0">
                <a:latin typeface="Calibri"/>
                <a:ea typeface="Times New Roman"/>
                <a:cs typeface="Times New Roman"/>
              </a:rPr>
              <a:t>riguarda </a:t>
            </a:r>
            <a:r>
              <a:rPr lang="it-IT" sz="1400" dirty="0">
                <a:latin typeface="Calibri"/>
                <a:ea typeface="Times New Roman"/>
                <a:cs typeface="Times New Roman"/>
              </a:rPr>
              <a:t>lo studio della Business Intelligence in senso stretto (cenni teorici e costruzione di un dashboard in </a:t>
            </a:r>
            <a:r>
              <a:rPr lang="it-IT" sz="1400" dirty="0" smtClean="0">
                <a:latin typeface="Calibri"/>
                <a:ea typeface="Times New Roman"/>
                <a:cs typeface="Times New Roman"/>
              </a:rPr>
              <a:t>Excel, Capp.1-4) </a:t>
            </a:r>
            <a:r>
              <a:rPr lang="it-IT" sz="1400" dirty="0">
                <a:latin typeface="Calibri"/>
                <a:ea typeface="Times New Roman"/>
                <a:cs typeface="Times New Roman"/>
              </a:rPr>
              <a:t>mentre un secondo modulo didattico estende le possibilità </a:t>
            </a:r>
            <a:r>
              <a:rPr lang="it-IT" sz="1400" dirty="0" smtClean="0">
                <a:latin typeface="Calibri"/>
                <a:ea typeface="Times New Roman"/>
                <a:cs typeface="Times New Roman"/>
              </a:rPr>
              <a:t>di Excel 2010 attraverso l’uso di </a:t>
            </a:r>
            <a:r>
              <a:rPr lang="it-IT" sz="1400" dirty="0" err="1" smtClean="0">
                <a:latin typeface="Calibri"/>
                <a:ea typeface="Times New Roman"/>
                <a:cs typeface="Times New Roman"/>
              </a:rPr>
              <a:t>Power</a:t>
            </a:r>
            <a:r>
              <a:rPr lang="it-IT" sz="1400" dirty="0" smtClean="0">
                <a:latin typeface="Calibri"/>
                <a:ea typeface="Times New Roman"/>
                <a:cs typeface="Times New Roman"/>
              </a:rPr>
              <a:t> </a:t>
            </a:r>
            <a:r>
              <a:rPr lang="it-IT" sz="1400" dirty="0" err="1" smtClean="0">
                <a:latin typeface="Calibri"/>
                <a:ea typeface="Times New Roman"/>
                <a:cs typeface="Times New Roman"/>
              </a:rPr>
              <a:t>View</a:t>
            </a:r>
            <a:r>
              <a:rPr lang="it-IT" sz="1400" dirty="0" smtClean="0">
                <a:latin typeface="Calibri"/>
                <a:ea typeface="Times New Roman"/>
                <a:cs typeface="Times New Roman"/>
              </a:rPr>
              <a:t>, Tableau e </a:t>
            </a:r>
            <a:r>
              <a:rPr lang="it-IT" sz="1400" dirty="0" err="1">
                <a:latin typeface="Calibri"/>
                <a:ea typeface="Times New Roman"/>
                <a:cs typeface="Times New Roman"/>
              </a:rPr>
              <a:t>PowerPivot</a:t>
            </a:r>
            <a:r>
              <a:rPr lang="it-IT" sz="1400" dirty="0">
                <a:latin typeface="Calibri"/>
                <a:ea typeface="Times New Roman"/>
                <a:cs typeface="Times New Roman"/>
              </a:rPr>
              <a:t> </a:t>
            </a:r>
            <a:r>
              <a:rPr lang="it-IT" sz="1400" dirty="0" smtClean="0">
                <a:latin typeface="Calibri"/>
                <a:ea typeface="Times New Roman"/>
                <a:cs typeface="Times New Roman"/>
              </a:rPr>
              <a:t> (</a:t>
            </a:r>
            <a:r>
              <a:rPr lang="it-IT" sz="1400" dirty="0" err="1" smtClean="0">
                <a:latin typeface="Calibri"/>
                <a:ea typeface="Times New Roman"/>
                <a:cs typeface="Times New Roman"/>
              </a:rPr>
              <a:t>Capp</a:t>
            </a:r>
            <a:r>
              <a:rPr lang="it-IT" sz="1400" dirty="0" smtClean="0">
                <a:latin typeface="Calibri"/>
                <a:ea typeface="Times New Roman"/>
                <a:cs typeface="Times New Roman"/>
              </a:rPr>
              <a:t>. 5 e 6). La terza parte è dedicata allo studio del Data Mining con i comandi disponibili attraverso l’installazione del DM-</a:t>
            </a:r>
            <a:r>
              <a:rPr lang="it-IT" sz="1400" dirty="0" err="1" smtClean="0">
                <a:latin typeface="Calibri"/>
                <a:ea typeface="Times New Roman"/>
                <a:cs typeface="Times New Roman"/>
              </a:rPr>
              <a:t>addins</a:t>
            </a:r>
            <a:r>
              <a:rPr lang="it-IT" sz="1400" dirty="0" smtClean="0">
                <a:latin typeface="Calibri"/>
                <a:ea typeface="Times New Roman"/>
                <a:cs typeface="Times New Roman"/>
              </a:rPr>
              <a:t>  (Cap. 7)</a:t>
            </a:r>
            <a:endParaRPr lang="it-IT" sz="1400" dirty="0">
              <a:effectLst/>
              <a:latin typeface="Calibri"/>
              <a:ea typeface="Times New Roman"/>
              <a:cs typeface="Times New Roman"/>
            </a:endParaRPr>
          </a:p>
        </p:txBody>
      </p:sp>
    </p:spTree>
    <p:extLst>
      <p:ext uri="{BB962C8B-B14F-4D97-AF65-F5344CB8AC3E}">
        <p14:creationId xmlns:p14="http://schemas.microsoft.com/office/powerpoint/2010/main" val="41332972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rep_riepilogo_cred.bmp"/>
          <p:cNvPicPr/>
          <p:nvPr/>
        </p:nvPicPr>
        <p:blipFill>
          <a:blip r:embed="rId2"/>
          <a:stretch>
            <a:fillRect/>
          </a:stretch>
        </p:blipFill>
        <p:spPr>
          <a:xfrm>
            <a:off x="642938" y="428625"/>
            <a:ext cx="7929562" cy="5572125"/>
          </a:xfrm>
          <a:prstGeom prst="rect">
            <a:avLst/>
          </a:prstGeom>
          <a:ln>
            <a:solidFill>
              <a:schemeClr val="tx2">
                <a:lumMod val="75000"/>
              </a:schemeClr>
            </a:solid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magine 1" descr="kpi_bil3.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357188"/>
            <a:ext cx="8072438"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magine 1" descr="kpi_eva.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500063"/>
            <a:ext cx="81438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Immagine 1" descr="kpi_ind_svr.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428625"/>
            <a:ext cx="80010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rep_dis_ana_inf2.bmp"/>
          <p:cNvPicPr/>
          <p:nvPr/>
        </p:nvPicPr>
        <p:blipFill>
          <a:blip r:embed="rId2"/>
          <a:stretch>
            <a:fillRect/>
          </a:stretch>
        </p:blipFill>
        <p:spPr>
          <a:xfrm>
            <a:off x="500063" y="357188"/>
            <a:ext cx="8215312" cy="5643562"/>
          </a:xfrm>
          <a:prstGeom prst="rect">
            <a:avLst/>
          </a:prstGeom>
          <a:ln>
            <a:solidFill>
              <a:schemeClr val="tx2">
                <a:lumMod val="75000"/>
              </a:schemeClr>
            </a:solid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468313" y="0"/>
            <a:ext cx="8229600" cy="1143000"/>
          </a:xfrm>
          <a:prstGeom prst="rect">
            <a:avLst/>
          </a:prstGeom>
          <a:noFill/>
          <a:ln w="9525">
            <a:noFill/>
            <a:miter lim="800000"/>
            <a:headEnd/>
            <a:tailEnd/>
          </a:ln>
        </p:spPr>
        <p:txBody>
          <a:bodyPr anchor="ctr"/>
          <a:lstStyle/>
          <a:p>
            <a:pPr>
              <a:defRPr/>
            </a:pPr>
            <a:r>
              <a:rPr lang="it-IT" altLang="zh-CN" sz="3600" kern="0" dirty="0">
                <a:latin typeface="+mj-lt"/>
                <a:cs typeface="+mj-cs"/>
              </a:rPr>
              <a:t>Soluzione professionale analisi dati Kyros</a:t>
            </a:r>
            <a:endParaRPr lang="it-IT" sz="3600" kern="0" dirty="0">
              <a:latin typeface="+mj-lt"/>
              <a:ea typeface="+mj-ea"/>
              <a:cs typeface="+mj-cs"/>
            </a:endParaRPr>
          </a:p>
        </p:txBody>
      </p:sp>
      <p:pic>
        <p:nvPicPr>
          <p:cNvPr id="3789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857250"/>
            <a:ext cx="3819525"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857250"/>
            <a:ext cx="3605213"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6125" y="4429125"/>
            <a:ext cx="2900363"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3800" y="5634038"/>
            <a:ext cx="2770188"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5750" y="4503738"/>
            <a:ext cx="3028950"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1900" y="3857625"/>
            <a:ext cx="28321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476250" y="115888"/>
            <a:ext cx="8229600" cy="1143000"/>
          </a:xfrm>
          <a:prstGeom prst="rect">
            <a:avLst/>
          </a:prstGeom>
          <a:noFill/>
          <a:ln w="9525">
            <a:noFill/>
            <a:miter lim="800000"/>
            <a:headEnd/>
            <a:tailEnd/>
          </a:ln>
        </p:spPr>
        <p:txBody>
          <a:bodyPr anchor="ctr"/>
          <a:lstStyle/>
          <a:p>
            <a:pPr algn="ctr">
              <a:defRPr/>
            </a:pPr>
            <a:r>
              <a:rPr lang="it-IT" altLang="zh-CN" sz="3600" kern="0" dirty="0">
                <a:latin typeface="+mj-lt"/>
                <a:cs typeface="+mj-cs"/>
              </a:rPr>
              <a:t>Soluzione originale </a:t>
            </a:r>
            <a:r>
              <a:rPr lang="it-IT" altLang="zh-CN" sz="3600" b="1" i="1" kern="0" dirty="0">
                <a:latin typeface="+mj-lt"/>
                <a:cs typeface="+mj-cs"/>
              </a:rPr>
              <a:t>Self Service BI </a:t>
            </a:r>
          </a:p>
          <a:p>
            <a:pPr algn="ctr">
              <a:defRPr/>
            </a:pPr>
            <a:r>
              <a:rPr lang="it-IT" altLang="zh-CN" sz="3600" kern="0" dirty="0">
                <a:latin typeface="+mj-lt"/>
                <a:cs typeface="+mj-cs"/>
              </a:rPr>
              <a:t>con Excel 2010</a:t>
            </a:r>
            <a:endParaRPr lang="it-IT" sz="3600" kern="0" dirty="0">
              <a:latin typeface="+mj-lt"/>
              <a:ea typeface="+mj-ea"/>
              <a:cs typeface="+mj-cs"/>
            </a:endParaRPr>
          </a:p>
        </p:txBody>
      </p:sp>
      <p:sp>
        <p:nvSpPr>
          <p:cNvPr id="32771" name="Rettangolo 1"/>
          <p:cNvSpPr>
            <a:spLocks noChangeArrowheads="1"/>
          </p:cNvSpPr>
          <p:nvPr/>
        </p:nvSpPr>
        <p:spPr bwMode="auto">
          <a:xfrm>
            <a:off x="642938" y="1000125"/>
            <a:ext cx="807243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it-IT" sz="1600" dirty="0">
                <a:solidFill>
                  <a:srgbClr val="0070C0"/>
                </a:solidFill>
                <a:latin typeface="+mn-lt"/>
              </a:rPr>
              <a:t>4 requisiti fondamentali:</a:t>
            </a:r>
          </a:p>
          <a:p>
            <a:pPr>
              <a:defRPr/>
            </a:pPr>
            <a:r>
              <a:rPr lang="it-IT" sz="1600" dirty="0">
                <a:latin typeface="+mn-lt"/>
              </a:rPr>
              <a:t>congruità e tempestività nella fase ETL</a:t>
            </a:r>
          </a:p>
          <a:p>
            <a:pPr>
              <a:defRPr/>
            </a:pPr>
            <a:r>
              <a:rPr lang="it-IT" sz="1600" dirty="0">
                <a:latin typeface="+mn-lt"/>
              </a:rPr>
              <a:t>costruzione di una </a:t>
            </a:r>
            <a:r>
              <a:rPr lang="it-IT" sz="1600" dirty="0" err="1">
                <a:latin typeface="+mn-lt"/>
              </a:rPr>
              <a:t>Staging</a:t>
            </a:r>
            <a:r>
              <a:rPr lang="it-IT" sz="1600" dirty="0">
                <a:latin typeface="+mn-lt"/>
              </a:rPr>
              <a:t> area, DWH e Data </a:t>
            </a:r>
            <a:r>
              <a:rPr lang="it-IT" sz="1600" dirty="0" err="1">
                <a:latin typeface="+mn-lt"/>
              </a:rPr>
              <a:t>marts</a:t>
            </a:r>
            <a:endParaRPr lang="it-IT" sz="1600" dirty="0">
              <a:latin typeface="+mn-lt"/>
            </a:endParaRPr>
          </a:p>
          <a:p>
            <a:pPr>
              <a:defRPr/>
            </a:pPr>
            <a:r>
              <a:rPr lang="it-IT" sz="1600" dirty="0">
                <a:latin typeface="+mn-lt"/>
              </a:rPr>
              <a:t>risultati corretti, aggiornati, intuitivi, interattivi e navigabili</a:t>
            </a:r>
          </a:p>
          <a:p>
            <a:pPr>
              <a:defRPr/>
            </a:pPr>
            <a:r>
              <a:rPr lang="it-IT" sz="1600" dirty="0">
                <a:latin typeface="+mn-lt"/>
              </a:rPr>
              <a:t>separazione dati, elaborazione, </a:t>
            </a:r>
            <a:r>
              <a:rPr lang="it-IT" sz="1600" dirty="0" smtClean="0">
                <a:latin typeface="+mn-lt"/>
              </a:rPr>
              <a:t>presentazione e distribuzione</a:t>
            </a:r>
            <a:endParaRPr lang="it-IT" sz="1600" dirty="0">
              <a:latin typeface="+mn-lt"/>
            </a:endParaRPr>
          </a:p>
          <a:p>
            <a:pPr>
              <a:defRPr/>
            </a:pPr>
            <a:endParaRPr lang="it-IT" sz="1600" dirty="0">
              <a:latin typeface="+mn-lt"/>
            </a:endParaRPr>
          </a:p>
          <a:p>
            <a:pPr>
              <a:defRPr/>
            </a:pPr>
            <a:r>
              <a:rPr lang="it-IT" sz="1600" dirty="0">
                <a:latin typeface="+mn-lt"/>
              </a:rPr>
              <a:t/>
            </a:r>
            <a:br>
              <a:rPr lang="it-IT" sz="1600" dirty="0">
                <a:latin typeface="+mn-lt"/>
              </a:rPr>
            </a:br>
            <a:endParaRPr lang="it-IT" sz="1600" dirty="0">
              <a:solidFill>
                <a:srgbClr val="0070C0"/>
              </a:solidFill>
              <a:latin typeface="+mn-lt"/>
            </a:endParaRPr>
          </a:p>
        </p:txBody>
      </p:sp>
      <p:pic>
        <p:nvPicPr>
          <p:cNvPr id="38916" name="Picture 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6013" y="1000125"/>
            <a:ext cx="1531937"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2857500"/>
            <a:ext cx="9105900"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468313" y="0"/>
            <a:ext cx="8229600" cy="1143000"/>
          </a:xfrm>
          <a:prstGeom prst="rect">
            <a:avLst/>
          </a:prstGeom>
          <a:noFill/>
          <a:ln w="9525">
            <a:noFill/>
            <a:miter lim="800000"/>
            <a:headEnd/>
            <a:tailEnd/>
          </a:ln>
        </p:spPr>
        <p:txBody>
          <a:bodyPr anchor="ctr"/>
          <a:lstStyle/>
          <a:p>
            <a:pPr>
              <a:defRPr/>
            </a:pPr>
            <a:r>
              <a:rPr lang="it-IT" altLang="zh-CN" sz="3600" kern="0" dirty="0" smtClean="0">
                <a:latin typeface="+mj-lt"/>
                <a:cs typeface="+mj-cs"/>
              </a:rPr>
              <a:t>Definizione di layout, misure e metriche</a:t>
            </a:r>
            <a:endParaRPr lang="it-IT" sz="3600" kern="0" dirty="0">
              <a:latin typeface="+mj-lt"/>
              <a:ea typeface="+mj-ea"/>
              <a:cs typeface="+mj-cs"/>
            </a:endParaRPr>
          </a:p>
        </p:txBody>
      </p:sp>
      <p:pic>
        <p:nvPicPr>
          <p:cNvPr id="4" name="Immagine 3"/>
          <p:cNvPicPr/>
          <p:nvPr/>
        </p:nvPicPr>
        <p:blipFill>
          <a:blip r:embed="rId2">
            <a:extLst>
              <a:ext uri="{28A0092B-C50C-407E-A947-70E740481C1C}">
                <a14:useLocalDpi xmlns:a14="http://schemas.microsoft.com/office/drawing/2010/main" val="0"/>
              </a:ext>
            </a:extLst>
          </a:blip>
          <a:srcRect/>
          <a:stretch>
            <a:fillRect/>
          </a:stretch>
        </p:blipFill>
        <p:spPr bwMode="auto">
          <a:xfrm>
            <a:off x="827584" y="1143001"/>
            <a:ext cx="7200800" cy="4806280"/>
          </a:xfrm>
          <a:prstGeom prst="rect">
            <a:avLst/>
          </a:prstGeom>
          <a:noFill/>
          <a:ln>
            <a:noFill/>
          </a:ln>
        </p:spPr>
      </p:pic>
    </p:spTree>
    <p:extLst>
      <p:ext uri="{BB962C8B-B14F-4D97-AF65-F5344CB8AC3E}">
        <p14:creationId xmlns:p14="http://schemas.microsoft.com/office/powerpoint/2010/main" val="10729713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7813"/>
            <a:ext cx="8229600" cy="702915"/>
          </a:xfrm>
        </p:spPr>
        <p:txBody>
          <a:bodyPr/>
          <a:lstStyle/>
          <a:p>
            <a:r>
              <a:rPr lang="it-IT" sz="3600" dirty="0" smtClean="0"/>
              <a:t>Quali dati ci servono?</a:t>
            </a:r>
            <a:endParaRPr lang="it-IT" sz="3600" dirty="0"/>
          </a:p>
        </p:txBody>
      </p:sp>
      <p:sp>
        <p:nvSpPr>
          <p:cNvPr id="3" name="Rettangolo 2"/>
          <p:cNvSpPr/>
          <p:nvPr/>
        </p:nvSpPr>
        <p:spPr>
          <a:xfrm>
            <a:off x="395536" y="1124744"/>
            <a:ext cx="4572000" cy="1508105"/>
          </a:xfrm>
          <a:prstGeom prst="rect">
            <a:avLst/>
          </a:prstGeom>
        </p:spPr>
        <p:txBody>
          <a:bodyPr>
            <a:spAutoFit/>
          </a:bodyPr>
          <a:lstStyle/>
          <a:p>
            <a:pPr lvl="0" algn="just">
              <a:lnSpc>
                <a:spcPct val="115000"/>
              </a:lnSpc>
              <a:spcAft>
                <a:spcPts val="0"/>
              </a:spcAft>
            </a:pPr>
            <a:r>
              <a:rPr lang="it-IT" b="1" dirty="0" smtClean="0">
                <a:latin typeface="Calibri"/>
                <a:ea typeface="Times New Roman"/>
              </a:rPr>
              <a:t>Risultati desiderati dal management</a:t>
            </a:r>
          </a:p>
          <a:p>
            <a:pPr marL="342900" lvl="0" indent="-342900" algn="just">
              <a:lnSpc>
                <a:spcPct val="115000"/>
              </a:lnSpc>
              <a:spcAft>
                <a:spcPts val="0"/>
              </a:spcAft>
              <a:buFont typeface="+mj-lt"/>
              <a:buAutoNum type="arabicPeriod"/>
            </a:pPr>
            <a:r>
              <a:rPr lang="it-IT" dirty="0" smtClean="0">
                <a:latin typeface="Calibri"/>
                <a:ea typeface="Times New Roman"/>
              </a:rPr>
              <a:t>Classifica </a:t>
            </a:r>
            <a:r>
              <a:rPr lang="it-IT" dirty="0">
                <a:latin typeface="Calibri"/>
                <a:ea typeface="Times New Roman"/>
              </a:rPr>
              <a:t>Clienti - Migliori/Peggiori (Top/Bottom) 5</a:t>
            </a:r>
            <a:endParaRPr lang="it-IT" sz="1050" dirty="0">
              <a:latin typeface="Times New Roman"/>
              <a:ea typeface="Times New Roman"/>
            </a:endParaRPr>
          </a:p>
          <a:p>
            <a:pPr marL="342900" lvl="0" indent="-342900" algn="just">
              <a:lnSpc>
                <a:spcPct val="115000"/>
              </a:lnSpc>
              <a:spcAft>
                <a:spcPts val="0"/>
              </a:spcAft>
              <a:buFont typeface="+mj-lt"/>
              <a:buAutoNum type="arabicPeriod"/>
            </a:pPr>
            <a:r>
              <a:rPr lang="en-US" dirty="0">
                <a:latin typeface="Calibri"/>
                <a:ea typeface="Times New Roman"/>
              </a:rPr>
              <a:t>Ranking </a:t>
            </a:r>
            <a:r>
              <a:rPr lang="en-US" dirty="0" err="1">
                <a:latin typeface="Calibri"/>
                <a:ea typeface="Times New Roman"/>
              </a:rPr>
              <a:t>Clienti</a:t>
            </a:r>
            <a:r>
              <a:rPr lang="en-US" dirty="0">
                <a:latin typeface="Calibri"/>
                <a:ea typeface="Times New Roman"/>
              </a:rPr>
              <a:t> (Gold, Silver, Bronze) </a:t>
            </a:r>
            <a:endParaRPr lang="it-IT" sz="1050" dirty="0">
              <a:latin typeface="Times New Roman"/>
              <a:ea typeface="Times New Roman"/>
            </a:endParaRPr>
          </a:p>
          <a:p>
            <a:pPr marL="342900" lvl="0" indent="-342900" algn="just">
              <a:lnSpc>
                <a:spcPct val="115000"/>
              </a:lnSpc>
              <a:spcAft>
                <a:spcPts val="0"/>
              </a:spcAft>
              <a:buFont typeface="+mj-lt"/>
              <a:buAutoNum type="arabicPeriod"/>
            </a:pPr>
            <a:r>
              <a:rPr lang="it-IT" dirty="0">
                <a:latin typeface="Calibri"/>
                <a:ea typeface="Times New Roman"/>
              </a:rPr>
              <a:t>Venduto per Cliente</a:t>
            </a:r>
            <a:endParaRPr lang="it-IT" sz="1050" dirty="0">
              <a:latin typeface="Times New Roman"/>
              <a:ea typeface="Times New Roman"/>
            </a:endParaRPr>
          </a:p>
          <a:p>
            <a:pPr marL="342900" lvl="0" indent="-342900" algn="just">
              <a:lnSpc>
                <a:spcPct val="115000"/>
              </a:lnSpc>
              <a:spcAft>
                <a:spcPts val="0"/>
              </a:spcAft>
              <a:buFont typeface="+mj-lt"/>
              <a:buAutoNum type="arabicPeriod"/>
            </a:pPr>
            <a:r>
              <a:rPr lang="it-IT" dirty="0">
                <a:latin typeface="Calibri"/>
                <a:ea typeface="Times New Roman"/>
              </a:rPr>
              <a:t>Analisi vendite per Agente</a:t>
            </a:r>
            <a:endParaRPr lang="it-IT" sz="1050" dirty="0">
              <a:latin typeface="Times New Roman"/>
              <a:ea typeface="Times New Roman"/>
            </a:endParaRPr>
          </a:p>
          <a:p>
            <a:pPr marL="342900" lvl="0" indent="-342900" algn="just">
              <a:lnSpc>
                <a:spcPct val="115000"/>
              </a:lnSpc>
              <a:spcAft>
                <a:spcPts val="0"/>
              </a:spcAft>
              <a:buFont typeface="+mj-lt"/>
              <a:buAutoNum type="arabicPeriod"/>
            </a:pPr>
            <a:r>
              <a:rPr lang="it-IT" dirty="0">
                <a:latin typeface="Calibri"/>
                <a:ea typeface="Times New Roman"/>
              </a:rPr>
              <a:t>Trend e  benchmark</a:t>
            </a:r>
            <a:endParaRPr lang="it-IT" sz="1050" dirty="0">
              <a:latin typeface="Times New Roman"/>
              <a:ea typeface="Times New Roman"/>
            </a:endParaRPr>
          </a:p>
          <a:p>
            <a:pPr marL="342900" lvl="0" indent="-342900" algn="just">
              <a:lnSpc>
                <a:spcPct val="115000"/>
              </a:lnSpc>
              <a:spcAft>
                <a:spcPts val="0"/>
              </a:spcAft>
              <a:buFont typeface="+mj-lt"/>
              <a:buAutoNum type="arabicPeriod"/>
            </a:pPr>
            <a:r>
              <a:rPr lang="it-IT" dirty="0">
                <a:latin typeface="Calibri"/>
                <a:ea typeface="Times New Roman"/>
              </a:rPr>
              <a:t>Analisi vendite per Area di vendita</a:t>
            </a:r>
            <a:endParaRPr lang="it-IT" sz="1050" dirty="0">
              <a:latin typeface="Times New Roman"/>
              <a:ea typeface="Times New Roman"/>
            </a:endParaRPr>
          </a:p>
          <a:p>
            <a:pPr marL="342900" lvl="0" indent="-342900" algn="just">
              <a:lnSpc>
                <a:spcPct val="115000"/>
              </a:lnSpc>
              <a:spcAft>
                <a:spcPts val="0"/>
              </a:spcAft>
              <a:buFont typeface="+mj-lt"/>
              <a:buAutoNum type="arabicPeriod"/>
            </a:pPr>
            <a:r>
              <a:rPr lang="it-IT" dirty="0">
                <a:latin typeface="Calibri"/>
                <a:ea typeface="Times New Roman"/>
              </a:rPr>
              <a:t>Analisi vendite per Prodotto - Migliori 10</a:t>
            </a:r>
            <a:endParaRPr lang="it-IT" sz="1050" dirty="0">
              <a:effectLst/>
              <a:latin typeface="Times New Roman"/>
              <a:ea typeface="Times New Roman"/>
            </a:endParaRPr>
          </a:p>
        </p:txBody>
      </p:sp>
      <p:pic>
        <p:nvPicPr>
          <p:cNvPr id="7" name="Immagine 6"/>
          <p:cNvPicPr/>
          <p:nvPr/>
        </p:nvPicPr>
        <p:blipFill>
          <a:blip r:embed="rId2"/>
          <a:stretch>
            <a:fillRect/>
          </a:stretch>
        </p:blipFill>
        <p:spPr>
          <a:xfrm>
            <a:off x="3651783" y="1412776"/>
            <a:ext cx="5699760" cy="3657600"/>
          </a:xfrm>
          <a:prstGeom prst="rect">
            <a:avLst/>
          </a:prstGeom>
        </p:spPr>
      </p:pic>
      <p:graphicFrame>
        <p:nvGraphicFramePr>
          <p:cNvPr id="5" name="Tabella 4"/>
          <p:cNvGraphicFramePr>
            <a:graphicFrameLocks noGrp="1"/>
          </p:cNvGraphicFramePr>
          <p:nvPr>
            <p:extLst>
              <p:ext uri="{D42A27DB-BD31-4B8C-83A1-F6EECF244321}">
                <p14:modId xmlns:p14="http://schemas.microsoft.com/office/powerpoint/2010/main" val="2002777164"/>
              </p:ext>
            </p:extLst>
          </p:nvPr>
        </p:nvGraphicFramePr>
        <p:xfrm>
          <a:off x="4716016" y="5122926"/>
          <a:ext cx="3816424" cy="1735074"/>
        </p:xfrm>
        <a:graphic>
          <a:graphicData uri="http://schemas.openxmlformats.org/drawingml/2006/table">
            <a:tbl>
              <a:tblPr firstRow="1" firstCol="1" bandRow="1"/>
              <a:tblGrid>
                <a:gridCol w="2160240"/>
                <a:gridCol w="1656184"/>
              </a:tblGrid>
              <a:tr h="0">
                <a:tc>
                  <a:txBody>
                    <a:bodyPr/>
                    <a:lstStyle/>
                    <a:p>
                      <a:pPr>
                        <a:lnSpc>
                          <a:spcPct val="115000"/>
                        </a:lnSpc>
                        <a:spcAft>
                          <a:spcPts val="0"/>
                        </a:spcAft>
                      </a:pPr>
                      <a:r>
                        <a:rPr lang="en-US" sz="1100" dirty="0">
                          <a:effectLst/>
                          <a:latin typeface="Calibri"/>
                          <a:ea typeface="Calibri"/>
                          <a:cs typeface="Times New Roman"/>
                        </a:rPr>
                        <a:t>Nome </a:t>
                      </a:r>
                      <a:r>
                        <a:rPr lang="en-US" sz="1100" dirty="0" err="1">
                          <a:effectLst/>
                          <a:latin typeface="Calibri"/>
                          <a:ea typeface="Calibri"/>
                          <a:cs typeface="Times New Roman"/>
                        </a:rPr>
                        <a:t>Variabile</a:t>
                      </a:r>
                      <a:endParaRPr lang="it-IT"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100">
                          <a:effectLst/>
                          <a:latin typeface="Calibri"/>
                          <a:ea typeface="Calibri"/>
                          <a:cs typeface="Times New Roman"/>
                        </a:rPr>
                        <a:t>Tabella</a:t>
                      </a:r>
                      <a:endParaRPr lang="it-IT"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marL="0" lvl="0" indent="0">
                        <a:lnSpc>
                          <a:spcPct val="115000"/>
                        </a:lnSpc>
                        <a:spcAft>
                          <a:spcPts val="0"/>
                        </a:spcAft>
                        <a:buFont typeface="+mj-lt"/>
                        <a:buNone/>
                      </a:pPr>
                      <a:r>
                        <a:rPr lang="en-US" sz="1100" dirty="0" smtClean="0">
                          <a:effectLst/>
                          <a:latin typeface="Calibri"/>
                          <a:ea typeface="Times New Roman"/>
                        </a:rPr>
                        <a:t>1) CUSTOMER_DESCRIPTION</a:t>
                      </a:r>
                      <a:endParaRPr lang="it-IT"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100" dirty="0">
                          <a:effectLst/>
                          <a:latin typeface="Calibri"/>
                          <a:ea typeface="Calibri"/>
                          <a:cs typeface="Times New Roman"/>
                        </a:rPr>
                        <a:t>DWH_CUSTOMER</a:t>
                      </a:r>
                      <a:endParaRPr lang="it-IT"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marL="0" lvl="0" indent="0">
                        <a:lnSpc>
                          <a:spcPct val="115000"/>
                        </a:lnSpc>
                        <a:spcAft>
                          <a:spcPts val="0"/>
                        </a:spcAft>
                        <a:buFont typeface="+mj-lt"/>
                        <a:buNone/>
                      </a:pPr>
                      <a:r>
                        <a:rPr lang="en-US" sz="1100" dirty="0" smtClean="0">
                          <a:effectLst/>
                          <a:latin typeface="Calibri"/>
                          <a:ea typeface="Times New Roman"/>
                        </a:rPr>
                        <a:t>2) INVOICE_DATE </a:t>
                      </a:r>
                      <a:endParaRPr lang="it-IT"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100" dirty="0">
                          <a:effectLst/>
                          <a:latin typeface="Calibri"/>
                          <a:ea typeface="Calibri"/>
                          <a:cs typeface="Times New Roman"/>
                        </a:rPr>
                        <a:t>DWH_SALE_ORDER_LINE</a:t>
                      </a:r>
                      <a:endParaRPr lang="it-IT"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marL="0" lvl="0" indent="0">
                        <a:lnSpc>
                          <a:spcPct val="115000"/>
                        </a:lnSpc>
                        <a:spcAft>
                          <a:spcPts val="0"/>
                        </a:spcAft>
                        <a:buFont typeface="+mj-lt"/>
                        <a:buNone/>
                      </a:pPr>
                      <a:r>
                        <a:rPr lang="en-US" sz="1100" dirty="0" smtClean="0">
                          <a:effectLst/>
                          <a:latin typeface="Calibri"/>
                          <a:ea typeface="Times New Roman"/>
                        </a:rPr>
                        <a:t>3) INVOICED_QUANTITY</a:t>
                      </a:r>
                      <a:endParaRPr lang="it-IT"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100" dirty="0">
                          <a:effectLst/>
                          <a:latin typeface="Calibri"/>
                          <a:ea typeface="Calibri"/>
                          <a:cs typeface="Times New Roman"/>
                        </a:rPr>
                        <a:t>DWH_SALE_ORDER_LINE</a:t>
                      </a:r>
                      <a:endParaRPr lang="it-IT"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marL="0" lvl="0" indent="0">
                        <a:lnSpc>
                          <a:spcPct val="115000"/>
                        </a:lnSpc>
                        <a:spcAft>
                          <a:spcPts val="0"/>
                        </a:spcAft>
                        <a:buFont typeface="+mj-lt"/>
                        <a:buNone/>
                      </a:pPr>
                      <a:r>
                        <a:rPr lang="en-US" sz="1100" dirty="0" smtClean="0">
                          <a:effectLst/>
                          <a:latin typeface="Calibri"/>
                          <a:ea typeface="Times New Roman"/>
                        </a:rPr>
                        <a:t>4) INVOICED_AMOUNT_EUR</a:t>
                      </a:r>
                      <a:endParaRPr lang="it-IT"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100" dirty="0">
                          <a:effectLst/>
                          <a:latin typeface="Calibri"/>
                          <a:ea typeface="Calibri"/>
                          <a:cs typeface="Times New Roman"/>
                        </a:rPr>
                        <a:t>DWH_SALE_ORDER_LINE</a:t>
                      </a:r>
                      <a:endParaRPr lang="it-IT"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marL="0" lvl="0" indent="0">
                        <a:lnSpc>
                          <a:spcPct val="115000"/>
                        </a:lnSpc>
                        <a:spcAft>
                          <a:spcPts val="0"/>
                        </a:spcAft>
                        <a:buFont typeface="+mj-lt"/>
                        <a:buNone/>
                      </a:pPr>
                      <a:r>
                        <a:rPr lang="en-US" sz="1100" dirty="0" smtClean="0">
                          <a:effectLst/>
                          <a:latin typeface="Calibri"/>
                          <a:ea typeface="Times New Roman"/>
                        </a:rPr>
                        <a:t>5) MACRO_AREA</a:t>
                      </a:r>
                      <a:endParaRPr lang="it-IT"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100" dirty="0">
                          <a:effectLst/>
                          <a:latin typeface="Calibri"/>
                          <a:ea typeface="Calibri"/>
                          <a:cs typeface="Times New Roman"/>
                        </a:rPr>
                        <a:t>DWH_SALE_ORDER_LINE</a:t>
                      </a:r>
                      <a:endParaRPr lang="it-IT"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marL="0" lvl="0" indent="0">
                        <a:lnSpc>
                          <a:spcPct val="115000"/>
                        </a:lnSpc>
                        <a:spcAft>
                          <a:spcPts val="0"/>
                        </a:spcAft>
                        <a:buFont typeface="+mj-lt"/>
                        <a:buNone/>
                      </a:pPr>
                      <a:r>
                        <a:rPr lang="en-US" sz="1100" dirty="0" smtClean="0">
                          <a:effectLst/>
                          <a:latin typeface="Calibri"/>
                          <a:ea typeface="Times New Roman"/>
                        </a:rPr>
                        <a:t>6) SALE_AREA</a:t>
                      </a:r>
                      <a:endParaRPr lang="it-IT"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100" dirty="0">
                          <a:effectLst/>
                          <a:latin typeface="Calibri"/>
                          <a:ea typeface="Calibri"/>
                          <a:cs typeface="Times New Roman"/>
                        </a:rPr>
                        <a:t>DWH_SALE_ORDER_LINE</a:t>
                      </a:r>
                      <a:endParaRPr lang="it-IT"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marL="0" lvl="0" indent="0">
                        <a:lnSpc>
                          <a:spcPct val="115000"/>
                        </a:lnSpc>
                        <a:spcAft>
                          <a:spcPts val="0"/>
                        </a:spcAft>
                        <a:buFont typeface="+mj-lt"/>
                        <a:buNone/>
                      </a:pPr>
                      <a:r>
                        <a:rPr lang="en-US" sz="1100" dirty="0" smtClean="0">
                          <a:effectLst/>
                          <a:latin typeface="Calibri"/>
                          <a:ea typeface="Times New Roman"/>
                        </a:rPr>
                        <a:t>7) SALESMAN_DESCRIPTION</a:t>
                      </a:r>
                      <a:endParaRPr lang="it-IT"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100" dirty="0">
                          <a:effectLst/>
                          <a:latin typeface="Calibri"/>
                          <a:ea typeface="Calibri"/>
                          <a:cs typeface="Times New Roman"/>
                        </a:rPr>
                        <a:t>DWH_SALESMAN</a:t>
                      </a:r>
                      <a:endParaRPr lang="it-IT"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marL="0" lvl="0" indent="0">
                        <a:lnSpc>
                          <a:spcPct val="115000"/>
                        </a:lnSpc>
                        <a:spcAft>
                          <a:spcPts val="0"/>
                        </a:spcAft>
                        <a:buFont typeface="+mj-lt"/>
                        <a:buNone/>
                      </a:pPr>
                      <a:r>
                        <a:rPr lang="en-US" sz="1100" dirty="0" smtClean="0">
                          <a:effectLst/>
                          <a:latin typeface="Calibri"/>
                          <a:ea typeface="Times New Roman"/>
                        </a:rPr>
                        <a:t>8) ITEM_CATEGORY_DESCRIPTION</a:t>
                      </a:r>
                      <a:endParaRPr lang="it-IT" sz="12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en-US" sz="1100" dirty="0">
                          <a:effectLst/>
                          <a:latin typeface="Calibri"/>
                          <a:ea typeface="Calibri"/>
                          <a:cs typeface="Times New Roman"/>
                        </a:rPr>
                        <a:t>DWH_SALE_ORDER_LINE</a:t>
                      </a:r>
                      <a:endParaRPr lang="it-IT"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6" name="Rettangolo 5"/>
          <p:cNvSpPr/>
          <p:nvPr/>
        </p:nvSpPr>
        <p:spPr>
          <a:xfrm>
            <a:off x="179512" y="2852936"/>
            <a:ext cx="2802370" cy="258917"/>
          </a:xfrm>
          <a:prstGeom prst="rect">
            <a:avLst/>
          </a:prstGeom>
        </p:spPr>
        <p:txBody>
          <a:bodyPr wrap="none">
            <a:spAutoFit/>
          </a:bodyPr>
          <a:lstStyle/>
          <a:p>
            <a:pPr lvl="0">
              <a:lnSpc>
                <a:spcPct val="115000"/>
              </a:lnSpc>
              <a:spcAft>
                <a:spcPts val="0"/>
              </a:spcAft>
            </a:pPr>
            <a:r>
              <a:rPr lang="it-IT" b="1" dirty="0" smtClean="0">
                <a:latin typeface="Calibri"/>
                <a:ea typeface="Times New Roman"/>
              </a:rPr>
              <a:t>Quali variabili consentono di costruire i Risultati?</a:t>
            </a:r>
            <a:endParaRPr lang="it-IT" b="1" dirty="0">
              <a:latin typeface="Calibri"/>
              <a:ea typeface="Times New Roman"/>
            </a:endParaRPr>
          </a:p>
        </p:txBody>
      </p:sp>
      <p:sp>
        <p:nvSpPr>
          <p:cNvPr id="9" name="Rettangolo 8"/>
          <p:cNvSpPr/>
          <p:nvPr/>
        </p:nvSpPr>
        <p:spPr>
          <a:xfrm>
            <a:off x="3706872" y="1124744"/>
            <a:ext cx="4169731" cy="269304"/>
          </a:xfrm>
          <a:prstGeom prst="rect">
            <a:avLst/>
          </a:prstGeom>
        </p:spPr>
        <p:txBody>
          <a:bodyPr wrap="none">
            <a:spAutoFit/>
          </a:bodyPr>
          <a:lstStyle/>
          <a:p>
            <a:pPr lvl="0">
              <a:lnSpc>
                <a:spcPct val="115000"/>
              </a:lnSpc>
              <a:spcAft>
                <a:spcPts val="0"/>
              </a:spcAft>
            </a:pPr>
            <a:r>
              <a:rPr lang="it-IT" b="1" dirty="0" smtClean="0">
                <a:latin typeface="Calibri"/>
                <a:ea typeface="Times New Roman"/>
              </a:rPr>
              <a:t>In quali archivi si trovano le variabili che consentono di costruire i Risultati?</a:t>
            </a:r>
            <a:endParaRPr lang="it-IT" b="1" dirty="0">
              <a:latin typeface="Calibri"/>
              <a:ea typeface="Times New Roman"/>
            </a:endParaRPr>
          </a:p>
        </p:txBody>
      </p:sp>
      <p:graphicFrame>
        <p:nvGraphicFramePr>
          <p:cNvPr id="8" name="Tabella 7"/>
          <p:cNvGraphicFramePr>
            <a:graphicFrameLocks noGrp="1"/>
          </p:cNvGraphicFramePr>
          <p:nvPr>
            <p:extLst>
              <p:ext uri="{D42A27DB-BD31-4B8C-83A1-F6EECF244321}">
                <p14:modId xmlns:p14="http://schemas.microsoft.com/office/powerpoint/2010/main" val="2393307644"/>
              </p:ext>
            </p:extLst>
          </p:nvPr>
        </p:nvGraphicFramePr>
        <p:xfrm>
          <a:off x="27393" y="3241576"/>
          <a:ext cx="4472598" cy="2501727"/>
        </p:xfrm>
        <a:graphic>
          <a:graphicData uri="http://schemas.openxmlformats.org/drawingml/2006/table">
            <a:tbl>
              <a:tblPr firstRow="1" firstCol="1" bandRow="1"/>
              <a:tblGrid>
                <a:gridCol w="1513757"/>
                <a:gridCol w="510570"/>
                <a:gridCol w="432048"/>
                <a:gridCol w="290521"/>
                <a:gridCol w="468850"/>
                <a:gridCol w="413022"/>
                <a:gridCol w="421915"/>
                <a:gridCol w="421915"/>
              </a:tblGrid>
              <a:tr h="790097">
                <a:tc>
                  <a:txBody>
                    <a:bodyPr/>
                    <a:lstStyle/>
                    <a:p>
                      <a:pPr algn="just">
                        <a:lnSpc>
                          <a:spcPct val="115000"/>
                        </a:lnSpc>
                        <a:spcAft>
                          <a:spcPts val="0"/>
                        </a:spcAft>
                      </a:pPr>
                      <a:endParaRPr lang="it-IT" sz="1100" dirty="0">
                        <a:effectLst/>
                        <a:latin typeface="Calibri"/>
                        <a:ea typeface="Calibri"/>
                        <a:cs typeface="Times New Roman"/>
                      </a:endParaRPr>
                    </a:p>
                    <a:p>
                      <a:pPr>
                        <a:lnSpc>
                          <a:spcPct val="115000"/>
                        </a:lnSpc>
                        <a:spcAft>
                          <a:spcPts val="1000"/>
                        </a:spcAft>
                      </a:pPr>
                      <a:r>
                        <a:rPr lang="it-IT" sz="1100" dirty="0" smtClean="0">
                          <a:effectLst/>
                          <a:latin typeface="Calibri"/>
                          <a:ea typeface="Calibri"/>
                          <a:cs typeface="Times New Roman"/>
                        </a:rPr>
                        <a:t>                    Variabile</a:t>
                      </a:r>
                      <a:endParaRPr lang="it-IT" sz="1100" dirty="0">
                        <a:effectLst/>
                        <a:latin typeface="Calibri"/>
                        <a:ea typeface="Calibri"/>
                        <a:cs typeface="Times New Roman"/>
                      </a:endParaRPr>
                    </a:p>
                    <a:p>
                      <a:pPr>
                        <a:lnSpc>
                          <a:spcPct val="115000"/>
                        </a:lnSpc>
                        <a:spcAft>
                          <a:spcPts val="1000"/>
                        </a:spcAft>
                      </a:pPr>
                      <a:r>
                        <a:rPr lang="it-IT" sz="1100" dirty="0">
                          <a:effectLst/>
                          <a:latin typeface="Calibri"/>
                          <a:ea typeface="Calibri"/>
                          <a:cs typeface="Times New Roman"/>
                        </a:rPr>
                        <a:t>Risultato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tcPr>
                </a:tc>
                <a:tc>
                  <a:txBody>
                    <a:bodyPr/>
                    <a:lstStyle/>
                    <a:p>
                      <a:pPr algn="just">
                        <a:lnSpc>
                          <a:spcPct val="115000"/>
                        </a:lnSpc>
                        <a:spcAft>
                          <a:spcPts val="0"/>
                        </a:spcAft>
                      </a:pPr>
                      <a:r>
                        <a:rPr lang="it-IT" sz="700" dirty="0">
                          <a:effectLst/>
                          <a:latin typeface="Calibri"/>
                          <a:ea typeface="Calibri"/>
                          <a:cs typeface="Times New Roman"/>
                        </a:rPr>
                        <a:t>Classifica Clienti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700" dirty="0">
                          <a:effectLst/>
                          <a:latin typeface="Calibri"/>
                          <a:ea typeface="Calibri"/>
                          <a:cs typeface="Times New Roman"/>
                        </a:rPr>
                        <a:t>Ranking </a:t>
                      </a:r>
                      <a:r>
                        <a:rPr lang="it-IT" sz="700" dirty="0" smtClean="0">
                          <a:effectLst/>
                          <a:latin typeface="Calibri"/>
                          <a:ea typeface="Calibri"/>
                          <a:cs typeface="Times New Roman"/>
                        </a:rPr>
                        <a:t>Clienti</a:t>
                      </a:r>
                      <a:endParaRPr lang="it-IT" sz="7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700" dirty="0">
                          <a:effectLst/>
                          <a:latin typeface="Calibri"/>
                          <a:ea typeface="Calibri"/>
                          <a:cs typeface="Times New Roman"/>
                        </a:rPr>
                        <a:t>Venduto per Cliente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700" dirty="0">
                          <a:effectLst/>
                          <a:latin typeface="Calibri"/>
                          <a:ea typeface="Calibri"/>
                          <a:cs typeface="Times New Roman"/>
                        </a:rPr>
                        <a:t>Trend e  benchmark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700" dirty="0">
                          <a:effectLst/>
                          <a:latin typeface="Calibri"/>
                          <a:ea typeface="Calibri"/>
                          <a:cs typeface="Times New Roman"/>
                        </a:rPr>
                        <a:t>Analisi Venduto Area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700" dirty="0">
                          <a:effectLst/>
                          <a:latin typeface="Calibri"/>
                          <a:ea typeface="Calibri"/>
                          <a:cs typeface="Times New Roman"/>
                        </a:rPr>
                        <a:t>Analisi vendite per Agente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700" dirty="0">
                          <a:effectLst/>
                          <a:latin typeface="Calibri"/>
                          <a:ea typeface="Calibri"/>
                          <a:cs typeface="Times New Roman"/>
                        </a:rPr>
                        <a:t>Vendita per Prodotto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064">
                <a:tc>
                  <a:txBody>
                    <a:bodyPr/>
                    <a:lstStyle/>
                    <a:p>
                      <a:pPr>
                        <a:lnSpc>
                          <a:spcPct val="115000"/>
                        </a:lnSpc>
                        <a:spcAft>
                          <a:spcPts val="0"/>
                        </a:spcAft>
                      </a:pPr>
                      <a:r>
                        <a:rPr lang="it-IT" sz="800" dirty="0">
                          <a:effectLst/>
                          <a:latin typeface="Calibri"/>
                          <a:ea typeface="Calibri"/>
                          <a:cs typeface="Times New Roman"/>
                        </a:rPr>
                        <a:t>CUSTOMER_DESCRIPTION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064">
                <a:tc>
                  <a:txBody>
                    <a:bodyPr/>
                    <a:lstStyle/>
                    <a:p>
                      <a:pPr>
                        <a:lnSpc>
                          <a:spcPct val="115000"/>
                        </a:lnSpc>
                        <a:spcAft>
                          <a:spcPts val="0"/>
                        </a:spcAft>
                      </a:pPr>
                      <a:r>
                        <a:rPr lang="en-US" sz="800" dirty="0">
                          <a:effectLst/>
                          <a:latin typeface="Calibri"/>
                          <a:ea typeface="Calibri"/>
                          <a:cs typeface="Times New Roman"/>
                        </a:rPr>
                        <a:t>INVOICE_DATE </a:t>
                      </a:r>
                      <a:endParaRPr lang="it-IT" sz="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064">
                <a:tc>
                  <a:txBody>
                    <a:bodyPr/>
                    <a:lstStyle/>
                    <a:p>
                      <a:pPr>
                        <a:lnSpc>
                          <a:spcPct val="115000"/>
                        </a:lnSpc>
                        <a:spcAft>
                          <a:spcPts val="0"/>
                        </a:spcAft>
                      </a:pPr>
                      <a:r>
                        <a:rPr lang="en-US" sz="800" dirty="0">
                          <a:effectLst/>
                          <a:latin typeface="Calibri"/>
                          <a:ea typeface="Calibri"/>
                          <a:cs typeface="Times New Roman"/>
                        </a:rPr>
                        <a:t>INVOICED_QUANTITY</a:t>
                      </a:r>
                      <a:endParaRPr lang="it-IT" sz="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064">
                <a:tc>
                  <a:txBody>
                    <a:bodyPr/>
                    <a:lstStyle/>
                    <a:p>
                      <a:pPr>
                        <a:lnSpc>
                          <a:spcPct val="115000"/>
                        </a:lnSpc>
                        <a:spcAft>
                          <a:spcPts val="0"/>
                        </a:spcAft>
                      </a:pPr>
                      <a:r>
                        <a:rPr lang="en-US" sz="800" dirty="0">
                          <a:effectLst/>
                          <a:latin typeface="Calibri"/>
                          <a:ea typeface="Calibri"/>
                          <a:cs typeface="Times New Roman"/>
                        </a:rPr>
                        <a:t>INVOICED_AMOUNT_EUR</a:t>
                      </a:r>
                      <a:endParaRPr lang="it-IT" sz="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064">
                <a:tc>
                  <a:txBody>
                    <a:bodyPr/>
                    <a:lstStyle/>
                    <a:p>
                      <a:pPr>
                        <a:lnSpc>
                          <a:spcPct val="115000"/>
                        </a:lnSpc>
                        <a:spcAft>
                          <a:spcPts val="0"/>
                        </a:spcAft>
                      </a:pPr>
                      <a:r>
                        <a:rPr lang="en-US" sz="800" dirty="0">
                          <a:effectLst/>
                          <a:latin typeface="Calibri"/>
                          <a:ea typeface="Calibri"/>
                          <a:cs typeface="Times New Roman"/>
                        </a:rPr>
                        <a:t>MACRO_AREA</a:t>
                      </a:r>
                      <a:endParaRPr lang="it-IT" sz="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064">
                <a:tc>
                  <a:txBody>
                    <a:bodyPr/>
                    <a:lstStyle/>
                    <a:p>
                      <a:pPr>
                        <a:lnSpc>
                          <a:spcPct val="115000"/>
                        </a:lnSpc>
                        <a:spcAft>
                          <a:spcPts val="0"/>
                        </a:spcAft>
                      </a:pPr>
                      <a:r>
                        <a:rPr lang="en-US" sz="800" dirty="0">
                          <a:effectLst/>
                          <a:latin typeface="Calibri"/>
                          <a:ea typeface="Calibri"/>
                          <a:cs typeface="Times New Roman"/>
                        </a:rPr>
                        <a:t>SALE_AREA</a:t>
                      </a:r>
                      <a:endParaRPr lang="it-IT" sz="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1064">
                <a:tc>
                  <a:txBody>
                    <a:bodyPr/>
                    <a:lstStyle/>
                    <a:p>
                      <a:pPr>
                        <a:lnSpc>
                          <a:spcPct val="115000"/>
                        </a:lnSpc>
                        <a:spcAft>
                          <a:spcPts val="0"/>
                        </a:spcAft>
                      </a:pPr>
                      <a:r>
                        <a:rPr lang="it-IT" sz="800" dirty="0">
                          <a:effectLst/>
                          <a:latin typeface="Calibri"/>
                          <a:ea typeface="Calibri"/>
                          <a:cs typeface="Times New Roman"/>
                        </a:rPr>
                        <a:t>SALESMAN_DESCRIPTION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128">
                <a:tc>
                  <a:txBody>
                    <a:bodyPr/>
                    <a:lstStyle/>
                    <a:p>
                      <a:pPr>
                        <a:lnSpc>
                          <a:spcPct val="115000"/>
                        </a:lnSpc>
                        <a:spcAft>
                          <a:spcPts val="0"/>
                        </a:spcAft>
                      </a:pPr>
                      <a:r>
                        <a:rPr lang="it-IT" sz="800" dirty="0">
                          <a:effectLst/>
                          <a:latin typeface="Calibri"/>
                          <a:ea typeface="Calibri"/>
                          <a:cs typeface="Times New Roman"/>
                        </a:rPr>
                        <a:t>ITEM_CATEGORY_DESCRIPTION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a:effectLst/>
                          <a:latin typeface="Calibri"/>
                          <a:ea typeface="Calibri"/>
                          <a:cs typeface="Times New Roman"/>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it-IT" sz="1100" dirty="0">
                          <a:effectLst/>
                          <a:latin typeface="Calibri"/>
                          <a:ea typeface="Calibri"/>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1" name="Casella di testo 2"/>
          <p:cNvSpPr txBox="1">
            <a:spLocks noChangeArrowheads="1"/>
          </p:cNvSpPr>
          <p:nvPr/>
        </p:nvSpPr>
        <p:spPr bwMode="auto">
          <a:xfrm>
            <a:off x="2511425" y="7566025"/>
            <a:ext cx="714375" cy="24765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it-IT" sz="1100">
                <a:effectLst/>
                <a:latin typeface="Calibri"/>
                <a:ea typeface="Calibri"/>
                <a:cs typeface="Times New Roman"/>
              </a:rPr>
              <a:t>Variabile</a:t>
            </a:r>
          </a:p>
        </p:txBody>
      </p:sp>
      <p:sp>
        <p:nvSpPr>
          <p:cNvPr id="12" name="Casella di testo 2"/>
          <p:cNvSpPr txBox="1">
            <a:spLocks noChangeArrowheads="1"/>
          </p:cNvSpPr>
          <p:nvPr/>
        </p:nvSpPr>
        <p:spPr bwMode="auto">
          <a:xfrm>
            <a:off x="3635375" y="7327900"/>
            <a:ext cx="714375" cy="24765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it-IT" sz="1100">
                <a:effectLst/>
                <a:latin typeface="Calibri"/>
                <a:ea typeface="Calibri"/>
                <a:cs typeface="Times New Roman"/>
              </a:rPr>
              <a:t>Risultato</a:t>
            </a:r>
          </a:p>
        </p:txBody>
      </p:sp>
    </p:spTree>
    <p:extLst>
      <p:ext uri="{BB962C8B-B14F-4D97-AF65-F5344CB8AC3E}">
        <p14:creationId xmlns:p14="http://schemas.microsoft.com/office/powerpoint/2010/main" val="35403334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CasellaDiTesto 31"/>
          <p:cNvSpPr txBox="1"/>
          <p:nvPr/>
        </p:nvSpPr>
        <p:spPr>
          <a:xfrm>
            <a:off x="36000" y="3729092"/>
            <a:ext cx="1285884" cy="230832"/>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defRPr/>
            </a:pPr>
            <a:r>
              <a:rPr lang="it-IT" sz="900" dirty="0"/>
              <a:t>Venduto per Cliente</a:t>
            </a:r>
          </a:p>
        </p:txBody>
      </p:sp>
      <p:sp>
        <p:nvSpPr>
          <p:cNvPr id="33" name="CasellaDiTesto 32"/>
          <p:cNvSpPr txBox="1"/>
          <p:nvPr/>
        </p:nvSpPr>
        <p:spPr>
          <a:xfrm>
            <a:off x="36000" y="2663780"/>
            <a:ext cx="1643042" cy="230832"/>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defRPr/>
            </a:pPr>
            <a:r>
              <a:rPr lang="it-IT" sz="900" dirty="0"/>
              <a:t>Classifica Clienti Top/Bot 5</a:t>
            </a:r>
          </a:p>
        </p:txBody>
      </p:sp>
      <p:sp>
        <p:nvSpPr>
          <p:cNvPr id="35" name="CasellaDiTesto 34"/>
          <p:cNvSpPr txBox="1"/>
          <p:nvPr/>
        </p:nvSpPr>
        <p:spPr>
          <a:xfrm>
            <a:off x="7772196" y="4638328"/>
            <a:ext cx="1332000" cy="230832"/>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defPPr>
              <a:defRPr lang="it-IT"/>
            </a:defPPr>
            <a:lvl1pPr algn="r">
              <a:defRPr sz="900"/>
            </a:lvl1pPr>
          </a:lstStyle>
          <a:p>
            <a:r>
              <a:rPr lang="it-IT" dirty="0" smtClean="0"/>
              <a:t>Vendite </a:t>
            </a:r>
            <a:r>
              <a:rPr lang="it-IT" dirty="0"/>
              <a:t>per Agente</a:t>
            </a:r>
          </a:p>
        </p:txBody>
      </p:sp>
      <p:sp>
        <p:nvSpPr>
          <p:cNvPr id="36" name="CasellaDiTesto 35"/>
          <p:cNvSpPr txBox="1"/>
          <p:nvPr/>
        </p:nvSpPr>
        <p:spPr>
          <a:xfrm>
            <a:off x="7772196" y="990430"/>
            <a:ext cx="1332000" cy="230832"/>
          </a:xfrm>
          <a:prstGeom prst="rect">
            <a:avLst/>
          </a:prstGeom>
        </p:spPr>
        <p:style>
          <a:lnRef idx="0">
            <a:schemeClr val="accent5"/>
          </a:lnRef>
          <a:fillRef idx="3">
            <a:schemeClr val="accent5"/>
          </a:fillRef>
          <a:effectRef idx="3">
            <a:schemeClr val="accent5"/>
          </a:effectRef>
          <a:fontRef idx="minor">
            <a:schemeClr val="lt1"/>
          </a:fontRef>
        </p:style>
        <p:txBody>
          <a:bodyPr>
            <a:spAutoFit/>
          </a:bodyPr>
          <a:lstStyle/>
          <a:p>
            <a:pPr algn="r">
              <a:defRPr/>
            </a:pPr>
            <a:r>
              <a:rPr lang="it-IT" sz="900" dirty="0"/>
              <a:t>Trend e  benchmark</a:t>
            </a:r>
          </a:p>
        </p:txBody>
      </p:sp>
      <p:sp>
        <p:nvSpPr>
          <p:cNvPr id="37" name="CasellaDiTesto 36"/>
          <p:cNvSpPr txBox="1"/>
          <p:nvPr/>
        </p:nvSpPr>
        <p:spPr>
          <a:xfrm>
            <a:off x="36000" y="4206280"/>
            <a:ext cx="1357290" cy="230832"/>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r">
              <a:defRPr/>
            </a:pPr>
            <a:r>
              <a:rPr lang="it-IT" sz="900" dirty="0"/>
              <a:t>Analisi Venduto Area</a:t>
            </a:r>
          </a:p>
        </p:txBody>
      </p:sp>
      <p:sp>
        <p:nvSpPr>
          <p:cNvPr id="38" name="CasellaDiTesto 37"/>
          <p:cNvSpPr txBox="1"/>
          <p:nvPr/>
        </p:nvSpPr>
        <p:spPr>
          <a:xfrm>
            <a:off x="36000" y="1007596"/>
            <a:ext cx="1357290" cy="230832"/>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lgn="r">
              <a:defRPr/>
            </a:pPr>
            <a:r>
              <a:rPr lang="it-IT" sz="900" dirty="0">
                <a:solidFill>
                  <a:schemeClr val="bg1"/>
                </a:solidFill>
              </a:rPr>
              <a:t>Situazione Venduto</a:t>
            </a:r>
          </a:p>
        </p:txBody>
      </p:sp>
      <p:sp>
        <p:nvSpPr>
          <p:cNvPr id="39" name="CasellaDiTesto 38"/>
          <p:cNvSpPr txBox="1"/>
          <p:nvPr/>
        </p:nvSpPr>
        <p:spPr>
          <a:xfrm>
            <a:off x="7772196" y="2982144"/>
            <a:ext cx="1332000" cy="230832"/>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r">
              <a:defRPr/>
            </a:pPr>
            <a:r>
              <a:rPr lang="it-IT" sz="900" dirty="0" smtClean="0"/>
              <a:t>Migliori 10 Prodotti</a:t>
            </a:r>
            <a:endParaRPr lang="it-IT" sz="900" dirty="0"/>
          </a:p>
        </p:txBody>
      </p:sp>
      <p:pic>
        <p:nvPicPr>
          <p:cNvPr id="12" name="Immagine 11"/>
          <p:cNvPicPr/>
          <p:nvPr/>
        </p:nvPicPr>
        <p:blipFill>
          <a:blip r:embed="rId2">
            <a:extLst>
              <a:ext uri="{28A0092B-C50C-407E-A947-70E740481C1C}">
                <a14:useLocalDpi xmlns:a14="http://schemas.microsoft.com/office/drawing/2010/main" val="0"/>
              </a:ext>
            </a:extLst>
          </a:blip>
          <a:srcRect/>
          <a:stretch>
            <a:fillRect/>
          </a:stretch>
        </p:blipFill>
        <p:spPr bwMode="auto">
          <a:xfrm>
            <a:off x="1481275" y="310344"/>
            <a:ext cx="6120680" cy="6669359"/>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3" y="109538"/>
            <a:ext cx="6696075" cy="663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olo 1"/>
          <p:cNvSpPr>
            <a:spLocks noGrp="1"/>
          </p:cNvSpPr>
          <p:nvPr>
            <p:ph type="title"/>
          </p:nvPr>
        </p:nvSpPr>
        <p:spPr/>
        <p:txBody>
          <a:bodyPr/>
          <a:lstStyle/>
          <a:p>
            <a:pPr algn="ctr"/>
            <a:r>
              <a:rPr lang="it-IT" sz="3200" b="1" dirty="0" smtClean="0">
                <a:solidFill>
                  <a:srgbClr val="FF0000"/>
                </a:solidFill>
              </a:rPr>
              <a:t>‘</a:t>
            </a:r>
            <a:r>
              <a:rPr lang="it-IT" sz="3200" b="1" dirty="0" err="1" smtClean="0">
                <a:solidFill>
                  <a:srgbClr val="FF0000"/>
                </a:solidFill>
              </a:rPr>
              <a:t>One</a:t>
            </a:r>
            <a:r>
              <a:rPr lang="it-IT" sz="3200" b="1" dirty="0" smtClean="0">
                <a:solidFill>
                  <a:srgbClr val="FF0000"/>
                </a:solidFill>
              </a:rPr>
              <a:t> source, </a:t>
            </a:r>
            <a:r>
              <a:rPr lang="it-IT" sz="3200" b="1" dirty="0" err="1" smtClean="0">
                <a:solidFill>
                  <a:srgbClr val="FF0000"/>
                </a:solidFill>
              </a:rPr>
              <a:t>one</a:t>
            </a:r>
            <a:r>
              <a:rPr lang="it-IT" sz="3200" b="1" dirty="0" smtClean="0">
                <a:solidFill>
                  <a:srgbClr val="FF0000"/>
                </a:solidFill>
              </a:rPr>
              <a:t> </a:t>
            </a:r>
            <a:r>
              <a:rPr lang="it-IT" sz="3200" b="1" dirty="0" err="1" smtClean="0">
                <a:solidFill>
                  <a:srgbClr val="FF0000"/>
                </a:solidFill>
              </a:rPr>
              <a:t>truth</a:t>
            </a:r>
            <a:r>
              <a:rPr lang="it-IT" sz="3200" b="1" dirty="0" smtClean="0">
                <a:solidFill>
                  <a:srgbClr val="FF0000"/>
                </a:solidFill>
              </a:rPr>
              <a:t>’ </a:t>
            </a:r>
            <a:r>
              <a:rPr lang="it-IT" sz="3200" dirty="0" smtClean="0"/>
              <a:t>vs</a:t>
            </a:r>
            <a:br>
              <a:rPr lang="it-IT" sz="3200" dirty="0" smtClean="0"/>
            </a:br>
            <a:r>
              <a:rPr lang="it-IT" sz="3200" dirty="0" smtClean="0"/>
              <a:t>‘The western world </a:t>
            </a:r>
            <a:r>
              <a:rPr lang="it-IT" sz="3200" dirty="0" err="1" smtClean="0"/>
              <a:t>is</a:t>
            </a:r>
            <a:r>
              <a:rPr lang="it-IT" sz="3200" dirty="0" smtClean="0"/>
              <a:t> </a:t>
            </a:r>
            <a:r>
              <a:rPr lang="it-IT" sz="3200" dirty="0" err="1" smtClean="0"/>
              <a:t>being</a:t>
            </a:r>
            <a:r>
              <a:rPr lang="it-IT" sz="3200" dirty="0" smtClean="0"/>
              <a:t> </a:t>
            </a:r>
            <a:r>
              <a:rPr lang="it-IT" sz="3200" dirty="0" err="1" smtClean="0"/>
              <a:t>measured</a:t>
            </a:r>
            <a:r>
              <a:rPr lang="it-IT" sz="3200" dirty="0" smtClean="0"/>
              <a:t> </a:t>
            </a:r>
            <a:r>
              <a:rPr lang="it-IT" sz="3200" dirty="0" err="1" smtClean="0"/>
              <a:t>using</a:t>
            </a:r>
            <a:r>
              <a:rPr lang="it-IT" sz="3200" dirty="0" smtClean="0"/>
              <a:t> Excel’</a:t>
            </a:r>
          </a:p>
        </p:txBody>
      </p:sp>
      <p:sp>
        <p:nvSpPr>
          <p:cNvPr id="45059" name="Rettangolo 3"/>
          <p:cNvSpPr>
            <a:spLocks noChangeArrowheads="1"/>
          </p:cNvSpPr>
          <p:nvPr/>
        </p:nvSpPr>
        <p:spPr bwMode="auto">
          <a:xfrm>
            <a:off x="409575" y="2060848"/>
            <a:ext cx="3802063"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dirty="0" err="1">
                <a:latin typeface="Calibri" pitchFamily="34" charset="0"/>
                <a:cs typeface="Calibri" pitchFamily="34" charset="0"/>
              </a:rPr>
              <a:t>Pregi</a:t>
            </a:r>
            <a:r>
              <a:rPr lang="en-US" sz="2000" b="1" dirty="0">
                <a:latin typeface="Calibri" pitchFamily="34" charset="0"/>
                <a:cs typeface="Calibri" pitchFamily="34" charset="0"/>
              </a:rPr>
              <a:t> </a:t>
            </a:r>
          </a:p>
          <a:p>
            <a:r>
              <a:rPr lang="it-IT" sz="1400" b="1" dirty="0">
                <a:latin typeface="Calibri" pitchFamily="34" charset="0"/>
                <a:cs typeface="Calibri" pitchFamily="34" charset="0"/>
              </a:rPr>
              <a:t>Qualità delle </a:t>
            </a:r>
            <a:r>
              <a:rPr lang="it-IT" sz="1400" b="1" dirty="0" smtClean="0">
                <a:latin typeface="Calibri" pitchFamily="34" charset="0"/>
                <a:cs typeface="Calibri" pitchFamily="34" charset="0"/>
              </a:rPr>
              <a:t>soluzioni</a:t>
            </a:r>
            <a:r>
              <a:rPr lang="it-IT" sz="1400" dirty="0">
                <a:latin typeface="Calibri" pitchFamily="34" charset="0"/>
                <a:cs typeface="Calibri" pitchFamily="34" charset="0"/>
              </a:rPr>
              <a:t>.</a:t>
            </a:r>
            <a:r>
              <a:rPr lang="it-IT" sz="1400" dirty="0" smtClean="0">
                <a:latin typeface="Calibri" pitchFamily="34" charset="0"/>
                <a:cs typeface="Calibri" pitchFamily="34" charset="0"/>
              </a:rPr>
              <a:t> </a:t>
            </a:r>
            <a:r>
              <a:rPr lang="it-IT" sz="1400" dirty="0">
                <a:latin typeface="Calibri" pitchFamily="34" charset="0"/>
                <a:cs typeface="Calibri" pitchFamily="34" charset="0"/>
              </a:rPr>
              <a:t>Excel è un eccellente ambiente di sviluppo </a:t>
            </a:r>
            <a:r>
              <a:rPr lang="it-IT" sz="1400" dirty="0" smtClean="0">
                <a:latin typeface="Calibri" pitchFamily="34" charset="0"/>
                <a:cs typeface="Calibri" pitchFamily="34" charset="0"/>
              </a:rPr>
              <a:t>a </a:t>
            </a:r>
            <a:r>
              <a:rPr lang="it-IT" sz="1400" dirty="0">
                <a:latin typeface="Calibri" pitchFamily="34" charset="0"/>
                <a:cs typeface="Calibri" pitchFamily="34" charset="0"/>
              </a:rPr>
              <a:t>costi molto bassi. </a:t>
            </a:r>
            <a:endParaRPr lang="it-IT" sz="1400" dirty="0" smtClean="0">
              <a:latin typeface="Calibri" pitchFamily="34" charset="0"/>
              <a:cs typeface="Calibri" pitchFamily="34" charset="0"/>
            </a:endParaRPr>
          </a:p>
          <a:p>
            <a:r>
              <a:rPr lang="en-US" sz="1400" b="1" dirty="0" err="1" smtClean="0">
                <a:latin typeface="Calibri" pitchFamily="34" charset="0"/>
                <a:cs typeface="Calibri" pitchFamily="34" charset="0"/>
              </a:rPr>
              <a:t>Familiarità</a:t>
            </a:r>
            <a:r>
              <a:rPr lang="en-US" sz="1400" b="1" dirty="0" smtClean="0">
                <a:latin typeface="Calibri" pitchFamily="34" charset="0"/>
                <a:cs typeface="Calibri" pitchFamily="34" charset="0"/>
              </a:rPr>
              <a:t> </a:t>
            </a:r>
            <a:r>
              <a:rPr lang="en-US" sz="1400" b="1" dirty="0">
                <a:latin typeface="Calibri" pitchFamily="34" charset="0"/>
                <a:cs typeface="Calibri" pitchFamily="34" charset="0"/>
              </a:rPr>
              <a:t>con lo </a:t>
            </a:r>
            <a:r>
              <a:rPr lang="en-US" sz="1400" b="1" dirty="0" err="1">
                <a:latin typeface="Calibri" pitchFamily="34" charset="0"/>
                <a:cs typeface="Calibri" pitchFamily="34" charset="0"/>
              </a:rPr>
              <a:t>strumento</a:t>
            </a:r>
            <a:r>
              <a:rPr lang="en-US" sz="1400" dirty="0">
                <a:latin typeface="Calibri" pitchFamily="34" charset="0"/>
                <a:cs typeface="Calibri" pitchFamily="34" charset="0"/>
              </a:rPr>
              <a:t>. Excel è la </a:t>
            </a:r>
            <a:r>
              <a:rPr lang="en-US" sz="1400" dirty="0" err="1">
                <a:latin typeface="Calibri" pitchFamily="34" charset="0"/>
                <a:cs typeface="Calibri" pitchFamily="34" charset="0"/>
              </a:rPr>
              <a:t>calcolatrice</a:t>
            </a:r>
            <a:r>
              <a:rPr lang="en-US" sz="1400" dirty="0">
                <a:latin typeface="Calibri" pitchFamily="34" charset="0"/>
                <a:cs typeface="Calibri" pitchFamily="34" charset="0"/>
              </a:rPr>
              <a:t> del </a:t>
            </a:r>
            <a:r>
              <a:rPr lang="en-US" sz="1400" dirty="0" err="1">
                <a:latin typeface="Calibri" pitchFamily="34" charset="0"/>
                <a:cs typeface="Calibri" pitchFamily="34" charset="0"/>
              </a:rPr>
              <a:t>mondo</a:t>
            </a:r>
            <a:r>
              <a:rPr lang="en-US" sz="1400" dirty="0">
                <a:latin typeface="Calibri" pitchFamily="34" charset="0"/>
                <a:cs typeface="Calibri" pitchFamily="34" charset="0"/>
              </a:rPr>
              <a:t>. </a:t>
            </a:r>
            <a:r>
              <a:rPr lang="en-US" sz="1400" dirty="0" err="1">
                <a:latin typeface="Calibri" pitchFamily="34" charset="0"/>
                <a:cs typeface="Calibri" pitchFamily="34" charset="0"/>
              </a:rPr>
              <a:t>Nessun</a:t>
            </a:r>
            <a:r>
              <a:rPr lang="en-US" sz="1400" dirty="0">
                <a:latin typeface="Calibri" pitchFamily="34" charset="0"/>
                <a:cs typeface="Calibri" pitchFamily="34" charset="0"/>
              </a:rPr>
              <a:t>  </a:t>
            </a:r>
            <a:r>
              <a:rPr lang="en-US" sz="1400" dirty="0" err="1">
                <a:latin typeface="Calibri" pitchFamily="34" charset="0"/>
                <a:cs typeface="Calibri" pitchFamily="34" charset="0"/>
              </a:rPr>
              <a:t>problema</a:t>
            </a:r>
            <a:r>
              <a:rPr lang="en-US" sz="1400" dirty="0">
                <a:latin typeface="Calibri" pitchFamily="34" charset="0"/>
                <a:cs typeface="Calibri" pitchFamily="34" charset="0"/>
              </a:rPr>
              <a:t> di </a:t>
            </a:r>
            <a:r>
              <a:rPr lang="en-US" sz="1400" dirty="0" err="1">
                <a:latin typeface="Calibri" pitchFamily="34" charset="0"/>
                <a:cs typeface="Calibri" pitchFamily="34" charset="0"/>
              </a:rPr>
              <a:t>comprensione</a:t>
            </a:r>
            <a:r>
              <a:rPr lang="en-US" sz="1400" dirty="0">
                <a:latin typeface="Calibri" pitchFamily="34" charset="0"/>
                <a:cs typeface="Calibri" pitchFamily="34" charset="0"/>
              </a:rPr>
              <a:t> e zero tempi di </a:t>
            </a:r>
            <a:r>
              <a:rPr lang="en-US" sz="1400" dirty="0" err="1">
                <a:latin typeface="Calibri" pitchFamily="34" charset="0"/>
                <a:cs typeface="Calibri" pitchFamily="34" charset="0"/>
              </a:rPr>
              <a:t>apprendimento</a:t>
            </a:r>
            <a:endParaRPr lang="en-US" sz="1400" dirty="0">
              <a:latin typeface="Calibri" pitchFamily="34" charset="0"/>
              <a:cs typeface="Calibri" pitchFamily="34" charset="0"/>
            </a:endParaRPr>
          </a:p>
          <a:p>
            <a:r>
              <a:rPr lang="en-US" sz="1400" b="1" dirty="0" err="1">
                <a:latin typeface="Calibri" pitchFamily="34" charset="0"/>
                <a:cs typeface="Calibri" pitchFamily="34" charset="0"/>
              </a:rPr>
              <a:t>Flessibilità</a:t>
            </a:r>
            <a:r>
              <a:rPr lang="en-US" sz="1400" b="1" dirty="0">
                <a:latin typeface="Calibri" pitchFamily="34" charset="0"/>
                <a:cs typeface="Calibri" pitchFamily="34" charset="0"/>
              </a:rPr>
              <a:t>. </a:t>
            </a:r>
            <a:r>
              <a:rPr lang="it-IT" sz="1400" dirty="0">
                <a:latin typeface="Calibri" pitchFamily="34" charset="0"/>
                <a:cs typeface="Calibri" pitchFamily="34" charset="0"/>
              </a:rPr>
              <a:t>necessità di modificare le proprie analisi alla stessa velocità con cui cambiano le condizioni di scenario </a:t>
            </a:r>
            <a:r>
              <a:rPr lang="it-IT" sz="1400" dirty="0" smtClean="0">
                <a:latin typeface="Calibri" pitchFamily="34" charset="0"/>
                <a:cs typeface="Calibri" pitchFamily="34" charset="0"/>
              </a:rPr>
              <a:t>economico</a:t>
            </a:r>
            <a:endParaRPr lang="en-US" sz="1400" dirty="0">
              <a:latin typeface="Calibri" pitchFamily="34" charset="0"/>
              <a:cs typeface="Calibri" pitchFamily="34" charset="0"/>
            </a:endParaRPr>
          </a:p>
          <a:p>
            <a:r>
              <a:rPr lang="en-US" sz="1400" b="1" dirty="0" err="1">
                <a:latin typeface="Calibri" pitchFamily="34" charset="0"/>
                <a:cs typeface="Calibri" pitchFamily="34" charset="0"/>
              </a:rPr>
              <a:t>Facilità</a:t>
            </a:r>
            <a:r>
              <a:rPr lang="en-US" sz="1400" b="1" dirty="0">
                <a:latin typeface="Calibri" pitchFamily="34" charset="0"/>
                <a:cs typeface="Calibri" pitchFamily="34" charset="0"/>
              </a:rPr>
              <a:t> e </a:t>
            </a:r>
            <a:r>
              <a:rPr lang="en-US" sz="1400" b="1" dirty="0" err="1">
                <a:latin typeface="Calibri" pitchFamily="34" charset="0"/>
                <a:cs typeface="Calibri" pitchFamily="34" charset="0"/>
              </a:rPr>
              <a:t>velocità</a:t>
            </a:r>
            <a:r>
              <a:rPr lang="en-US" sz="1400" b="1" dirty="0">
                <a:latin typeface="Calibri" pitchFamily="34" charset="0"/>
                <a:cs typeface="Calibri" pitchFamily="34" charset="0"/>
              </a:rPr>
              <a:t> di </a:t>
            </a:r>
            <a:r>
              <a:rPr lang="en-US" sz="1400" b="1" dirty="0" err="1">
                <a:latin typeface="Calibri" pitchFamily="34" charset="0"/>
                <a:cs typeface="Calibri" pitchFamily="34" charset="0"/>
              </a:rPr>
              <a:t>modifica</a:t>
            </a:r>
            <a:r>
              <a:rPr lang="en-US" sz="1400" b="1" dirty="0">
                <a:latin typeface="Calibri" pitchFamily="34" charset="0"/>
                <a:cs typeface="Calibri" pitchFamily="34" charset="0"/>
              </a:rPr>
              <a:t> </a:t>
            </a:r>
            <a:r>
              <a:rPr lang="en-US" sz="1400" dirty="0">
                <a:latin typeface="Calibri" pitchFamily="34" charset="0"/>
                <a:cs typeface="Calibri" pitchFamily="34" charset="0"/>
              </a:rPr>
              <a:t>a </a:t>
            </a:r>
            <a:r>
              <a:rPr lang="en-US" sz="1400" dirty="0" err="1">
                <a:latin typeface="Calibri" pitchFamily="34" charset="0"/>
                <a:cs typeface="Calibri" pitchFamily="34" charset="0"/>
              </a:rPr>
              <a:t>scenari</a:t>
            </a:r>
            <a:r>
              <a:rPr lang="en-US" sz="1400" dirty="0">
                <a:latin typeface="Calibri" pitchFamily="34" charset="0"/>
                <a:cs typeface="Calibri" pitchFamily="34" charset="0"/>
              </a:rPr>
              <a:t> </a:t>
            </a:r>
            <a:r>
              <a:rPr lang="en-US" sz="1400" dirty="0" err="1">
                <a:latin typeface="Calibri" pitchFamily="34" charset="0"/>
                <a:cs typeface="Calibri" pitchFamily="34" charset="0"/>
              </a:rPr>
              <a:t>ed</a:t>
            </a:r>
            <a:r>
              <a:rPr lang="en-US" sz="1400" dirty="0">
                <a:latin typeface="Calibri" pitchFamily="34" charset="0"/>
                <a:cs typeface="Calibri" pitchFamily="34" charset="0"/>
              </a:rPr>
              <a:t> </a:t>
            </a:r>
            <a:r>
              <a:rPr lang="en-US" sz="1400" dirty="0" err="1">
                <a:latin typeface="Calibri" pitchFamily="34" charset="0"/>
                <a:cs typeface="Calibri" pitchFamily="34" charset="0"/>
              </a:rPr>
              <a:t>esigenze</a:t>
            </a:r>
            <a:r>
              <a:rPr lang="en-US" sz="1400" dirty="0">
                <a:latin typeface="Calibri" pitchFamily="34" charset="0"/>
                <a:cs typeface="Calibri" pitchFamily="34" charset="0"/>
              </a:rPr>
              <a:t> </a:t>
            </a:r>
            <a:r>
              <a:rPr lang="en-US" sz="1400" dirty="0" err="1">
                <a:latin typeface="Calibri" pitchFamily="34" charset="0"/>
                <a:cs typeface="Calibri" pitchFamily="34" charset="0"/>
              </a:rPr>
              <a:t>conoscitive</a:t>
            </a:r>
            <a:r>
              <a:rPr lang="en-US" sz="1400" dirty="0">
                <a:latin typeface="Calibri" pitchFamily="34" charset="0"/>
                <a:cs typeface="Calibri" pitchFamily="34" charset="0"/>
              </a:rPr>
              <a:t> </a:t>
            </a:r>
            <a:r>
              <a:rPr lang="en-US" sz="1400" dirty="0" err="1">
                <a:latin typeface="Calibri" pitchFamily="34" charset="0"/>
                <a:cs typeface="Calibri" pitchFamily="34" charset="0"/>
              </a:rPr>
              <a:t>senza</a:t>
            </a:r>
            <a:r>
              <a:rPr lang="en-US" sz="1400" dirty="0">
                <a:latin typeface="Calibri" pitchFamily="34" charset="0"/>
                <a:cs typeface="Calibri" pitchFamily="34" charset="0"/>
              </a:rPr>
              <a:t> </a:t>
            </a:r>
            <a:r>
              <a:rPr lang="en-US" sz="1400" dirty="0" err="1">
                <a:latin typeface="Calibri" pitchFamily="34" charset="0"/>
                <a:cs typeface="Calibri" pitchFamily="34" charset="0"/>
              </a:rPr>
              <a:t>ausilio</a:t>
            </a:r>
            <a:r>
              <a:rPr lang="en-US" sz="1400" dirty="0">
                <a:latin typeface="Calibri" pitchFamily="34" charset="0"/>
                <a:cs typeface="Calibri" pitchFamily="34" charset="0"/>
              </a:rPr>
              <a:t> di </a:t>
            </a:r>
            <a:r>
              <a:rPr lang="en-US" sz="1400" dirty="0" err="1">
                <a:latin typeface="Calibri" pitchFamily="34" charset="0"/>
                <a:cs typeface="Calibri" pitchFamily="34" charset="0"/>
              </a:rPr>
              <a:t>personale</a:t>
            </a:r>
            <a:r>
              <a:rPr lang="en-US" sz="1400" dirty="0">
                <a:latin typeface="Calibri" pitchFamily="34" charset="0"/>
                <a:cs typeface="Calibri" pitchFamily="34" charset="0"/>
              </a:rPr>
              <a:t> </a:t>
            </a:r>
            <a:r>
              <a:rPr lang="en-US" sz="1400" dirty="0" smtClean="0">
                <a:latin typeface="Calibri" pitchFamily="34" charset="0"/>
                <a:cs typeface="Calibri" pitchFamily="34" charset="0"/>
              </a:rPr>
              <a:t>IT</a:t>
            </a:r>
          </a:p>
          <a:p>
            <a:r>
              <a:rPr lang="it-IT" sz="1400" b="1" dirty="0">
                <a:latin typeface="Calibri" pitchFamily="34" charset="0"/>
                <a:cs typeface="Calibri" pitchFamily="34" charset="0"/>
              </a:rPr>
              <a:t>Dati e risultati nello stesso ambiente: </a:t>
            </a:r>
            <a:r>
              <a:rPr lang="it-IT" sz="1400" dirty="0">
                <a:latin typeface="Calibri" pitchFamily="34" charset="0"/>
                <a:cs typeface="Calibri" pitchFamily="34" charset="0"/>
              </a:rPr>
              <a:t>una volta caricati i dati aziendali in uno o più fogli, tutti gli elementi essenziali  allo sviluppo dell’applicazione di SSBI risiedono nella stessa cartella di lavoro. </a:t>
            </a:r>
            <a:endParaRPr lang="en-US" sz="1400" dirty="0">
              <a:latin typeface="Calibri" pitchFamily="34" charset="0"/>
              <a:cs typeface="Calibri" pitchFamily="34" charset="0"/>
            </a:endParaRPr>
          </a:p>
        </p:txBody>
      </p:sp>
      <p:sp>
        <p:nvSpPr>
          <p:cNvPr id="45060" name="Rettangolo 4"/>
          <p:cNvSpPr>
            <a:spLocks noChangeArrowheads="1"/>
          </p:cNvSpPr>
          <p:nvPr/>
        </p:nvSpPr>
        <p:spPr bwMode="auto">
          <a:xfrm>
            <a:off x="4716463" y="2067198"/>
            <a:ext cx="38020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dirty="0" err="1">
                <a:solidFill>
                  <a:srgbClr val="FF0000"/>
                </a:solidFill>
                <a:latin typeface="Calibri" pitchFamily="34" charset="0"/>
                <a:cs typeface="Calibri" pitchFamily="34" charset="0"/>
              </a:rPr>
              <a:t>Difetti</a:t>
            </a:r>
            <a:r>
              <a:rPr lang="en-US" sz="2000" b="1" dirty="0">
                <a:solidFill>
                  <a:srgbClr val="FF0000"/>
                </a:solidFill>
                <a:latin typeface="Calibri" pitchFamily="34" charset="0"/>
                <a:cs typeface="Calibri" pitchFamily="34" charset="0"/>
              </a:rPr>
              <a:t> </a:t>
            </a:r>
          </a:p>
          <a:p>
            <a:r>
              <a:rPr lang="en-US" sz="1400" b="1" dirty="0" err="1">
                <a:latin typeface="Calibri" pitchFamily="34" charset="0"/>
                <a:cs typeface="Calibri" pitchFamily="34" charset="0"/>
              </a:rPr>
              <a:t>Scarsa</a:t>
            </a:r>
            <a:r>
              <a:rPr lang="en-US" sz="1400" b="1" dirty="0">
                <a:latin typeface="Calibri" pitchFamily="34" charset="0"/>
                <a:cs typeface="Calibri" pitchFamily="34" charset="0"/>
              </a:rPr>
              <a:t> </a:t>
            </a:r>
            <a:r>
              <a:rPr lang="en-US" sz="1400" b="1" dirty="0" err="1">
                <a:latin typeface="Calibri" pitchFamily="34" charset="0"/>
                <a:cs typeface="Calibri" pitchFamily="34" charset="0"/>
              </a:rPr>
              <a:t>scalabilità</a:t>
            </a:r>
            <a:r>
              <a:rPr lang="en-US" sz="1400" dirty="0">
                <a:latin typeface="Calibri" pitchFamily="34" charset="0"/>
                <a:cs typeface="Calibri" pitchFamily="34" charset="0"/>
              </a:rPr>
              <a:t>. È difficile </a:t>
            </a:r>
            <a:r>
              <a:rPr lang="en-US" sz="1400" dirty="0" err="1">
                <a:latin typeface="Calibri" pitchFamily="34" charset="0"/>
                <a:cs typeface="Calibri" pitchFamily="34" charset="0"/>
              </a:rPr>
              <a:t>distribuire</a:t>
            </a:r>
            <a:r>
              <a:rPr lang="en-US" sz="1400" dirty="0">
                <a:latin typeface="Calibri" pitchFamily="34" charset="0"/>
                <a:cs typeface="Calibri" pitchFamily="34" charset="0"/>
              </a:rPr>
              <a:t> e </a:t>
            </a:r>
            <a:r>
              <a:rPr lang="en-US" sz="1400" dirty="0" err="1">
                <a:latin typeface="Calibri" pitchFamily="34" charset="0"/>
                <a:cs typeface="Calibri" pitchFamily="34" charset="0"/>
              </a:rPr>
              <a:t>gestire</a:t>
            </a:r>
            <a:r>
              <a:rPr lang="en-US" sz="1400" dirty="0">
                <a:latin typeface="Calibri" pitchFamily="34" charset="0"/>
                <a:cs typeface="Calibri" pitchFamily="34" charset="0"/>
              </a:rPr>
              <a:t> </a:t>
            </a:r>
            <a:r>
              <a:rPr lang="en-US" sz="1400" dirty="0" err="1">
                <a:latin typeface="Calibri" pitchFamily="34" charset="0"/>
                <a:cs typeface="Calibri" pitchFamily="34" charset="0"/>
              </a:rPr>
              <a:t>soluzioni</a:t>
            </a:r>
            <a:r>
              <a:rPr lang="en-US" sz="1400" dirty="0">
                <a:latin typeface="Calibri" pitchFamily="34" charset="0"/>
                <a:cs typeface="Calibri" pitchFamily="34" charset="0"/>
              </a:rPr>
              <a:t> per </a:t>
            </a:r>
            <a:r>
              <a:rPr lang="en-US" sz="1400" dirty="0" err="1">
                <a:latin typeface="Calibri" pitchFamily="34" charset="0"/>
                <a:cs typeface="Calibri" pitchFamily="34" charset="0"/>
              </a:rPr>
              <a:t>grandi</a:t>
            </a:r>
            <a:r>
              <a:rPr lang="en-US" sz="1400" dirty="0">
                <a:latin typeface="Calibri" pitchFamily="34" charset="0"/>
                <a:cs typeface="Calibri" pitchFamily="34" charset="0"/>
              </a:rPr>
              <a:t> </a:t>
            </a:r>
            <a:r>
              <a:rPr lang="en-US" sz="1400" dirty="0" err="1">
                <a:latin typeface="Calibri" pitchFamily="34" charset="0"/>
                <a:cs typeface="Calibri" pitchFamily="34" charset="0"/>
              </a:rPr>
              <a:t>numeri</a:t>
            </a:r>
            <a:r>
              <a:rPr lang="en-US" sz="1400" dirty="0">
                <a:latin typeface="Calibri" pitchFamily="34" charset="0"/>
                <a:cs typeface="Calibri" pitchFamily="34" charset="0"/>
              </a:rPr>
              <a:t> di </a:t>
            </a:r>
            <a:r>
              <a:rPr lang="en-US" sz="1400" dirty="0" err="1">
                <a:latin typeface="Calibri" pitchFamily="34" charset="0"/>
                <a:cs typeface="Calibri" pitchFamily="34" charset="0"/>
              </a:rPr>
              <a:t>utenti</a:t>
            </a:r>
            <a:endParaRPr lang="en-US" sz="1400" dirty="0">
              <a:latin typeface="Calibri" pitchFamily="34" charset="0"/>
              <a:cs typeface="Calibri" pitchFamily="34" charset="0"/>
            </a:endParaRPr>
          </a:p>
          <a:p>
            <a:r>
              <a:rPr lang="en-US" sz="1400" b="1" dirty="0">
                <a:latin typeface="Calibri" pitchFamily="34" charset="0"/>
                <a:cs typeface="Calibri" pitchFamily="34" charset="0"/>
              </a:rPr>
              <a:t>Diverse </a:t>
            </a:r>
            <a:r>
              <a:rPr lang="en-US" sz="1400" b="1" dirty="0" err="1">
                <a:latin typeface="Calibri" pitchFamily="34" charset="0"/>
                <a:cs typeface="Calibri" pitchFamily="34" charset="0"/>
              </a:rPr>
              <a:t>versioni</a:t>
            </a:r>
            <a:r>
              <a:rPr lang="en-US" sz="1400" b="1" dirty="0">
                <a:latin typeface="Calibri" pitchFamily="34" charset="0"/>
                <a:cs typeface="Calibri" pitchFamily="34" charset="0"/>
              </a:rPr>
              <a:t> </a:t>
            </a:r>
            <a:r>
              <a:rPr lang="en-US" sz="1400" b="1" dirty="0" err="1">
                <a:latin typeface="Calibri" pitchFamily="34" charset="0"/>
                <a:cs typeface="Calibri" pitchFamily="34" charset="0"/>
              </a:rPr>
              <a:t>della</a:t>
            </a:r>
            <a:r>
              <a:rPr lang="en-US" sz="1400" b="1" dirty="0">
                <a:latin typeface="Calibri" pitchFamily="34" charset="0"/>
                <a:cs typeface="Calibri" pitchFamily="34" charset="0"/>
              </a:rPr>
              <a:t> </a:t>
            </a:r>
            <a:r>
              <a:rPr lang="en-US" sz="1400" b="1" dirty="0" err="1">
                <a:latin typeface="Calibri" pitchFamily="34" charset="0"/>
                <a:cs typeface="Calibri" pitchFamily="34" charset="0"/>
              </a:rPr>
              <a:t>verità</a:t>
            </a:r>
            <a:r>
              <a:rPr lang="en-US" sz="1400" b="1" dirty="0">
                <a:latin typeface="Calibri" pitchFamily="34" charset="0"/>
                <a:cs typeface="Calibri" pitchFamily="34" charset="0"/>
              </a:rPr>
              <a:t>. </a:t>
            </a:r>
            <a:r>
              <a:rPr lang="en-US" sz="1400" dirty="0" err="1">
                <a:latin typeface="Calibri" pitchFamily="34" charset="0"/>
                <a:cs typeface="Calibri" pitchFamily="34" charset="0"/>
              </a:rPr>
              <a:t>Spesso</a:t>
            </a:r>
            <a:r>
              <a:rPr lang="en-US" sz="1400" dirty="0">
                <a:latin typeface="Calibri" pitchFamily="34" charset="0"/>
                <a:cs typeface="Calibri" pitchFamily="34" charset="0"/>
              </a:rPr>
              <a:t> </a:t>
            </a:r>
            <a:r>
              <a:rPr lang="en-US" sz="1400" dirty="0" err="1">
                <a:latin typeface="Calibri" pitchFamily="34" charset="0"/>
                <a:cs typeface="Calibri" pitchFamily="34" charset="0"/>
              </a:rPr>
              <a:t>i</a:t>
            </a:r>
            <a:r>
              <a:rPr lang="en-US" sz="1400" dirty="0">
                <a:latin typeface="Calibri" pitchFamily="34" charset="0"/>
                <a:cs typeface="Calibri" pitchFamily="34" charset="0"/>
              </a:rPr>
              <a:t> </a:t>
            </a:r>
            <a:r>
              <a:rPr lang="en-US" sz="1400" dirty="0" err="1">
                <a:latin typeface="Calibri" pitchFamily="34" charset="0"/>
                <a:cs typeface="Calibri" pitchFamily="34" charset="0"/>
              </a:rPr>
              <a:t>risultati</a:t>
            </a:r>
            <a:r>
              <a:rPr lang="en-US" sz="1400" dirty="0">
                <a:latin typeface="Calibri" pitchFamily="34" charset="0"/>
                <a:cs typeface="Calibri" pitchFamily="34" charset="0"/>
              </a:rPr>
              <a:t> </a:t>
            </a:r>
            <a:r>
              <a:rPr lang="en-US" sz="1400" dirty="0" err="1">
                <a:latin typeface="Calibri" pitchFamily="34" charset="0"/>
                <a:cs typeface="Calibri" pitchFamily="34" charset="0"/>
              </a:rPr>
              <a:t>vengono</a:t>
            </a:r>
            <a:r>
              <a:rPr lang="en-US" sz="1400" dirty="0">
                <a:latin typeface="Calibri" pitchFamily="34" charset="0"/>
                <a:cs typeface="Calibri" pitchFamily="34" charset="0"/>
              </a:rPr>
              <a:t> </a:t>
            </a:r>
            <a:r>
              <a:rPr lang="en-US" sz="1400" dirty="0" err="1">
                <a:latin typeface="Calibri" pitchFamily="34" charset="0"/>
                <a:cs typeface="Calibri" pitchFamily="34" charset="0"/>
              </a:rPr>
              <a:t>rielaborati</a:t>
            </a:r>
            <a:r>
              <a:rPr lang="en-US" sz="1400" dirty="0">
                <a:latin typeface="Calibri" pitchFamily="34" charset="0"/>
                <a:cs typeface="Calibri" pitchFamily="34" charset="0"/>
              </a:rPr>
              <a:t>  </a:t>
            </a:r>
            <a:r>
              <a:rPr lang="en-US" sz="1400" dirty="0" err="1">
                <a:latin typeface="Calibri" pitchFamily="34" charset="0"/>
                <a:cs typeface="Calibri" pitchFamily="34" charset="0"/>
              </a:rPr>
              <a:t>personalmente</a:t>
            </a:r>
            <a:r>
              <a:rPr lang="en-US" sz="1400" dirty="0">
                <a:latin typeface="Calibri" pitchFamily="34" charset="0"/>
                <a:cs typeface="Calibri" pitchFamily="34" charset="0"/>
              </a:rPr>
              <a:t> </a:t>
            </a:r>
            <a:r>
              <a:rPr lang="en-US" sz="1400" dirty="0" err="1">
                <a:latin typeface="Calibri" pitchFamily="34" charset="0"/>
                <a:cs typeface="Calibri" pitchFamily="34" charset="0"/>
              </a:rPr>
              <a:t>dando</a:t>
            </a:r>
            <a:r>
              <a:rPr lang="en-US" sz="1400" dirty="0">
                <a:latin typeface="Calibri" pitchFamily="34" charset="0"/>
                <a:cs typeface="Calibri" pitchFamily="34" charset="0"/>
              </a:rPr>
              <a:t> </a:t>
            </a:r>
            <a:r>
              <a:rPr lang="en-US" sz="1400" dirty="0" err="1">
                <a:latin typeface="Calibri" pitchFamily="34" charset="0"/>
                <a:cs typeface="Calibri" pitchFamily="34" charset="0"/>
              </a:rPr>
              <a:t>luogo</a:t>
            </a:r>
            <a:r>
              <a:rPr lang="en-US" sz="1400" dirty="0">
                <a:latin typeface="Calibri" pitchFamily="34" charset="0"/>
                <a:cs typeface="Calibri" pitchFamily="34" charset="0"/>
              </a:rPr>
              <a:t> a </a:t>
            </a:r>
            <a:r>
              <a:rPr lang="en-US" sz="1400" dirty="0" err="1">
                <a:latin typeface="Calibri" pitchFamily="34" charset="0"/>
                <a:cs typeface="Calibri" pitchFamily="34" charset="0"/>
              </a:rPr>
              <a:t>risultati</a:t>
            </a:r>
            <a:r>
              <a:rPr lang="en-US" sz="1400" dirty="0">
                <a:latin typeface="Calibri" pitchFamily="34" charset="0"/>
                <a:cs typeface="Calibri" pitchFamily="34" charset="0"/>
              </a:rPr>
              <a:t> </a:t>
            </a:r>
            <a:r>
              <a:rPr lang="en-US" sz="1400" dirty="0" err="1">
                <a:latin typeface="Calibri" pitchFamily="34" charset="0"/>
                <a:cs typeface="Calibri" pitchFamily="34" charset="0"/>
              </a:rPr>
              <a:t>diversi</a:t>
            </a:r>
            <a:endParaRPr lang="en-US" sz="1400" dirty="0">
              <a:latin typeface="Calibri" pitchFamily="34" charset="0"/>
              <a:cs typeface="Calibri" pitchFamily="34" charset="0"/>
            </a:endParaRPr>
          </a:p>
          <a:p>
            <a:r>
              <a:rPr lang="en-US" sz="1400" b="1" dirty="0" err="1">
                <a:latin typeface="Calibri" pitchFamily="34" charset="0"/>
                <a:cs typeface="Calibri" pitchFamily="34" charset="0"/>
              </a:rPr>
              <a:t>Errori</a:t>
            </a:r>
            <a:r>
              <a:rPr lang="en-US" sz="1400" b="1" dirty="0">
                <a:latin typeface="Calibri" pitchFamily="34" charset="0"/>
                <a:cs typeface="Calibri" pitchFamily="34" charset="0"/>
              </a:rPr>
              <a:t> </a:t>
            </a:r>
            <a:r>
              <a:rPr lang="en-US" sz="1400" b="1" dirty="0" err="1">
                <a:latin typeface="Calibri" pitchFamily="34" charset="0"/>
                <a:cs typeface="Calibri" pitchFamily="34" charset="0"/>
              </a:rPr>
              <a:t>nascosti</a:t>
            </a:r>
            <a:r>
              <a:rPr lang="en-US" sz="1400" b="1" dirty="0">
                <a:latin typeface="Calibri" pitchFamily="34" charset="0"/>
                <a:cs typeface="Calibri" pitchFamily="34" charset="0"/>
              </a:rPr>
              <a:t> </a:t>
            </a:r>
            <a:r>
              <a:rPr lang="en-US" sz="1400" dirty="0" err="1">
                <a:latin typeface="Calibri" pitchFamily="34" charset="0"/>
                <a:cs typeface="Calibri" pitchFamily="34" charset="0"/>
              </a:rPr>
              <a:t>molte</a:t>
            </a:r>
            <a:r>
              <a:rPr lang="en-US" sz="1400" dirty="0">
                <a:latin typeface="Calibri" pitchFamily="34" charset="0"/>
                <a:cs typeface="Calibri" pitchFamily="34" charset="0"/>
              </a:rPr>
              <a:t> </a:t>
            </a:r>
            <a:r>
              <a:rPr lang="en-US" sz="1400" dirty="0" err="1">
                <a:latin typeface="Calibri" pitchFamily="34" charset="0"/>
                <a:cs typeface="Calibri" pitchFamily="34" charset="0"/>
              </a:rPr>
              <a:t>applicazioni</a:t>
            </a:r>
            <a:r>
              <a:rPr lang="en-US" sz="1400" dirty="0">
                <a:latin typeface="Calibri" pitchFamily="34" charset="0"/>
                <a:cs typeface="Calibri" pitchFamily="34" charset="0"/>
              </a:rPr>
              <a:t> in Excel </a:t>
            </a:r>
            <a:r>
              <a:rPr lang="en-US" sz="1400" dirty="0" err="1">
                <a:latin typeface="Calibri" pitchFamily="34" charset="0"/>
                <a:cs typeface="Calibri" pitchFamily="34" charset="0"/>
              </a:rPr>
              <a:t>fatte</a:t>
            </a:r>
            <a:r>
              <a:rPr lang="en-US" sz="1400" dirty="0">
                <a:latin typeface="Calibri" pitchFamily="34" charset="0"/>
                <a:cs typeface="Calibri" pitchFamily="34" charset="0"/>
              </a:rPr>
              <a:t> da non </a:t>
            </a:r>
            <a:r>
              <a:rPr lang="en-US" sz="1400" dirty="0" err="1">
                <a:latin typeface="Calibri" pitchFamily="34" charset="0"/>
                <a:cs typeface="Calibri" pitchFamily="34" charset="0"/>
              </a:rPr>
              <a:t>specialisti</a:t>
            </a:r>
            <a:r>
              <a:rPr lang="en-US" sz="1400" dirty="0">
                <a:latin typeface="Calibri" pitchFamily="34" charset="0"/>
                <a:cs typeface="Calibri" pitchFamily="34" charset="0"/>
              </a:rPr>
              <a:t> </a:t>
            </a:r>
            <a:r>
              <a:rPr lang="en-US" sz="1400" dirty="0" err="1">
                <a:latin typeface="Calibri" pitchFamily="34" charset="0"/>
                <a:cs typeface="Calibri" pitchFamily="34" charset="0"/>
              </a:rPr>
              <a:t>tendono</a:t>
            </a:r>
            <a:r>
              <a:rPr lang="en-US" sz="1400" dirty="0">
                <a:latin typeface="Calibri" pitchFamily="34" charset="0"/>
                <a:cs typeface="Calibri" pitchFamily="34" charset="0"/>
              </a:rPr>
              <a:t> a </a:t>
            </a:r>
            <a:r>
              <a:rPr lang="en-US" sz="1400" dirty="0" err="1">
                <a:latin typeface="Calibri" pitchFamily="34" charset="0"/>
                <a:cs typeface="Calibri" pitchFamily="34" charset="0"/>
              </a:rPr>
              <a:t>contenere</a:t>
            </a:r>
            <a:r>
              <a:rPr lang="en-US" sz="1400" dirty="0">
                <a:latin typeface="Calibri" pitchFamily="34" charset="0"/>
                <a:cs typeface="Calibri" pitchFamily="34" charset="0"/>
              </a:rPr>
              <a:t> </a:t>
            </a:r>
            <a:r>
              <a:rPr lang="en-US" sz="1400" dirty="0" err="1">
                <a:latin typeface="Calibri" pitchFamily="34" charset="0"/>
                <a:cs typeface="Calibri" pitchFamily="34" charset="0"/>
              </a:rPr>
              <a:t>errori</a:t>
            </a:r>
            <a:r>
              <a:rPr lang="en-US" sz="1400" dirty="0">
                <a:latin typeface="Calibri" pitchFamily="34" charset="0"/>
                <a:cs typeface="Calibri" pitchFamily="34" charset="0"/>
              </a:rPr>
              <a:t> </a:t>
            </a:r>
          </a:p>
          <a:p>
            <a:r>
              <a:rPr lang="en-US" sz="1400" b="1" dirty="0" err="1">
                <a:latin typeface="Calibri" pitchFamily="34" charset="0"/>
                <a:cs typeface="Calibri" pitchFamily="34" charset="0"/>
              </a:rPr>
              <a:t>Proliferazione</a:t>
            </a:r>
            <a:r>
              <a:rPr lang="en-US" sz="1400" b="1" dirty="0">
                <a:latin typeface="Calibri" pitchFamily="34" charset="0"/>
                <a:cs typeface="Calibri" pitchFamily="34" charset="0"/>
              </a:rPr>
              <a:t> </a:t>
            </a:r>
            <a:r>
              <a:rPr lang="en-US" sz="1400" b="1" dirty="0" err="1">
                <a:latin typeface="Calibri" pitchFamily="34" charset="0"/>
                <a:cs typeface="Calibri" pitchFamily="34" charset="0"/>
              </a:rPr>
              <a:t>incontrollata</a:t>
            </a:r>
            <a:r>
              <a:rPr lang="en-US" sz="1400" b="1" dirty="0">
                <a:latin typeface="Calibri" pitchFamily="34" charset="0"/>
                <a:cs typeface="Calibri" pitchFamily="34" charset="0"/>
              </a:rPr>
              <a:t> </a:t>
            </a:r>
            <a:r>
              <a:rPr lang="en-US" sz="1400" b="1" dirty="0" err="1">
                <a:latin typeface="Calibri" pitchFamily="34" charset="0"/>
                <a:cs typeface="Calibri" pitchFamily="34" charset="0"/>
              </a:rPr>
              <a:t>delle</a:t>
            </a:r>
            <a:r>
              <a:rPr lang="en-US" sz="1400" b="1" dirty="0">
                <a:latin typeface="Calibri" pitchFamily="34" charset="0"/>
                <a:cs typeface="Calibri" pitchFamily="34" charset="0"/>
              </a:rPr>
              <a:t> </a:t>
            </a:r>
            <a:r>
              <a:rPr lang="en-US" sz="1400" b="1" dirty="0" err="1">
                <a:latin typeface="Calibri" pitchFamily="34" charset="0"/>
                <a:cs typeface="Calibri" pitchFamily="34" charset="0"/>
              </a:rPr>
              <a:t>versioni</a:t>
            </a:r>
            <a:r>
              <a:rPr lang="en-US" sz="1400" b="1" dirty="0">
                <a:latin typeface="Calibri" pitchFamily="34" charset="0"/>
                <a:cs typeface="Calibri" pitchFamily="34" charset="0"/>
              </a:rPr>
              <a:t> </a:t>
            </a:r>
            <a:r>
              <a:rPr lang="en-US" sz="1400" dirty="0" err="1">
                <a:latin typeface="Calibri" pitchFamily="34" charset="0"/>
                <a:cs typeface="Calibri" pitchFamily="34" charset="0"/>
              </a:rPr>
              <a:t>un’applicazione</a:t>
            </a:r>
            <a:r>
              <a:rPr lang="en-US" sz="1400" dirty="0">
                <a:latin typeface="Calibri" pitchFamily="34" charset="0"/>
                <a:cs typeface="Calibri" pitchFamily="34" charset="0"/>
              </a:rPr>
              <a:t> Excel </a:t>
            </a:r>
            <a:r>
              <a:rPr lang="en-US" sz="1400" dirty="0" err="1">
                <a:latin typeface="Calibri" pitchFamily="34" charset="0"/>
                <a:cs typeface="Calibri" pitchFamily="34" charset="0"/>
              </a:rPr>
              <a:t>che</a:t>
            </a:r>
            <a:r>
              <a:rPr lang="en-US" sz="1400" dirty="0">
                <a:latin typeface="Calibri" pitchFamily="34" charset="0"/>
                <a:cs typeface="Calibri" pitchFamily="34" charset="0"/>
              </a:rPr>
              <a:t> </a:t>
            </a:r>
            <a:r>
              <a:rPr lang="en-US" sz="1400" dirty="0" err="1">
                <a:latin typeface="Calibri" pitchFamily="34" charset="0"/>
                <a:cs typeface="Calibri" pitchFamily="34" charset="0"/>
              </a:rPr>
              <a:t>passa</a:t>
            </a:r>
            <a:r>
              <a:rPr lang="en-US" sz="1400" dirty="0">
                <a:latin typeface="Calibri" pitchFamily="34" charset="0"/>
                <a:cs typeface="Calibri" pitchFamily="34" charset="0"/>
              </a:rPr>
              <a:t> da un </a:t>
            </a:r>
            <a:r>
              <a:rPr lang="en-US" sz="1400" dirty="0" err="1">
                <a:latin typeface="Calibri" pitchFamily="34" charset="0"/>
                <a:cs typeface="Calibri" pitchFamily="34" charset="0"/>
              </a:rPr>
              <a:t>utente</a:t>
            </a:r>
            <a:r>
              <a:rPr lang="en-US" sz="1400" dirty="0">
                <a:latin typeface="Calibri" pitchFamily="34" charset="0"/>
                <a:cs typeface="Calibri" pitchFamily="34" charset="0"/>
              </a:rPr>
              <a:t> </a:t>
            </a:r>
            <a:r>
              <a:rPr lang="en-US" sz="1400" dirty="0" err="1">
                <a:latin typeface="Calibri" pitchFamily="34" charset="0"/>
                <a:cs typeface="Calibri" pitchFamily="34" charset="0"/>
              </a:rPr>
              <a:t>all’altro</a:t>
            </a:r>
            <a:r>
              <a:rPr lang="en-US" sz="1400" dirty="0">
                <a:latin typeface="Calibri" pitchFamily="34" charset="0"/>
                <a:cs typeface="Calibri" pitchFamily="34" charset="0"/>
              </a:rPr>
              <a:t> </a:t>
            </a:r>
            <a:r>
              <a:rPr lang="en-US" sz="1400" dirty="0" err="1">
                <a:latin typeface="Calibri" pitchFamily="34" charset="0"/>
                <a:cs typeface="Calibri" pitchFamily="34" charset="0"/>
              </a:rPr>
              <a:t>contiene</a:t>
            </a:r>
            <a:r>
              <a:rPr lang="en-US" sz="1400" dirty="0">
                <a:latin typeface="Calibri" pitchFamily="34" charset="0"/>
                <a:cs typeface="Calibri" pitchFamily="34" charset="0"/>
              </a:rPr>
              <a:t> </a:t>
            </a:r>
            <a:r>
              <a:rPr lang="en-US" sz="1400" dirty="0" err="1">
                <a:latin typeface="Calibri" pitchFamily="34" charset="0"/>
                <a:cs typeface="Calibri" pitchFamily="34" charset="0"/>
              </a:rPr>
              <a:t>cambiamenti</a:t>
            </a:r>
            <a:r>
              <a:rPr lang="en-US" sz="1400" dirty="0">
                <a:latin typeface="Calibri" pitchFamily="34" charset="0"/>
                <a:cs typeface="Calibri" pitchFamily="34" charset="0"/>
              </a:rPr>
              <a:t> e </a:t>
            </a:r>
            <a:r>
              <a:rPr lang="en-US" sz="1400" dirty="0" err="1">
                <a:latin typeface="Calibri" pitchFamily="34" charset="0"/>
                <a:cs typeface="Calibri" pitchFamily="34" charset="0"/>
              </a:rPr>
              <a:t>modifiche</a:t>
            </a:r>
            <a:r>
              <a:rPr lang="en-US" sz="1400" dirty="0">
                <a:latin typeface="Calibri" pitchFamily="34" charset="0"/>
                <a:cs typeface="Calibri" pitchFamily="34" charset="0"/>
              </a:rPr>
              <a:t> </a:t>
            </a:r>
            <a:r>
              <a:rPr lang="en-US" sz="1400" dirty="0" err="1">
                <a:latin typeface="Calibri" pitchFamily="34" charset="0"/>
                <a:cs typeface="Calibri" pitchFamily="34" charset="0"/>
              </a:rPr>
              <a:t>mai</a:t>
            </a:r>
            <a:r>
              <a:rPr lang="en-US" sz="1400" dirty="0">
                <a:latin typeface="Calibri" pitchFamily="34" charset="0"/>
                <a:cs typeface="Calibri" pitchFamily="34" charset="0"/>
              </a:rPr>
              <a:t> </a:t>
            </a:r>
            <a:r>
              <a:rPr lang="en-US" sz="1400" dirty="0" err="1">
                <a:latin typeface="Calibri" pitchFamily="34" charset="0"/>
                <a:cs typeface="Calibri" pitchFamily="34" charset="0"/>
              </a:rPr>
              <a:t>documentate</a:t>
            </a:r>
            <a:r>
              <a:rPr lang="en-US" sz="1400" dirty="0">
                <a:latin typeface="Calibri" pitchFamily="34" charset="0"/>
                <a:cs typeface="Calibri" pitchFamily="34" charset="0"/>
              </a:rPr>
              <a:t> e </a:t>
            </a:r>
            <a:r>
              <a:rPr lang="en-US" sz="1400" dirty="0" err="1">
                <a:latin typeface="Calibri" pitchFamily="34" charset="0"/>
                <a:cs typeface="Calibri" pitchFamily="34" charset="0"/>
              </a:rPr>
              <a:t>difficilmente</a:t>
            </a:r>
            <a:r>
              <a:rPr lang="en-US" sz="1400" dirty="0">
                <a:latin typeface="Calibri" pitchFamily="34" charset="0"/>
                <a:cs typeface="Calibri" pitchFamily="34" charset="0"/>
              </a:rPr>
              <a:t> </a:t>
            </a:r>
            <a:r>
              <a:rPr lang="en-US" sz="1400" dirty="0" err="1">
                <a:latin typeface="Calibri" pitchFamily="34" charset="0"/>
                <a:cs typeface="Calibri" pitchFamily="34" charset="0"/>
              </a:rPr>
              <a:t>controllabili</a:t>
            </a:r>
            <a:endParaRPr lang="en-US" sz="1400" dirty="0">
              <a:latin typeface="Calibri" pitchFamily="34" charset="0"/>
              <a:cs typeface="Calibri" pitchFamily="34" charset="0"/>
            </a:endParaRPr>
          </a:p>
          <a:p>
            <a:r>
              <a:rPr lang="en-US" sz="1400" b="1" dirty="0" err="1">
                <a:latin typeface="Calibri" pitchFamily="34" charset="0"/>
                <a:cs typeface="Calibri" pitchFamily="34" charset="0"/>
              </a:rPr>
              <a:t>Collegamento</a:t>
            </a:r>
            <a:r>
              <a:rPr lang="en-US" sz="1400" b="1" dirty="0">
                <a:latin typeface="Calibri" pitchFamily="34" charset="0"/>
                <a:cs typeface="Calibri" pitchFamily="34" charset="0"/>
              </a:rPr>
              <a:t> </a:t>
            </a:r>
            <a:r>
              <a:rPr lang="en-US" sz="1400" b="1" dirty="0" err="1">
                <a:latin typeface="Calibri" pitchFamily="34" charset="0"/>
                <a:cs typeface="Calibri" pitchFamily="34" charset="0"/>
              </a:rPr>
              <a:t>ai</a:t>
            </a:r>
            <a:r>
              <a:rPr lang="en-US" sz="1400" b="1" dirty="0">
                <a:latin typeface="Calibri" pitchFamily="34" charset="0"/>
                <a:cs typeface="Calibri" pitchFamily="34" charset="0"/>
              </a:rPr>
              <a:t> </a:t>
            </a:r>
            <a:r>
              <a:rPr lang="en-US" sz="1400" b="1" dirty="0" err="1">
                <a:latin typeface="Calibri" pitchFamily="34" charset="0"/>
                <a:cs typeface="Calibri" pitchFamily="34" charset="0"/>
              </a:rPr>
              <a:t>dati</a:t>
            </a:r>
            <a:r>
              <a:rPr lang="en-US" sz="1400" b="1" dirty="0">
                <a:latin typeface="Calibri" pitchFamily="34" charset="0"/>
                <a:cs typeface="Calibri" pitchFamily="34" charset="0"/>
              </a:rPr>
              <a:t> </a:t>
            </a:r>
            <a:r>
              <a:rPr lang="en-US" sz="1400" b="1" dirty="0" err="1">
                <a:latin typeface="Calibri" pitchFamily="34" charset="0"/>
                <a:cs typeface="Calibri" pitchFamily="34" charset="0"/>
              </a:rPr>
              <a:t>poco</a:t>
            </a:r>
            <a:r>
              <a:rPr lang="en-US" sz="1400" b="1" dirty="0">
                <a:latin typeface="Calibri" pitchFamily="34" charset="0"/>
                <a:cs typeface="Calibri" pitchFamily="34" charset="0"/>
              </a:rPr>
              <a:t> </a:t>
            </a:r>
            <a:r>
              <a:rPr lang="en-US" sz="1400" b="1" dirty="0" err="1">
                <a:latin typeface="Calibri" pitchFamily="34" charset="0"/>
                <a:cs typeface="Calibri" pitchFamily="34" charset="0"/>
              </a:rPr>
              <a:t>controllabile</a:t>
            </a:r>
            <a:r>
              <a:rPr lang="en-US" sz="1400" b="1" dirty="0">
                <a:latin typeface="Calibri" pitchFamily="34" charset="0"/>
                <a:cs typeface="Calibri" pitchFamily="34" charset="0"/>
              </a:rPr>
              <a:t> </a:t>
            </a:r>
            <a:r>
              <a:rPr lang="en-US" sz="1400" dirty="0">
                <a:latin typeface="Calibri" pitchFamily="34" charset="0"/>
                <a:cs typeface="Calibri" pitchFamily="34" charset="0"/>
              </a:rPr>
              <a:t>non </a:t>
            </a:r>
            <a:r>
              <a:rPr lang="en-US" sz="1400" dirty="0" err="1">
                <a:latin typeface="Calibri" pitchFamily="34" charset="0"/>
                <a:cs typeface="Calibri" pitchFamily="34" charset="0"/>
              </a:rPr>
              <a:t>c’è</a:t>
            </a:r>
            <a:r>
              <a:rPr lang="en-US" sz="1400" dirty="0">
                <a:latin typeface="Calibri" pitchFamily="34" charset="0"/>
                <a:cs typeface="Calibri" pitchFamily="34" charset="0"/>
              </a:rPr>
              <a:t> </a:t>
            </a:r>
            <a:r>
              <a:rPr lang="en-US" sz="1400" dirty="0" err="1">
                <a:latin typeface="Calibri" pitchFamily="34" charset="0"/>
                <a:cs typeface="Calibri" pitchFamily="34" charset="0"/>
              </a:rPr>
              <a:t>modo</a:t>
            </a:r>
            <a:r>
              <a:rPr lang="en-US" sz="1400" dirty="0">
                <a:latin typeface="Calibri" pitchFamily="34" charset="0"/>
                <a:cs typeface="Calibri" pitchFamily="34" charset="0"/>
              </a:rPr>
              <a:t> di </a:t>
            </a:r>
            <a:r>
              <a:rPr lang="en-US" sz="1400" dirty="0" err="1">
                <a:latin typeface="Calibri" pitchFamily="34" charset="0"/>
                <a:cs typeface="Calibri" pitchFamily="34" charset="0"/>
              </a:rPr>
              <a:t>capire</a:t>
            </a:r>
            <a:r>
              <a:rPr lang="en-US" sz="1400" dirty="0">
                <a:latin typeface="Calibri" pitchFamily="34" charset="0"/>
                <a:cs typeface="Calibri" pitchFamily="34" charset="0"/>
              </a:rPr>
              <a:t> da dove </a:t>
            </a:r>
            <a:r>
              <a:rPr lang="en-US" sz="1400" dirty="0" err="1">
                <a:latin typeface="Calibri" pitchFamily="34" charset="0"/>
                <a:cs typeface="Calibri" pitchFamily="34" charset="0"/>
              </a:rPr>
              <a:t>vengono</a:t>
            </a:r>
            <a:r>
              <a:rPr lang="en-US" sz="1400" dirty="0">
                <a:latin typeface="Calibri" pitchFamily="34" charset="0"/>
                <a:cs typeface="Calibri" pitchFamily="34" charset="0"/>
              </a:rPr>
              <a:t> </a:t>
            </a:r>
            <a:r>
              <a:rPr lang="en-US" sz="1400" dirty="0" err="1">
                <a:latin typeface="Calibri" pitchFamily="34" charset="0"/>
                <a:cs typeface="Calibri" pitchFamily="34" charset="0"/>
              </a:rPr>
              <a:t>i</a:t>
            </a:r>
            <a:r>
              <a:rPr lang="en-US" sz="1400" dirty="0">
                <a:latin typeface="Calibri" pitchFamily="34" charset="0"/>
                <a:cs typeface="Calibri" pitchFamily="34" charset="0"/>
              </a:rPr>
              <a:t> </a:t>
            </a:r>
            <a:r>
              <a:rPr lang="en-US" sz="1400" dirty="0" err="1">
                <a:latin typeface="Calibri" pitchFamily="34" charset="0"/>
                <a:cs typeface="Calibri" pitchFamily="34" charset="0"/>
              </a:rPr>
              <a:t>dati</a:t>
            </a:r>
            <a:r>
              <a:rPr lang="en-US" sz="1400" dirty="0">
                <a:latin typeface="Calibri" pitchFamily="34" charset="0"/>
                <a:cs typeface="Calibri" pitchFamily="34" charset="0"/>
              </a:rPr>
              <a:t> </a:t>
            </a:r>
            <a:r>
              <a:rPr lang="en-US" sz="1400" dirty="0" err="1">
                <a:latin typeface="Calibri" pitchFamily="34" charset="0"/>
                <a:cs typeface="Calibri" pitchFamily="34" charset="0"/>
              </a:rPr>
              <a:t>caricati</a:t>
            </a:r>
            <a:r>
              <a:rPr lang="en-US" sz="1400" dirty="0">
                <a:latin typeface="Calibri" pitchFamily="34" charset="0"/>
                <a:cs typeface="Calibri" pitchFamily="34" charset="0"/>
              </a:rPr>
              <a:t> e quale </a:t>
            </a:r>
            <a:r>
              <a:rPr lang="en-US" sz="1400" dirty="0" err="1">
                <a:latin typeface="Calibri" pitchFamily="34" charset="0"/>
                <a:cs typeface="Calibri" pitchFamily="34" charset="0"/>
              </a:rPr>
              <a:t>ruolo</a:t>
            </a:r>
            <a:r>
              <a:rPr lang="en-US" sz="1400" dirty="0">
                <a:latin typeface="Calibri" pitchFamily="34" charset="0"/>
                <a:cs typeface="Calibri" pitchFamily="34" charset="0"/>
              </a:rPr>
              <a:t> </a:t>
            </a:r>
            <a:r>
              <a:rPr lang="en-US" sz="1400" dirty="0" err="1">
                <a:latin typeface="Calibri" pitchFamily="34" charset="0"/>
                <a:cs typeface="Calibri" pitchFamily="34" charset="0"/>
              </a:rPr>
              <a:t>ricoprono</a:t>
            </a:r>
            <a:r>
              <a:rPr lang="en-US" sz="1400" dirty="0">
                <a:latin typeface="Calibri" pitchFamily="34" charset="0"/>
                <a:cs typeface="Calibri" pitchFamily="34" charset="0"/>
              </a:rPr>
              <a:t> le </a:t>
            </a:r>
            <a:r>
              <a:rPr lang="en-US" sz="1400" dirty="0" err="1">
                <a:latin typeface="Calibri" pitchFamily="34" charset="0"/>
                <a:cs typeface="Calibri" pitchFamily="34" charset="0"/>
              </a:rPr>
              <a:t>formule</a:t>
            </a:r>
            <a:endParaRPr lang="en-US" sz="1400" dirty="0">
              <a:latin typeface="Calibri" pitchFamily="34" charset="0"/>
              <a:cs typeface="Calibri" pitchFamily="34" charset="0"/>
            </a:endParaRPr>
          </a:p>
        </p:txBody>
      </p:sp>
      <p:pic>
        <p:nvPicPr>
          <p:cNvPr id="37893" name="Picture 5"/>
          <p:cNvPicPr>
            <a:picLocks noChangeAspect="1" noChangeArrowheads="1"/>
          </p:cNvPicPr>
          <p:nvPr/>
        </p:nvPicPr>
        <p:blipFill>
          <a:blip r:embed="rId2"/>
          <a:srcRect/>
          <a:stretch>
            <a:fillRect/>
          </a:stretch>
        </p:blipFill>
        <p:spPr bwMode="auto">
          <a:xfrm>
            <a:off x="4552577" y="5653088"/>
            <a:ext cx="1362075" cy="1123950"/>
          </a:xfrm>
          <a:prstGeom prst="rect">
            <a:avLst/>
          </a:prstGeom>
          <a:ln>
            <a:headEnd/>
            <a:tailEnd/>
          </a:ln>
        </p:spPr>
        <p:style>
          <a:lnRef idx="2">
            <a:schemeClr val="accent3"/>
          </a:lnRef>
          <a:fillRef idx="1">
            <a:schemeClr val="lt1"/>
          </a:fillRef>
          <a:effectRef idx="0">
            <a:schemeClr val="accent3"/>
          </a:effectRef>
          <a:fontRef idx="minor">
            <a:schemeClr val="dk1"/>
          </a:fontRef>
        </p:style>
      </p:pic>
      <p:pic>
        <p:nvPicPr>
          <p:cNvPr id="37894" name="Picture 6"/>
          <p:cNvPicPr>
            <a:picLocks noChangeAspect="1" noChangeArrowheads="1"/>
          </p:cNvPicPr>
          <p:nvPr/>
        </p:nvPicPr>
        <p:blipFill>
          <a:blip r:embed="rId3"/>
          <a:srcRect/>
          <a:stretch>
            <a:fillRect/>
          </a:stretch>
        </p:blipFill>
        <p:spPr bwMode="auto">
          <a:xfrm>
            <a:off x="5881315" y="5653088"/>
            <a:ext cx="1371600" cy="1181100"/>
          </a:xfrm>
          <a:prstGeom prst="rect">
            <a:avLst/>
          </a:prstGeom>
          <a:ln>
            <a:headEnd/>
            <a:tailEnd/>
          </a:ln>
        </p:spPr>
        <p:style>
          <a:lnRef idx="2">
            <a:schemeClr val="accent3"/>
          </a:lnRef>
          <a:fillRef idx="1">
            <a:schemeClr val="lt1"/>
          </a:fillRef>
          <a:effectRef idx="0">
            <a:schemeClr val="accent3"/>
          </a:effectRef>
          <a:fontRef idx="minor">
            <a:schemeClr val="dk1"/>
          </a:fontRef>
        </p:style>
      </p:pic>
      <p:pic>
        <p:nvPicPr>
          <p:cNvPr id="37896" name="Picture 8"/>
          <p:cNvPicPr>
            <a:picLocks noChangeAspect="1" noChangeArrowheads="1"/>
          </p:cNvPicPr>
          <p:nvPr/>
        </p:nvPicPr>
        <p:blipFill>
          <a:blip r:embed="rId4"/>
          <a:srcRect/>
          <a:stretch>
            <a:fillRect/>
          </a:stretch>
        </p:blipFill>
        <p:spPr bwMode="auto">
          <a:xfrm>
            <a:off x="7217990" y="5653088"/>
            <a:ext cx="1314450" cy="1104900"/>
          </a:xfrm>
          <a:prstGeom prst="rect">
            <a:avLst/>
          </a:prstGeom>
          <a:ln/>
        </p:spPr>
        <p:style>
          <a:lnRef idx="2">
            <a:schemeClr val="accent3"/>
          </a:lnRef>
          <a:fillRef idx="1">
            <a:schemeClr val="lt1"/>
          </a:fillRef>
          <a:effectRef idx="0">
            <a:schemeClr val="accent3"/>
          </a:effectRef>
          <a:fontRef idx="minor">
            <a:schemeClr val="dk1"/>
          </a:fontRef>
        </p:style>
      </p:pic>
      <p:pic>
        <p:nvPicPr>
          <p:cNvPr id="1822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916" y="5949280"/>
            <a:ext cx="3917084" cy="438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468313" y="2205038"/>
            <a:ext cx="8229600" cy="1143000"/>
          </a:xfrm>
        </p:spPr>
        <p:txBody>
          <a:bodyPr anchor="ctr"/>
          <a:lstStyle/>
          <a:p>
            <a:pPr eaLnBrk="1" hangingPunct="1">
              <a:defRPr/>
            </a:pPr>
            <a:r>
              <a:rPr lang="it-IT" b="1" dirty="0" smtClean="0">
                <a:solidFill>
                  <a:srgbClr val="FF9900"/>
                </a:solidFill>
              </a:rPr>
              <a:t>In breve: </a:t>
            </a:r>
            <a:r>
              <a:rPr lang="it-IT" b="1" dirty="0" smtClean="0">
                <a:solidFill>
                  <a:schemeClr val="accent1">
                    <a:lumMod val="75000"/>
                  </a:schemeClr>
                </a:solidFill>
              </a:rPr>
              <a:t/>
            </a:r>
            <a:br>
              <a:rPr lang="it-IT" b="1" dirty="0" smtClean="0">
                <a:solidFill>
                  <a:schemeClr val="accent1">
                    <a:lumMod val="75000"/>
                  </a:schemeClr>
                </a:solidFill>
              </a:rPr>
            </a:br>
            <a:r>
              <a:rPr lang="it-IT" b="1" dirty="0" smtClean="0">
                <a:solidFill>
                  <a:schemeClr val="accent1">
                    <a:lumMod val="75000"/>
                  </a:schemeClr>
                </a:solidFill>
              </a:rPr>
              <a:t>Web Marketing 2.0</a:t>
            </a:r>
          </a:p>
        </p:txBody>
      </p:sp>
      <p:pic>
        <p:nvPicPr>
          <p:cNvPr id="46083" name="Picture 4" descr="Cosa dicono della vostra azien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9125" y="428625"/>
            <a:ext cx="428625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214313"/>
            <a:ext cx="493553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4"/>
          <p:cNvPicPr>
            <a:picLocks noChangeAspect="1" noChangeArrowheads="1"/>
          </p:cNvPicPr>
          <p:nvPr/>
        </p:nvPicPr>
        <p:blipFill>
          <a:blip r:embed="rId3">
            <a:extLst>
              <a:ext uri="{28A0092B-C50C-407E-A947-70E740481C1C}">
                <a14:useLocalDpi xmlns:a14="http://schemas.microsoft.com/office/drawing/2010/main" val="0"/>
              </a:ext>
            </a:extLst>
          </a:blip>
          <a:srcRect b="5743"/>
          <a:stretch>
            <a:fillRect/>
          </a:stretch>
        </p:blipFill>
        <p:spPr bwMode="auto">
          <a:xfrm>
            <a:off x="4714875" y="285750"/>
            <a:ext cx="4243388" cy="249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p:cNvPicPr>
            <a:picLocks noChangeAspect="1" noChangeArrowheads="1"/>
          </p:cNvPicPr>
          <p:nvPr/>
        </p:nvPicPr>
        <p:blipFill>
          <a:blip r:embed="rId4"/>
          <a:srcRect b="8199"/>
          <a:stretch>
            <a:fillRect/>
          </a:stretch>
        </p:blipFill>
        <p:spPr bwMode="auto">
          <a:xfrm>
            <a:off x="214313" y="2857500"/>
            <a:ext cx="6329362" cy="3076575"/>
          </a:xfrm>
          <a:prstGeom prst="rect">
            <a:avLst/>
          </a:prstGeom>
          <a:ln/>
        </p:spPr>
        <p:style>
          <a:lnRef idx="2">
            <a:schemeClr val="accent3"/>
          </a:lnRef>
          <a:fillRef idx="1">
            <a:schemeClr val="lt1"/>
          </a:fillRef>
          <a:effectRef idx="0">
            <a:schemeClr val="accent3"/>
          </a:effectRef>
          <a:fontRef idx="minor">
            <a:schemeClr val="dk1"/>
          </a:fontRef>
        </p:style>
      </p:pic>
      <p:pic>
        <p:nvPicPr>
          <p:cNvPr id="47109" name="Picture 6"/>
          <p:cNvPicPr>
            <a:picLocks noChangeAspect="1" noChangeArrowheads="1"/>
          </p:cNvPicPr>
          <p:nvPr/>
        </p:nvPicPr>
        <p:blipFill>
          <a:blip r:embed="rId5">
            <a:extLst>
              <a:ext uri="{28A0092B-C50C-407E-A947-70E740481C1C}">
                <a14:useLocalDpi xmlns:a14="http://schemas.microsoft.com/office/drawing/2010/main" val="0"/>
              </a:ext>
            </a:extLst>
          </a:blip>
          <a:srcRect b="8418"/>
          <a:stretch>
            <a:fillRect/>
          </a:stretch>
        </p:blipFill>
        <p:spPr bwMode="auto">
          <a:xfrm>
            <a:off x="5767388" y="2886075"/>
            <a:ext cx="33766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7" descr="http://www.desmm.com/wp-content/web20_people.jpg"/>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5857875" y="4643438"/>
            <a:ext cx="3014663"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CasellaDiTesto 7"/>
          <p:cNvSpPr txBox="1">
            <a:spLocks noChangeArrowheads="1"/>
          </p:cNvSpPr>
          <p:nvPr/>
        </p:nvSpPr>
        <p:spPr bwMode="auto">
          <a:xfrm>
            <a:off x="642938" y="0"/>
            <a:ext cx="7500937" cy="6461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800"/>
              <a:t>Relazione comunicativa d’impresa - Modello di comunicazione in 4 direzioni:</a:t>
            </a:r>
          </a:p>
          <a:p>
            <a:pPr algn="ctr" eaLnBrk="1" hangingPunct="1"/>
            <a:r>
              <a:rPr lang="it-IT" sz="1800" i="1">
                <a:latin typeface="Calibri" pitchFamily="34" charset="0"/>
              </a:rPr>
              <a:t>I mercati come conversazioni</a:t>
            </a:r>
          </a:p>
        </p:txBody>
      </p:sp>
      <p:sp>
        <p:nvSpPr>
          <p:cNvPr id="47112" name="AutoShape 8"/>
          <p:cNvSpPr>
            <a:spLocks noChangeAspect="1" noChangeArrowheads="1"/>
          </p:cNvSpPr>
          <p:nvPr/>
        </p:nvSpPr>
        <p:spPr bwMode="auto">
          <a:xfrm>
            <a:off x="214313" y="2857500"/>
            <a:ext cx="6329362"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ma 11"/>
          <p:cNvGraphicFramePr/>
          <p:nvPr>
            <p:extLst>
              <p:ext uri="{D42A27DB-BD31-4B8C-83A1-F6EECF244321}">
                <p14:modId xmlns:p14="http://schemas.microsoft.com/office/powerpoint/2010/main" val="3854261131"/>
              </p:ext>
            </p:extLst>
          </p:nvPr>
        </p:nvGraphicFramePr>
        <p:xfrm>
          <a:off x="4636290" y="1432122"/>
          <a:ext cx="5459306" cy="34853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7111" name="CasellaDiTesto 7"/>
          <p:cNvSpPr txBox="1">
            <a:spLocks noChangeArrowheads="1"/>
          </p:cNvSpPr>
          <p:nvPr/>
        </p:nvSpPr>
        <p:spPr bwMode="auto">
          <a:xfrm>
            <a:off x="642938" y="26184"/>
            <a:ext cx="7500937"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2800" dirty="0" smtClean="0">
                <a:latin typeface="+mj-lt"/>
              </a:rPr>
              <a:t>Modello </a:t>
            </a:r>
            <a:r>
              <a:rPr lang="it-IT" sz="2800" dirty="0">
                <a:latin typeface="+mj-lt"/>
              </a:rPr>
              <a:t>di comunicazione in 4 direzioni</a:t>
            </a:r>
            <a:r>
              <a:rPr lang="it-IT" sz="2800" dirty="0" smtClean="0">
                <a:latin typeface="+mj-lt"/>
              </a:rPr>
              <a:t>:</a:t>
            </a:r>
            <a:endParaRPr lang="it-IT" sz="2800" dirty="0">
              <a:latin typeface="+mj-lt"/>
            </a:endParaRPr>
          </a:p>
        </p:txBody>
      </p:sp>
      <p:sp>
        <p:nvSpPr>
          <p:cNvPr id="47112" name="AutoShape 8"/>
          <p:cNvSpPr>
            <a:spLocks noChangeAspect="1" noChangeArrowheads="1"/>
          </p:cNvSpPr>
          <p:nvPr/>
        </p:nvSpPr>
        <p:spPr bwMode="auto">
          <a:xfrm>
            <a:off x="214313" y="2857500"/>
            <a:ext cx="6329362"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pic>
        <p:nvPicPr>
          <p:cNvPr id="9" name="Picture 2" descr="https://encrypted-tbn3.gstatic.com/images?q=tbn:ANd9GcTvC3c4qo0YcKR5nMp7ToPXuIz8yvmcVFmqc2jfCOqMOvOKsw_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2915843"/>
            <a:ext cx="12715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Diagramma 9"/>
          <p:cNvGraphicFramePr/>
          <p:nvPr>
            <p:extLst>
              <p:ext uri="{D42A27DB-BD31-4B8C-83A1-F6EECF244321}">
                <p14:modId xmlns:p14="http://schemas.microsoft.com/office/powerpoint/2010/main" val="1252759803"/>
              </p:ext>
            </p:extLst>
          </p:nvPr>
        </p:nvGraphicFramePr>
        <p:xfrm>
          <a:off x="-857359" y="1782833"/>
          <a:ext cx="5005982" cy="31661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1" name="Picture 6"/>
          <p:cNvPicPr>
            <a:picLocks noChangeAspect="1" noChangeArrowheads="1"/>
          </p:cNvPicPr>
          <p:nvPr/>
        </p:nvPicPr>
        <p:blipFill>
          <a:blip r:embed="rId13"/>
          <a:srcRect/>
          <a:stretch>
            <a:fillRect/>
          </a:stretch>
        </p:blipFill>
        <p:spPr bwMode="auto">
          <a:xfrm>
            <a:off x="6660232" y="2937694"/>
            <a:ext cx="1368152" cy="878262"/>
          </a:xfrm>
          <a:prstGeom prst="rect">
            <a:avLst/>
          </a:prstGeom>
          <a:ln/>
        </p:spPr>
        <p:style>
          <a:lnRef idx="2">
            <a:schemeClr val="accent3"/>
          </a:lnRef>
          <a:fillRef idx="1">
            <a:schemeClr val="lt1"/>
          </a:fillRef>
          <a:effectRef idx="0">
            <a:schemeClr val="accent3"/>
          </a:effectRef>
          <a:fontRef idx="minor">
            <a:schemeClr val="dk1"/>
          </a:fontRef>
        </p:style>
      </p:pic>
      <p:sp>
        <p:nvSpPr>
          <p:cNvPr id="13" name="CasellaDiTesto 12"/>
          <p:cNvSpPr txBox="1"/>
          <p:nvPr/>
        </p:nvSpPr>
        <p:spPr>
          <a:xfrm>
            <a:off x="2930649" y="5013176"/>
            <a:ext cx="1857375" cy="1016000"/>
          </a:xfrm>
          <a:prstGeom prst="rect">
            <a:avLst/>
          </a:prstGeom>
          <a:noFill/>
        </p:spPr>
        <p:txBody>
          <a:bodyPr wrap="none">
            <a:spAutoFit/>
          </a:bodyPr>
          <a:lstStyle/>
          <a:p>
            <a:pPr>
              <a:defRPr/>
            </a:pPr>
            <a:r>
              <a:rPr lang="it-IT" b="1" dirty="0">
                <a:latin typeface="+mj-lt"/>
              </a:rPr>
              <a:t>Dentro –fuori</a:t>
            </a:r>
          </a:p>
          <a:p>
            <a:pPr>
              <a:defRPr/>
            </a:pPr>
            <a:r>
              <a:rPr lang="it-IT" dirty="0">
                <a:latin typeface="+mj-lt"/>
              </a:rPr>
              <a:t>Brand image</a:t>
            </a:r>
          </a:p>
          <a:p>
            <a:pPr>
              <a:defRPr/>
            </a:pPr>
            <a:r>
              <a:rPr lang="it-IT" dirty="0">
                <a:latin typeface="+mj-lt"/>
              </a:rPr>
              <a:t>Value </a:t>
            </a:r>
            <a:r>
              <a:rPr lang="it-IT" dirty="0" err="1">
                <a:latin typeface="+mj-lt"/>
              </a:rPr>
              <a:t>proposition</a:t>
            </a:r>
            <a:endParaRPr lang="it-IT" dirty="0">
              <a:latin typeface="+mj-lt"/>
            </a:endParaRPr>
          </a:p>
          <a:p>
            <a:pPr>
              <a:defRPr/>
            </a:pPr>
            <a:r>
              <a:rPr lang="it-IT" dirty="0">
                <a:latin typeface="+mj-lt"/>
              </a:rPr>
              <a:t>Public relation</a:t>
            </a:r>
          </a:p>
          <a:p>
            <a:pPr>
              <a:defRPr/>
            </a:pPr>
            <a:r>
              <a:rPr lang="it-IT" dirty="0">
                <a:latin typeface="+mj-lt"/>
              </a:rPr>
              <a:t>Informazioni tecniche</a:t>
            </a:r>
          </a:p>
          <a:p>
            <a:pPr>
              <a:defRPr/>
            </a:pPr>
            <a:r>
              <a:rPr lang="it-IT" dirty="0">
                <a:latin typeface="+mj-lt"/>
              </a:rPr>
              <a:t>Conversazione con </a:t>
            </a:r>
            <a:r>
              <a:rPr lang="it-IT" dirty="0" err="1">
                <a:latin typeface="+mj-lt"/>
              </a:rPr>
              <a:t>stakeholders</a:t>
            </a:r>
            <a:endParaRPr lang="it-IT" dirty="0">
              <a:latin typeface="+mj-lt"/>
            </a:endParaRPr>
          </a:p>
        </p:txBody>
      </p:sp>
      <p:graphicFrame>
        <p:nvGraphicFramePr>
          <p:cNvPr id="14" name="Diagramma 13"/>
          <p:cNvGraphicFramePr/>
          <p:nvPr>
            <p:extLst>
              <p:ext uri="{D42A27DB-BD31-4B8C-83A1-F6EECF244321}">
                <p14:modId xmlns:p14="http://schemas.microsoft.com/office/powerpoint/2010/main" val="228847817"/>
              </p:ext>
            </p:extLst>
          </p:nvPr>
        </p:nvGraphicFramePr>
        <p:xfrm>
          <a:off x="1970427" y="1919890"/>
          <a:ext cx="3881043" cy="289201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5" name="Diagramma 14"/>
          <p:cNvGraphicFramePr/>
          <p:nvPr>
            <p:extLst>
              <p:ext uri="{D42A27DB-BD31-4B8C-83A1-F6EECF244321}">
                <p14:modId xmlns:p14="http://schemas.microsoft.com/office/powerpoint/2010/main" val="2691087956"/>
              </p:ext>
            </p:extLst>
          </p:nvPr>
        </p:nvGraphicFramePr>
        <p:xfrm>
          <a:off x="4018828" y="2466578"/>
          <a:ext cx="1800200" cy="1929209"/>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sp>
        <p:nvSpPr>
          <p:cNvPr id="16" name="CasellaDiTesto 15"/>
          <p:cNvSpPr txBox="1"/>
          <p:nvPr/>
        </p:nvSpPr>
        <p:spPr>
          <a:xfrm>
            <a:off x="4526044" y="1333217"/>
            <a:ext cx="1630132" cy="861774"/>
          </a:xfrm>
          <a:prstGeom prst="rect">
            <a:avLst/>
          </a:prstGeom>
          <a:noFill/>
        </p:spPr>
        <p:txBody>
          <a:bodyPr wrap="square">
            <a:spAutoFit/>
          </a:bodyPr>
          <a:lstStyle/>
          <a:p>
            <a:pPr>
              <a:defRPr/>
            </a:pPr>
            <a:r>
              <a:rPr lang="it-IT" b="1" dirty="0">
                <a:latin typeface="+mj-lt"/>
              </a:rPr>
              <a:t>Fuori– dentro</a:t>
            </a:r>
          </a:p>
          <a:p>
            <a:pPr>
              <a:defRPr/>
            </a:pPr>
            <a:r>
              <a:rPr lang="it-IT" dirty="0">
                <a:latin typeface="+mj-lt"/>
              </a:rPr>
              <a:t>Marketing dell’ascolto</a:t>
            </a:r>
          </a:p>
          <a:p>
            <a:pPr>
              <a:defRPr/>
            </a:pPr>
            <a:r>
              <a:rPr lang="it-IT" dirty="0">
                <a:latin typeface="+mj-lt"/>
              </a:rPr>
              <a:t>Brand and </a:t>
            </a:r>
            <a:r>
              <a:rPr lang="it-IT" dirty="0" err="1">
                <a:latin typeface="+mj-lt"/>
              </a:rPr>
              <a:t>buzz</a:t>
            </a:r>
            <a:r>
              <a:rPr lang="it-IT" dirty="0">
                <a:latin typeface="+mj-lt"/>
              </a:rPr>
              <a:t> marketing</a:t>
            </a:r>
          </a:p>
          <a:p>
            <a:pPr>
              <a:defRPr/>
            </a:pPr>
            <a:r>
              <a:rPr lang="it-IT" dirty="0">
                <a:latin typeface="+mj-lt"/>
              </a:rPr>
              <a:t>Blogs </a:t>
            </a:r>
            <a:r>
              <a:rPr lang="it-IT" dirty="0" err="1">
                <a:latin typeface="+mj-lt"/>
              </a:rPr>
              <a:t>Twitter</a:t>
            </a:r>
            <a:r>
              <a:rPr lang="it-IT" dirty="0">
                <a:latin typeface="+mj-lt"/>
              </a:rPr>
              <a:t> Forum </a:t>
            </a:r>
            <a:endParaRPr lang="it-IT" dirty="0" smtClean="0">
              <a:latin typeface="+mj-lt"/>
            </a:endParaRPr>
          </a:p>
          <a:p>
            <a:pPr>
              <a:defRPr/>
            </a:pPr>
            <a:r>
              <a:rPr lang="it-IT" dirty="0" err="1" smtClean="0">
                <a:latin typeface="+mj-lt"/>
              </a:rPr>
              <a:t>Conversation</a:t>
            </a:r>
            <a:r>
              <a:rPr lang="it-IT" dirty="0" smtClean="0">
                <a:latin typeface="+mj-lt"/>
              </a:rPr>
              <a:t> </a:t>
            </a:r>
            <a:r>
              <a:rPr lang="it-IT" dirty="0" err="1" smtClean="0">
                <a:latin typeface="+mj-lt"/>
              </a:rPr>
              <a:t>monitoring</a:t>
            </a:r>
            <a:endParaRPr lang="it-IT" dirty="0">
              <a:latin typeface="+mj-lt"/>
            </a:endParaRPr>
          </a:p>
        </p:txBody>
      </p:sp>
      <p:sp>
        <p:nvSpPr>
          <p:cNvPr id="17" name="CasellaDiTesto 16"/>
          <p:cNvSpPr txBox="1"/>
          <p:nvPr/>
        </p:nvSpPr>
        <p:spPr>
          <a:xfrm>
            <a:off x="1057915" y="1189598"/>
            <a:ext cx="1205779" cy="461665"/>
          </a:xfrm>
          <a:prstGeom prst="rect">
            <a:avLst/>
          </a:prstGeom>
          <a:noFill/>
        </p:spPr>
        <p:txBody>
          <a:bodyPr wrap="none">
            <a:spAutoFit/>
          </a:bodyPr>
          <a:lstStyle/>
          <a:p>
            <a:pPr>
              <a:defRPr/>
            </a:pPr>
            <a:r>
              <a:rPr lang="it-IT" sz="2400" b="1" dirty="0" smtClean="0">
                <a:latin typeface="+mj-lt"/>
              </a:rPr>
              <a:t>Azienda</a:t>
            </a:r>
            <a:endParaRPr lang="it-IT" sz="2400" dirty="0">
              <a:latin typeface="+mj-lt"/>
            </a:endParaRPr>
          </a:p>
        </p:txBody>
      </p:sp>
      <p:sp>
        <p:nvSpPr>
          <p:cNvPr id="18" name="CasellaDiTesto 17"/>
          <p:cNvSpPr txBox="1"/>
          <p:nvPr/>
        </p:nvSpPr>
        <p:spPr>
          <a:xfrm>
            <a:off x="6410438" y="1189597"/>
            <a:ext cx="2157129" cy="461665"/>
          </a:xfrm>
          <a:prstGeom prst="rect">
            <a:avLst/>
          </a:prstGeom>
          <a:noFill/>
        </p:spPr>
        <p:txBody>
          <a:bodyPr wrap="none">
            <a:spAutoFit/>
          </a:bodyPr>
          <a:lstStyle/>
          <a:p>
            <a:pPr>
              <a:defRPr/>
            </a:pPr>
            <a:r>
              <a:rPr lang="it-IT" sz="2400" b="1" dirty="0" smtClean="0">
                <a:latin typeface="+mj-lt"/>
              </a:rPr>
              <a:t>Mondo esterno</a:t>
            </a:r>
            <a:endParaRPr lang="it-IT" sz="2400" dirty="0">
              <a:latin typeface="+mj-lt"/>
            </a:endParaRPr>
          </a:p>
        </p:txBody>
      </p:sp>
      <p:sp>
        <p:nvSpPr>
          <p:cNvPr id="19" name="CasellaDiTesto 18"/>
          <p:cNvSpPr txBox="1"/>
          <p:nvPr/>
        </p:nvSpPr>
        <p:spPr>
          <a:xfrm>
            <a:off x="220362" y="5013176"/>
            <a:ext cx="2168525" cy="1169987"/>
          </a:xfrm>
          <a:prstGeom prst="rect">
            <a:avLst/>
          </a:prstGeom>
          <a:noFill/>
        </p:spPr>
        <p:txBody>
          <a:bodyPr wrap="none">
            <a:spAutoFit/>
          </a:bodyPr>
          <a:lstStyle/>
          <a:p>
            <a:pPr>
              <a:defRPr/>
            </a:pPr>
            <a:r>
              <a:rPr lang="it-IT" b="1" dirty="0">
                <a:latin typeface="+mj-lt"/>
              </a:rPr>
              <a:t>Dentro –dentro</a:t>
            </a:r>
          </a:p>
          <a:p>
            <a:pPr>
              <a:defRPr/>
            </a:pPr>
            <a:r>
              <a:rPr lang="it-IT" dirty="0">
                <a:latin typeface="+mj-lt"/>
              </a:rPr>
              <a:t>Condivisione </a:t>
            </a:r>
            <a:r>
              <a:rPr lang="it-IT" dirty="0" err="1">
                <a:latin typeface="+mj-lt"/>
              </a:rPr>
              <a:t>mission</a:t>
            </a:r>
            <a:r>
              <a:rPr lang="it-IT" dirty="0">
                <a:latin typeface="+mj-lt"/>
              </a:rPr>
              <a:t> e valori aziendali</a:t>
            </a:r>
          </a:p>
          <a:p>
            <a:pPr>
              <a:defRPr/>
            </a:pPr>
            <a:r>
              <a:rPr lang="it-IT" dirty="0">
                <a:latin typeface="+mj-lt"/>
              </a:rPr>
              <a:t>Formazione</a:t>
            </a:r>
          </a:p>
          <a:p>
            <a:pPr>
              <a:defRPr/>
            </a:pPr>
            <a:r>
              <a:rPr lang="it-IT" dirty="0">
                <a:latin typeface="+mj-lt"/>
              </a:rPr>
              <a:t>Supporto  e documentazione</a:t>
            </a:r>
          </a:p>
          <a:p>
            <a:pPr>
              <a:defRPr/>
            </a:pPr>
            <a:r>
              <a:rPr lang="it-IT" dirty="0">
                <a:latin typeface="+mj-lt"/>
              </a:rPr>
              <a:t>Gestione conoscenza</a:t>
            </a:r>
          </a:p>
          <a:p>
            <a:pPr>
              <a:defRPr/>
            </a:pPr>
            <a:r>
              <a:rPr lang="it-IT" dirty="0">
                <a:latin typeface="+mj-lt"/>
              </a:rPr>
              <a:t>Motivazione e gestione clima</a:t>
            </a:r>
          </a:p>
          <a:p>
            <a:pPr>
              <a:defRPr/>
            </a:pPr>
            <a:r>
              <a:rPr lang="it-IT" dirty="0">
                <a:latin typeface="+mj-lt"/>
              </a:rPr>
              <a:t>Team </a:t>
            </a:r>
            <a:r>
              <a:rPr lang="it-IT" dirty="0" err="1">
                <a:latin typeface="+mj-lt"/>
              </a:rPr>
              <a:t>bulding</a:t>
            </a:r>
            <a:endParaRPr lang="it-IT" dirty="0">
              <a:latin typeface="+mj-lt"/>
            </a:endParaRPr>
          </a:p>
        </p:txBody>
      </p:sp>
      <p:sp>
        <p:nvSpPr>
          <p:cNvPr id="20" name="CasellaDiTesto 19"/>
          <p:cNvSpPr txBox="1"/>
          <p:nvPr/>
        </p:nvSpPr>
        <p:spPr>
          <a:xfrm>
            <a:off x="6467557" y="5013176"/>
            <a:ext cx="1243012" cy="708025"/>
          </a:xfrm>
          <a:prstGeom prst="rect">
            <a:avLst/>
          </a:prstGeom>
          <a:noFill/>
        </p:spPr>
        <p:txBody>
          <a:bodyPr wrap="none">
            <a:spAutoFit/>
          </a:bodyPr>
          <a:lstStyle/>
          <a:p>
            <a:pPr>
              <a:defRPr/>
            </a:pPr>
            <a:r>
              <a:rPr lang="it-IT" b="1" dirty="0">
                <a:latin typeface="+mj-lt"/>
              </a:rPr>
              <a:t>Fuori–fuori</a:t>
            </a:r>
          </a:p>
          <a:p>
            <a:pPr>
              <a:defRPr/>
            </a:pPr>
            <a:r>
              <a:rPr lang="it-IT" dirty="0">
                <a:latin typeface="+mj-lt"/>
              </a:rPr>
              <a:t>Giudizi e commenti</a:t>
            </a:r>
          </a:p>
          <a:p>
            <a:pPr>
              <a:defRPr/>
            </a:pPr>
            <a:r>
              <a:rPr lang="it-IT" dirty="0">
                <a:latin typeface="+mj-lt"/>
              </a:rPr>
              <a:t>Ricerca informazioni</a:t>
            </a:r>
          </a:p>
          <a:p>
            <a:pPr>
              <a:defRPr/>
            </a:pPr>
            <a:r>
              <a:rPr lang="it-IT" dirty="0">
                <a:latin typeface="+mj-lt"/>
              </a:rPr>
              <a:t>Scambio opinioni</a:t>
            </a:r>
          </a:p>
        </p:txBody>
      </p:sp>
    </p:spTree>
    <p:extLst>
      <p:ext uri="{BB962C8B-B14F-4D97-AF65-F5344CB8AC3E}">
        <p14:creationId xmlns:p14="http://schemas.microsoft.com/office/powerpoint/2010/main" val="38305917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mmagin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2700" y="3068638"/>
            <a:ext cx="3365500"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Immagin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0"/>
            <a:ext cx="29781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0" name="Immagin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50" y="5373688"/>
            <a:ext cx="50419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1" name="Immagin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0250" y="354013"/>
            <a:ext cx="2940050"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Immagin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0250" y="2781300"/>
            <a:ext cx="3095625"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8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66675"/>
            <a:ext cx="4933950" cy="67246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Lst>
        </p:spPr>
      </p:pic>
      <p:sp>
        <p:nvSpPr>
          <p:cNvPr id="51203" name="CasellaDiTesto 1"/>
          <p:cNvSpPr txBox="1">
            <a:spLocks noChangeArrowheads="1"/>
          </p:cNvSpPr>
          <p:nvPr/>
        </p:nvSpPr>
        <p:spPr bwMode="auto">
          <a:xfrm>
            <a:off x="-1588" y="260350"/>
            <a:ext cx="2844801"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algn="ctr"/>
            <a:r>
              <a:rPr lang="it-IT" sz="2800" dirty="0">
                <a:latin typeface="+mj-lt"/>
              </a:rPr>
              <a:t>Web Marketing:</a:t>
            </a:r>
          </a:p>
          <a:p>
            <a:pPr algn="ctr"/>
            <a:r>
              <a:rPr lang="it-IT" sz="1100" dirty="0">
                <a:latin typeface="+mj-lt"/>
              </a:rPr>
              <a:t>sfrutta il canale online per studiare il mercato e sviluppare i rapporti commerciali (promozione/pubblicità, distribuzione, vendita, assistenza alla clientela, etc.) tramite il Web</a:t>
            </a:r>
          </a:p>
        </p:txBody>
      </p:sp>
      <p:pic>
        <p:nvPicPr>
          <p:cNvPr id="51204" name="Immagin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725" y="1700213"/>
            <a:ext cx="2792413"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ttangolo 1"/>
          <p:cNvSpPr>
            <a:spLocks noChangeArrowheads="1"/>
          </p:cNvSpPr>
          <p:nvPr/>
        </p:nvSpPr>
        <p:spPr bwMode="auto">
          <a:xfrm>
            <a:off x="214313" y="3789363"/>
            <a:ext cx="2486025"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1100" b="1" i="1" dirty="0">
                <a:latin typeface="Calibri" pitchFamily="34" charset="0"/>
                <a:cs typeface="Calibri" pitchFamily="34" charset="0"/>
              </a:rPr>
              <a:t>Posizionarsi</a:t>
            </a:r>
            <a:r>
              <a:rPr lang="it-IT" sz="1100" dirty="0">
                <a:latin typeface="Calibri" pitchFamily="34" charset="0"/>
                <a:cs typeface="Calibri" pitchFamily="34" charset="0"/>
              </a:rPr>
              <a:t> su Google e gli altri motori di ricerca anche attraverso la </a:t>
            </a:r>
            <a:r>
              <a:rPr lang="it-IT" sz="1100" b="1" i="1" dirty="0">
                <a:latin typeface="Calibri" pitchFamily="34" charset="0"/>
                <a:cs typeface="Calibri" pitchFamily="34" charset="0"/>
              </a:rPr>
              <a:t>Pubblicità</a:t>
            </a:r>
            <a:r>
              <a:rPr lang="it-IT" sz="1100" dirty="0">
                <a:latin typeface="Calibri" pitchFamily="34" charset="0"/>
                <a:cs typeface="Calibri" pitchFamily="34" charset="0"/>
              </a:rPr>
              <a:t> nei motori di ricerca</a:t>
            </a:r>
          </a:p>
          <a:p>
            <a:r>
              <a:rPr lang="it-IT" sz="1100" b="1" i="1" dirty="0">
                <a:latin typeface="Calibri" pitchFamily="34" charset="0"/>
                <a:cs typeface="Calibri" pitchFamily="34" charset="0"/>
              </a:rPr>
              <a:t>Social media marketing</a:t>
            </a:r>
          </a:p>
          <a:p>
            <a:r>
              <a:rPr lang="it-IT" sz="1100" dirty="0">
                <a:latin typeface="Calibri" pitchFamily="34" charset="0"/>
                <a:cs typeface="Calibri" pitchFamily="34" charset="0"/>
              </a:rPr>
              <a:t>(</a:t>
            </a:r>
            <a:r>
              <a:rPr lang="it-IT" sz="1100" dirty="0" err="1">
                <a:latin typeface="Calibri" pitchFamily="34" charset="0"/>
                <a:cs typeface="Calibri" pitchFamily="34" charset="0"/>
              </a:rPr>
              <a:t>Facebook</a:t>
            </a:r>
            <a:r>
              <a:rPr lang="it-IT" sz="1100" dirty="0">
                <a:latin typeface="Calibri" pitchFamily="34" charset="0"/>
                <a:cs typeface="Calibri" pitchFamily="34" charset="0"/>
              </a:rPr>
              <a:t>, </a:t>
            </a:r>
            <a:r>
              <a:rPr lang="it-IT" sz="1100" dirty="0" err="1">
                <a:latin typeface="Calibri" pitchFamily="34" charset="0"/>
                <a:cs typeface="Calibri" pitchFamily="34" charset="0"/>
              </a:rPr>
              <a:t>Twitter</a:t>
            </a:r>
            <a:r>
              <a:rPr lang="it-IT" sz="1100" dirty="0">
                <a:latin typeface="Calibri" pitchFamily="34" charset="0"/>
                <a:cs typeface="Calibri" pitchFamily="34" charset="0"/>
              </a:rPr>
              <a:t>, </a:t>
            </a:r>
            <a:r>
              <a:rPr lang="it-IT" sz="1100" dirty="0" err="1">
                <a:latin typeface="Calibri" pitchFamily="34" charset="0"/>
                <a:cs typeface="Calibri" pitchFamily="34" charset="0"/>
              </a:rPr>
              <a:t>Youtube</a:t>
            </a:r>
            <a:r>
              <a:rPr lang="it-IT" sz="1100" dirty="0">
                <a:latin typeface="Calibri" pitchFamily="34" charset="0"/>
                <a:cs typeface="Calibri" pitchFamily="34" charset="0"/>
              </a:rPr>
              <a:t>, </a:t>
            </a:r>
            <a:r>
              <a:rPr lang="it-IT" sz="1100" dirty="0" err="1">
                <a:latin typeface="Calibri" pitchFamily="34" charset="0"/>
                <a:cs typeface="Calibri" pitchFamily="34" charset="0"/>
              </a:rPr>
              <a:t>Flickr</a:t>
            </a:r>
            <a:r>
              <a:rPr lang="it-IT" sz="1100" dirty="0">
                <a:latin typeface="Calibri" pitchFamily="34" charset="0"/>
                <a:cs typeface="Calibri" pitchFamily="34" charset="0"/>
              </a:rPr>
              <a:t>) per promuovere e pubblicizzare il proprio business online</a:t>
            </a:r>
          </a:p>
          <a:p>
            <a:r>
              <a:rPr lang="it-IT" sz="1100" b="1" i="1" dirty="0">
                <a:latin typeface="Calibri" pitchFamily="34" charset="0"/>
                <a:cs typeface="Calibri" pitchFamily="34" charset="0"/>
              </a:rPr>
              <a:t>Monitoraggio della reputazione</a:t>
            </a:r>
          </a:p>
          <a:p>
            <a:r>
              <a:rPr lang="it-IT" sz="1100" dirty="0">
                <a:latin typeface="Calibri" pitchFamily="34" charset="0"/>
                <a:cs typeface="Calibri" pitchFamily="34" charset="0"/>
              </a:rPr>
              <a:t>per ascoltare consigli fondamentali che arrivano direttamente dai tuoi clienti</a:t>
            </a:r>
          </a:p>
          <a:p>
            <a:r>
              <a:rPr lang="it-IT" sz="1100" b="1" i="1" dirty="0">
                <a:latin typeface="Calibri" pitchFamily="34" charset="0"/>
                <a:cs typeface="Calibri" pitchFamily="34" charset="0"/>
              </a:rPr>
              <a:t>Creazione, gestione, conversione </a:t>
            </a:r>
            <a:r>
              <a:rPr lang="it-IT" sz="1100" dirty="0">
                <a:latin typeface="Calibri" pitchFamily="34" charset="0"/>
                <a:cs typeface="Calibri" pitchFamily="34" charset="0"/>
              </a:rPr>
              <a:t>di nuovi contatti  in clienti potenziali e </a:t>
            </a:r>
            <a:r>
              <a:rPr lang="it-IT" sz="1100" dirty="0" smtClean="0">
                <a:latin typeface="Calibri" pitchFamily="34" charset="0"/>
                <a:cs typeface="Calibri" pitchFamily="34" charset="0"/>
              </a:rPr>
              <a:t>clienti, attraverso l’uso combinato di sito web, </a:t>
            </a:r>
            <a:r>
              <a:rPr lang="it-IT" sz="1100" dirty="0" err="1" smtClean="0">
                <a:latin typeface="Calibri" pitchFamily="34" charset="0"/>
                <a:cs typeface="Calibri" pitchFamily="34" charset="0"/>
              </a:rPr>
              <a:t>landing</a:t>
            </a:r>
            <a:r>
              <a:rPr lang="it-IT" sz="1100" dirty="0" smtClean="0">
                <a:latin typeface="Calibri" pitchFamily="34" charset="0"/>
                <a:cs typeface="Calibri" pitchFamily="34" charset="0"/>
              </a:rPr>
              <a:t> page e software CRM</a:t>
            </a:r>
            <a:endParaRPr lang="it-IT" sz="11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asella di testo 2"/>
          <p:cNvSpPr txBox="1">
            <a:spLocks noChangeArrowheads="1"/>
          </p:cNvSpPr>
          <p:nvPr/>
        </p:nvSpPr>
        <p:spPr bwMode="auto">
          <a:xfrm>
            <a:off x="344488" y="4410075"/>
            <a:ext cx="1743075" cy="268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spcAft>
                <a:spcPts val="1000"/>
              </a:spcAft>
            </a:pPr>
            <a:r>
              <a:rPr lang="it-IT" sz="1600">
                <a:solidFill>
                  <a:srgbClr val="17375E"/>
                </a:solidFill>
                <a:latin typeface="Agency FB" pitchFamily="34" charset="0"/>
                <a:cs typeface="Arial" pitchFamily="34" charset="0"/>
              </a:rPr>
              <a:t>Social media</a:t>
            </a:r>
          </a:p>
        </p:txBody>
      </p:sp>
      <p:pic>
        <p:nvPicPr>
          <p:cNvPr id="52227" name="Immagine 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9288" y="1747838"/>
            <a:ext cx="1487487" cy="74136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818" name="Titolo 1"/>
          <p:cNvSpPr>
            <a:spLocks noGrp="1"/>
          </p:cNvSpPr>
          <p:nvPr>
            <p:ph type="title"/>
          </p:nvPr>
        </p:nvSpPr>
        <p:spPr>
          <a:extLst/>
        </p:spPr>
        <p:txBody>
          <a:bodyPr/>
          <a:lstStyle/>
          <a:p>
            <a:pPr>
              <a:defRPr/>
            </a:pPr>
            <a:r>
              <a:rPr lang="it-IT" dirty="0" smtClean="0">
                <a:solidFill>
                  <a:schemeClr val="accent1">
                    <a:lumMod val="75000"/>
                  </a:schemeClr>
                </a:solidFill>
              </a:rPr>
              <a:t>Web e social media Marketing:</a:t>
            </a:r>
            <a:br>
              <a:rPr lang="it-IT" dirty="0" smtClean="0">
                <a:solidFill>
                  <a:schemeClr val="accent1">
                    <a:lumMod val="75000"/>
                  </a:schemeClr>
                </a:solidFill>
              </a:rPr>
            </a:br>
            <a:endParaRPr lang="it-IT" dirty="0" smtClean="0">
              <a:solidFill>
                <a:srgbClr val="FF0000"/>
              </a:solidFill>
            </a:endParaRPr>
          </a:p>
        </p:txBody>
      </p:sp>
      <p:pic>
        <p:nvPicPr>
          <p:cNvPr id="52229" name="Immagine 10" descr="Descrizione: http://simosoke.files.wordpress.com/2011/09/seo_2.jpg?w=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1497013"/>
            <a:ext cx="6286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Casella di testo 2"/>
          <p:cNvSpPr txBox="1">
            <a:spLocks noChangeArrowheads="1"/>
          </p:cNvSpPr>
          <p:nvPr/>
        </p:nvSpPr>
        <p:spPr bwMode="auto">
          <a:xfrm>
            <a:off x="6988175" y="1484313"/>
            <a:ext cx="1524000" cy="231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spcAft>
                <a:spcPts val="1000"/>
              </a:spcAft>
            </a:pPr>
            <a:r>
              <a:rPr lang="it-IT" sz="800">
                <a:solidFill>
                  <a:srgbClr val="FF0000"/>
                </a:solidFill>
                <a:latin typeface="Magneto" pitchFamily="82" charset="0"/>
                <a:cs typeface="Arial" pitchFamily="34" charset="0"/>
              </a:rPr>
              <a:t>Google Analytics</a:t>
            </a:r>
            <a:endParaRPr lang="it-IT">
              <a:solidFill>
                <a:schemeClr val="tx1"/>
              </a:solidFill>
              <a:latin typeface="Segoe"/>
              <a:cs typeface="Arial" pitchFamily="34" charset="0"/>
            </a:endParaRPr>
          </a:p>
        </p:txBody>
      </p:sp>
      <p:sp>
        <p:nvSpPr>
          <p:cNvPr id="52231" name="Casella di testo 2"/>
          <p:cNvSpPr txBox="1">
            <a:spLocks noChangeArrowheads="1"/>
          </p:cNvSpPr>
          <p:nvPr/>
        </p:nvSpPr>
        <p:spPr bwMode="auto">
          <a:xfrm>
            <a:off x="3132138" y="923925"/>
            <a:ext cx="2919412"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algn="ctr" eaLnBrk="1" hangingPunct="1"/>
            <a:r>
              <a:rPr lang="it-IT" sz="1600">
                <a:solidFill>
                  <a:schemeClr val="tx1"/>
                </a:solidFill>
                <a:latin typeface="Agency FB" pitchFamily="34" charset="0"/>
                <a:cs typeface="Arial" pitchFamily="34" charset="0"/>
              </a:rPr>
              <a:t>NURTURING – CONVERTING -MANAGING</a:t>
            </a:r>
          </a:p>
          <a:p>
            <a:pPr algn="ctr" eaLnBrk="1" hangingPunct="1"/>
            <a:r>
              <a:rPr lang="it-IT" sz="2000" b="1">
                <a:solidFill>
                  <a:schemeClr val="tx1"/>
                </a:solidFill>
                <a:latin typeface="Agency FB" pitchFamily="34" charset="0"/>
                <a:cs typeface="Arial" pitchFamily="34" charset="0"/>
              </a:rPr>
              <a:t>LEADS</a:t>
            </a:r>
          </a:p>
          <a:p>
            <a:pPr eaLnBrk="1" hangingPunct="1"/>
            <a:endParaRPr lang="it-IT">
              <a:solidFill>
                <a:schemeClr val="tx1"/>
              </a:solidFill>
              <a:latin typeface="Segoe"/>
              <a:cs typeface="Arial" pitchFamily="34" charset="0"/>
            </a:endParaRPr>
          </a:p>
        </p:txBody>
      </p:sp>
      <p:sp>
        <p:nvSpPr>
          <p:cNvPr id="52232" name="Freccia a destra 3"/>
          <p:cNvSpPr>
            <a:spLocks noChangeArrowheads="1"/>
          </p:cNvSpPr>
          <p:nvPr/>
        </p:nvSpPr>
        <p:spPr bwMode="auto">
          <a:xfrm>
            <a:off x="3267075" y="2103438"/>
            <a:ext cx="355600" cy="209550"/>
          </a:xfrm>
          <a:prstGeom prst="rightArrow">
            <a:avLst>
              <a:gd name="adj1" fmla="val 50000"/>
              <a:gd name="adj2" fmla="val 49888"/>
            </a:avLst>
          </a:prstGeom>
          <a:solidFill>
            <a:srgbClr val="4F81BD"/>
          </a:solidFill>
          <a:ln w="25400" algn="ctr">
            <a:solidFill>
              <a:srgbClr val="385D8A"/>
            </a:solidFill>
            <a:miter lim="800000"/>
            <a:headEnd/>
            <a:tailEnd/>
          </a:ln>
        </p:spPr>
        <p:txBody>
          <a:bodyPr anchor="ctr"/>
          <a:lstStyle/>
          <a:p>
            <a:endParaRPr lang="it-IT"/>
          </a:p>
        </p:txBody>
      </p:sp>
      <p:pic>
        <p:nvPicPr>
          <p:cNvPr id="52233" name="Immagine 12" descr="Descrizione: C:\cloud\mailing\zoho-cr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4125" y="2060575"/>
            <a:ext cx="140017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Immagin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2675" y="2468563"/>
            <a:ext cx="18097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5" name="Freccia a destra 14"/>
          <p:cNvSpPr>
            <a:spLocks noChangeArrowheads="1"/>
          </p:cNvSpPr>
          <p:nvPr/>
        </p:nvSpPr>
        <p:spPr bwMode="auto">
          <a:xfrm rot="5400000">
            <a:off x="4178300" y="3775076"/>
            <a:ext cx="428625" cy="203200"/>
          </a:xfrm>
          <a:prstGeom prst="rightArrow">
            <a:avLst>
              <a:gd name="adj1" fmla="val 50000"/>
              <a:gd name="adj2" fmla="val 50283"/>
            </a:avLst>
          </a:prstGeom>
          <a:solidFill>
            <a:srgbClr val="4F81BD"/>
          </a:solidFill>
          <a:ln w="25400" algn="ctr">
            <a:solidFill>
              <a:srgbClr val="385D8A"/>
            </a:solidFill>
            <a:miter lim="800000"/>
            <a:headEnd/>
            <a:tailEnd/>
          </a:ln>
        </p:spPr>
        <p:txBody>
          <a:bodyPr anchor="ctr"/>
          <a:lstStyle/>
          <a:p>
            <a:endParaRPr lang="it-IT"/>
          </a:p>
        </p:txBody>
      </p:sp>
      <p:sp>
        <p:nvSpPr>
          <p:cNvPr id="52236" name="Casella di testo 15"/>
          <p:cNvSpPr txBox="1">
            <a:spLocks noChangeArrowheads="1"/>
          </p:cNvSpPr>
          <p:nvPr/>
        </p:nvSpPr>
        <p:spPr bwMode="auto">
          <a:xfrm>
            <a:off x="6080125" y="2565400"/>
            <a:ext cx="9715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algn="ctr" eaLnBrk="1" hangingPunct="1"/>
            <a:r>
              <a:rPr lang="it-IT" sz="1600">
                <a:solidFill>
                  <a:schemeClr val="tx1"/>
                </a:solidFill>
                <a:latin typeface="Agency FB" pitchFamily="34" charset="0"/>
                <a:cs typeface="Arial" pitchFamily="34" charset="0"/>
              </a:rPr>
              <a:t>CAMPAIGN</a:t>
            </a:r>
          </a:p>
          <a:p>
            <a:pPr algn="ctr" eaLnBrk="1" hangingPunct="1"/>
            <a:r>
              <a:rPr lang="it-IT" sz="2000" b="1">
                <a:solidFill>
                  <a:schemeClr val="tx1"/>
                </a:solidFill>
                <a:latin typeface="Agency FB" pitchFamily="34" charset="0"/>
                <a:cs typeface="Arial" pitchFamily="34" charset="0"/>
              </a:rPr>
              <a:t>DEM</a:t>
            </a:r>
          </a:p>
          <a:p>
            <a:pPr eaLnBrk="1" hangingPunct="1"/>
            <a:endParaRPr lang="it-IT">
              <a:solidFill>
                <a:schemeClr val="tx1"/>
              </a:solidFill>
              <a:latin typeface="Segoe"/>
              <a:cs typeface="Arial" pitchFamily="34" charset="0"/>
            </a:endParaRPr>
          </a:p>
        </p:txBody>
      </p:sp>
      <p:pic>
        <p:nvPicPr>
          <p:cNvPr id="52237" name="Immagin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9175" y="3465513"/>
            <a:ext cx="9525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Immagine 21" descr="Descrizione: http://www.joomla.it/images/stories/articoli/2011/facebook.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81113" y="4684713"/>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Immagine 23" descr="Descrizione: http://baklavaecay.files.wordpress.com/2011/03/blogger.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1688" y="4316413"/>
            <a:ext cx="37147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Immagine 24" descr="Descrizione: http://s.wordpress.org/about/images/logos/wordpress-logo-notext-rgb.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1238" y="4789488"/>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Immagine 25" descr="Descrizione: http://www.batista70phone.com/wp-content/uploads/2011/03/youtube-logo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49488" y="5253038"/>
            <a:ext cx="658812"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2" name="Immagine 26" descr="Descrizione: http://www.bleedingcool.com/wp-content/uploads/2011/02/twitter-logo.jpg?d9c34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19313" y="5789613"/>
            <a:ext cx="36830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3" name="Immagine 30" descr="Descrizione: http://wordspicturesweb.com/wp-content/uploads/2011/04/stumbleupon-logo.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09838" y="4406900"/>
            <a:ext cx="3429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4" name="Immagine 292" descr="Descrizione: http://1.bp.blogspot.com/-fhritBFGOlk/TWvTSzU4zFI/AAAAAAAACcs/LALWtlATnHQ/s1600/facebook_like_logo.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4825" y="3508375"/>
            <a:ext cx="514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arentesi graffa chiusa 297"/>
          <p:cNvSpPr>
            <a:spLocks/>
          </p:cNvSpPr>
          <p:nvPr/>
        </p:nvSpPr>
        <p:spPr bwMode="auto">
          <a:xfrm rot="10800000">
            <a:off x="7053263" y="3122613"/>
            <a:ext cx="155575" cy="914400"/>
          </a:xfrm>
          <a:prstGeom prst="rightBrace">
            <a:avLst>
              <a:gd name="adj1" fmla="val 8327"/>
              <a:gd name="adj2" fmla="val 50000"/>
            </a:avLst>
          </a:prstGeom>
          <a:noFill/>
          <a:ln w="38100" algn="ctr">
            <a:solidFill>
              <a:srgbClr val="C0504D"/>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it-IT"/>
          </a:p>
        </p:txBody>
      </p:sp>
      <p:pic>
        <p:nvPicPr>
          <p:cNvPr id="52246" name="Immagine 29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08850" y="2822575"/>
            <a:ext cx="1570038" cy="7207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52247" name="Immagine 29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08850" y="3830638"/>
            <a:ext cx="1533525" cy="7048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5" name="Parentesi graffa chiusa 315"/>
          <p:cNvSpPr>
            <a:spLocks/>
          </p:cNvSpPr>
          <p:nvPr/>
        </p:nvSpPr>
        <p:spPr bwMode="auto">
          <a:xfrm>
            <a:off x="6096000" y="5399088"/>
            <a:ext cx="1085850" cy="914400"/>
          </a:xfrm>
          <a:prstGeom prst="rightBrace">
            <a:avLst>
              <a:gd name="adj1" fmla="val 8333"/>
              <a:gd name="adj2" fmla="val 50000"/>
            </a:avLst>
          </a:prstGeom>
          <a:noFill/>
          <a:ln w="38100" algn="ctr">
            <a:solidFill>
              <a:srgbClr val="C0504D"/>
            </a:solidFill>
            <a:round/>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it-IT"/>
          </a:p>
        </p:txBody>
      </p:sp>
      <p:pic>
        <p:nvPicPr>
          <p:cNvPr id="52249" name="Immagin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81713" y="3179763"/>
            <a:ext cx="97155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50" name="Casella di testo 2"/>
          <p:cNvSpPr txBox="1">
            <a:spLocks noChangeArrowheads="1"/>
          </p:cNvSpPr>
          <p:nvPr/>
        </p:nvSpPr>
        <p:spPr bwMode="auto">
          <a:xfrm>
            <a:off x="7296150" y="4565650"/>
            <a:ext cx="1524000" cy="231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spcAft>
                <a:spcPts val="1000"/>
              </a:spcAft>
            </a:pPr>
            <a:r>
              <a:rPr lang="it-IT" sz="800">
                <a:solidFill>
                  <a:srgbClr val="FF0000"/>
                </a:solidFill>
                <a:latin typeface="Magneto" pitchFamily="82" charset="0"/>
                <a:cs typeface="Arial" pitchFamily="34" charset="0"/>
              </a:rPr>
              <a:t>Insight Mi piace -Post </a:t>
            </a:r>
            <a:endParaRPr lang="it-IT">
              <a:solidFill>
                <a:schemeClr val="tx1"/>
              </a:solidFill>
              <a:latin typeface="Segoe"/>
              <a:cs typeface="Arial" pitchFamily="34" charset="0"/>
            </a:endParaRPr>
          </a:p>
        </p:txBody>
      </p:sp>
      <p:pic>
        <p:nvPicPr>
          <p:cNvPr id="52251" name="Immagine 302" descr="Descrizione: Sales Funnel"/>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22663" y="4187825"/>
            <a:ext cx="2705100"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52" name="Casella di testo 2"/>
          <p:cNvSpPr txBox="1">
            <a:spLocks noChangeArrowheads="1"/>
          </p:cNvSpPr>
          <p:nvPr/>
        </p:nvSpPr>
        <p:spPr bwMode="auto">
          <a:xfrm>
            <a:off x="7332663" y="5630863"/>
            <a:ext cx="1524000" cy="2301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spcAft>
                <a:spcPts val="1000"/>
              </a:spcAft>
            </a:pPr>
            <a:r>
              <a:rPr lang="it-IT" sz="800">
                <a:solidFill>
                  <a:srgbClr val="FF0000"/>
                </a:solidFill>
                <a:latin typeface="Magneto" pitchFamily="82" charset="0"/>
                <a:cs typeface="Arial" pitchFamily="34" charset="0"/>
              </a:rPr>
              <a:t>Reports &amp; dashboard </a:t>
            </a:r>
            <a:endParaRPr lang="it-IT">
              <a:solidFill>
                <a:schemeClr val="tx1"/>
              </a:solidFill>
              <a:latin typeface="Segoe"/>
              <a:cs typeface="Arial" pitchFamily="34" charset="0"/>
            </a:endParaRPr>
          </a:p>
        </p:txBody>
      </p:sp>
      <p:pic>
        <p:nvPicPr>
          <p:cNvPr id="304170" name="Picture 42"/>
          <p:cNvPicPr>
            <a:picLocks noChangeAspect="1" noChangeArrowheads="1"/>
          </p:cNvPicPr>
          <p:nvPr/>
        </p:nvPicPr>
        <p:blipFill>
          <a:blip r:embed="rId18"/>
          <a:srcRect/>
          <a:stretch>
            <a:fillRect/>
          </a:stretch>
        </p:blipFill>
        <p:spPr bwMode="auto">
          <a:xfrm>
            <a:off x="7326313" y="5889625"/>
            <a:ext cx="1473200" cy="7080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54" name="Immagine 30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426325" y="4865688"/>
            <a:ext cx="1322388" cy="76517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2255" name="Casella di testo 2"/>
          <p:cNvSpPr txBox="1">
            <a:spLocks noChangeArrowheads="1"/>
          </p:cNvSpPr>
          <p:nvPr/>
        </p:nvSpPr>
        <p:spPr bwMode="auto">
          <a:xfrm>
            <a:off x="7308850" y="3598863"/>
            <a:ext cx="1524000" cy="231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spcAft>
                <a:spcPts val="1000"/>
              </a:spcAft>
            </a:pPr>
            <a:r>
              <a:rPr lang="it-IT" sz="800">
                <a:solidFill>
                  <a:srgbClr val="FF0000"/>
                </a:solidFill>
                <a:latin typeface="Magneto" pitchFamily="82" charset="0"/>
                <a:cs typeface="Arial" pitchFamily="34" charset="0"/>
              </a:rPr>
              <a:t>Analytics by campaign </a:t>
            </a:r>
            <a:endParaRPr lang="it-IT">
              <a:solidFill>
                <a:schemeClr val="tx1"/>
              </a:solidFill>
              <a:latin typeface="Segoe"/>
              <a:cs typeface="Arial" pitchFamily="34" charset="0"/>
            </a:endParaRPr>
          </a:p>
        </p:txBody>
      </p:sp>
      <p:sp>
        <p:nvSpPr>
          <p:cNvPr id="52256" name="Casella di testo 2"/>
          <p:cNvSpPr txBox="1">
            <a:spLocks noChangeArrowheads="1"/>
          </p:cNvSpPr>
          <p:nvPr/>
        </p:nvSpPr>
        <p:spPr bwMode="auto">
          <a:xfrm>
            <a:off x="7335838" y="2584450"/>
            <a:ext cx="1524000" cy="2301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spcAft>
                <a:spcPts val="1000"/>
              </a:spcAft>
            </a:pPr>
            <a:r>
              <a:rPr lang="it-IT" sz="800">
                <a:solidFill>
                  <a:srgbClr val="FF0000"/>
                </a:solidFill>
                <a:latin typeface="Magneto" pitchFamily="82" charset="0"/>
                <a:cs typeface="Arial" pitchFamily="34" charset="0"/>
              </a:rPr>
              <a:t>Inoltro apertura click </a:t>
            </a:r>
            <a:endParaRPr lang="it-IT">
              <a:solidFill>
                <a:schemeClr val="tx1"/>
              </a:solidFill>
              <a:latin typeface="Segoe"/>
              <a:cs typeface="Arial" pitchFamily="34" charset="0"/>
            </a:endParaRPr>
          </a:p>
        </p:txBody>
      </p:sp>
      <p:pic>
        <p:nvPicPr>
          <p:cNvPr id="52257" name="Immagine 318" descr="Descrizione: http://itc.ua/files/pics/zoho.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13188" y="6080125"/>
            <a:ext cx="9620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58" name="Freccia a destra 14"/>
          <p:cNvSpPr>
            <a:spLocks noChangeArrowheads="1"/>
          </p:cNvSpPr>
          <p:nvPr/>
        </p:nvSpPr>
        <p:spPr bwMode="auto">
          <a:xfrm rot="5400000">
            <a:off x="4215606" y="5825332"/>
            <a:ext cx="300037" cy="209550"/>
          </a:xfrm>
          <a:prstGeom prst="rightArrow">
            <a:avLst>
              <a:gd name="adj1" fmla="val 50000"/>
              <a:gd name="adj2" fmla="val 50054"/>
            </a:avLst>
          </a:prstGeom>
          <a:solidFill>
            <a:srgbClr val="4F81BD"/>
          </a:solidFill>
          <a:ln w="25400" algn="ctr">
            <a:solidFill>
              <a:srgbClr val="385D8A"/>
            </a:solidFill>
            <a:miter lim="800000"/>
            <a:headEnd/>
            <a:tailEnd/>
          </a:ln>
        </p:spPr>
        <p:txBody>
          <a:bodyPr anchor="ctr"/>
          <a:lstStyle/>
          <a:p>
            <a:endParaRPr lang="it-IT"/>
          </a:p>
        </p:txBody>
      </p:sp>
      <p:sp>
        <p:nvSpPr>
          <p:cNvPr id="52259" name="Freccia a destra 3"/>
          <p:cNvSpPr>
            <a:spLocks noChangeArrowheads="1"/>
          </p:cNvSpPr>
          <p:nvPr/>
        </p:nvSpPr>
        <p:spPr bwMode="auto">
          <a:xfrm>
            <a:off x="5565775" y="2781300"/>
            <a:ext cx="485775" cy="209550"/>
          </a:xfrm>
          <a:prstGeom prst="rightArrow">
            <a:avLst>
              <a:gd name="adj1" fmla="val 50000"/>
              <a:gd name="adj2" fmla="val 50002"/>
            </a:avLst>
          </a:prstGeom>
          <a:solidFill>
            <a:srgbClr val="4F81BD"/>
          </a:solidFill>
          <a:ln w="25400" algn="ctr">
            <a:solidFill>
              <a:srgbClr val="385D8A"/>
            </a:solidFill>
            <a:miter lim="800000"/>
            <a:headEnd/>
            <a:tailEnd/>
          </a:ln>
        </p:spPr>
        <p:txBody>
          <a:bodyPr anchor="ctr"/>
          <a:lstStyle/>
          <a:p>
            <a:endParaRPr lang="it-IT"/>
          </a:p>
        </p:txBody>
      </p:sp>
      <p:sp>
        <p:nvSpPr>
          <p:cNvPr id="52260" name="Freccia a destra 3"/>
          <p:cNvSpPr>
            <a:spLocks noChangeArrowheads="1"/>
          </p:cNvSpPr>
          <p:nvPr/>
        </p:nvSpPr>
        <p:spPr bwMode="auto">
          <a:xfrm>
            <a:off x="1576388" y="3382963"/>
            <a:ext cx="209550" cy="1195387"/>
          </a:xfrm>
          <a:prstGeom prst="upDownArrow">
            <a:avLst>
              <a:gd name="adj1" fmla="val 50000"/>
              <a:gd name="adj2" fmla="val 49862"/>
            </a:avLst>
          </a:prstGeom>
          <a:solidFill>
            <a:srgbClr val="4F81BD"/>
          </a:solidFill>
          <a:ln w="25400" algn="ctr">
            <a:solidFill>
              <a:srgbClr val="385D8A"/>
            </a:solidFill>
            <a:miter lim="800000"/>
            <a:headEnd/>
            <a:tailEnd/>
          </a:ln>
        </p:spPr>
        <p:txBody>
          <a:bodyPr anchor="ctr"/>
          <a:lstStyle/>
          <a:p>
            <a:endParaRPr lang="it-IT"/>
          </a:p>
        </p:txBody>
      </p:sp>
      <p:pic>
        <p:nvPicPr>
          <p:cNvPr id="52261" name="Immagine 4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19100" y="2103438"/>
            <a:ext cx="172402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Casella di testo 2"/>
          <p:cNvSpPr txBox="1">
            <a:spLocks noChangeArrowheads="1"/>
          </p:cNvSpPr>
          <p:nvPr/>
        </p:nvSpPr>
        <p:spPr bwMode="auto">
          <a:xfrm>
            <a:off x="328613" y="1123950"/>
            <a:ext cx="3019425" cy="266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eaLnBrk="1" hangingPunct="1">
              <a:spcAft>
                <a:spcPts val="1000"/>
              </a:spcAft>
              <a:defRPr/>
            </a:pPr>
            <a:r>
              <a:rPr lang="it-IT" sz="1600" dirty="0" smtClean="0">
                <a:solidFill>
                  <a:schemeClr val="tx2">
                    <a:lumMod val="75000"/>
                  </a:schemeClr>
                </a:solidFill>
                <a:latin typeface="Agency FB" pitchFamily="34" charset="0"/>
              </a:rPr>
              <a:t>Sito Web e </a:t>
            </a:r>
            <a:r>
              <a:rPr lang="it-IT" sz="1600" dirty="0" err="1" smtClean="0">
                <a:solidFill>
                  <a:schemeClr val="tx2">
                    <a:lumMod val="75000"/>
                  </a:schemeClr>
                </a:solidFill>
                <a:latin typeface="Agency FB" pitchFamily="34" charset="0"/>
              </a:rPr>
              <a:t>landing</a:t>
            </a:r>
            <a:r>
              <a:rPr lang="it-IT" sz="1600" dirty="0" smtClean="0">
                <a:solidFill>
                  <a:schemeClr val="tx2">
                    <a:lumMod val="75000"/>
                  </a:schemeClr>
                </a:solidFill>
                <a:latin typeface="Agency FB" pitchFamily="34" charset="0"/>
              </a:rPr>
              <a:t> page</a:t>
            </a:r>
          </a:p>
        </p:txBody>
      </p:sp>
      <p:sp>
        <p:nvSpPr>
          <p:cNvPr id="45" name="Casella di testo 2"/>
          <p:cNvSpPr txBox="1">
            <a:spLocks noChangeArrowheads="1"/>
          </p:cNvSpPr>
          <p:nvPr/>
        </p:nvSpPr>
        <p:spPr bwMode="auto">
          <a:xfrm>
            <a:off x="7023100" y="1196975"/>
            <a:ext cx="1509713" cy="2682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Segoe"/>
                <a:cs typeface="Arial" pitchFamily="34" charset="0"/>
              </a:defRPr>
            </a:lvl1pPr>
            <a:lvl2pPr marL="742950" indent="-285750" eaLnBrk="0" hangingPunct="0">
              <a:defRPr>
                <a:solidFill>
                  <a:schemeClr val="tx1"/>
                </a:solidFill>
                <a:latin typeface="Segoe"/>
                <a:cs typeface="Arial" pitchFamily="34" charset="0"/>
              </a:defRPr>
            </a:lvl2pPr>
            <a:lvl3pPr marL="1143000" indent="-228600" eaLnBrk="0" hangingPunct="0">
              <a:defRPr>
                <a:solidFill>
                  <a:schemeClr val="tx1"/>
                </a:solidFill>
                <a:latin typeface="Segoe"/>
                <a:cs typeface="Arial" pitchFamily="34" charset="0"/>
              </a:defRPr>
            </a:lvl3pPr>
            <a:lvl4pPr marL="1600200" indent="-228600" eaLnBrk="0" hangingPunct="0">
              <a:defRPr>
                <a:solidFill>
                  <a:schemeClr val="tx1"/>
                </a:solidFill>
                <a:latin typeface="Segoe"/>
                <a:cs typeface="Arial" pitchFamily="34" charset="0"/>
              </a:defRPr>
            </a:lvl4pPr>
            <a:lvl5pPr marL="2057400" indent="-228600" eaLnBrk="0" hangingPunct="0">
              <a:defRPr>
                <a:solidFill>
                  <a:schemeClr val="tx1"/>
                </a:solidFill>
                <a:latin typeface="Segoe"/>
                <a:cs typeface="Arial" pitchFamily="34" charset="0"/>
              </a:defRPr>
            </a:lvl5pPr>
            <a:lvl6pPr marL="2514600" indent="-228600" eaLnBrk="0" fontAlgn="base" hangingPunct="0">
              <a:spcBef>
                <a:spcPct val="0"/>
              </a:spcBef>
              <a:spcAft>
                <a:spcPct val="0"/>
              </a:spcAft>
              <a:defRPr>
                <a:solidFill>
                  <a:schemeClr val="tx1"/>
                </a:solidFill>
                <a:latin typeface="Segoe"/>
                <a:cs typeface="Arial" pitchFamily="34" charset="0"/>
              </a:defRPr>
            </a:lvl6pPr>
            <a:lvl7pPr marL="2971800" indent="-228600" eaLnBrk="0" fontAlgn="base" hangingPunct="0">
              <a:spcBef>
                <a:spcPct val="0"/>
              </a:spcBef>
              <a:spcAft>
                <a:spcPct val="0"/>
              </a:spcAft>
              <a:defRPr>
                <a:solidFill>
                  <a:schemeClr val="tx1"/>
                </a:solidFill>
                <a:latin typeface="Segoe"/>
                <a:cs typeface="Arial" pitchFamily="34" charset="0"/>
              </a:defRPr>
            </a:lvl7pPr>
            <a:lvl8pPr marL="3429000" indent="-228600" eaLnBrk="0" fontAlgn="base" hangingPunct="0">
              <a:spcBef>
                <a:spcPct val="0"/>
              </a:spcBef>
              <a:spcAft>
                <a:spcPct val="0"/>
              </a:spcAft>
              <a:defRPr>
                <a:solidFill>
                  <a:schemeClr val="tx1"/>
                </a:solidFill>
                <a:latin typeface="Segoe"/>
                <a:cs typeface="Arial" pitchFamily="34" charset="0"/>
              </a:defRPr>
            </a:lvl8pPr>
            <a:lvl9pPr marL="3886200" indent="-228600" eaLnBrk="0" fontAlgn="base" hangingPunct="0">
              <a:spcBef>
                <a:spcPct val="0"/>
              </a:spcBef>
              <a:spcAft>
                <a:spcPct val="0"/>
              </a:spcAft>
              <a:defRPr>
                <a:solidFill>
                  <a:schemeClr val="tx1"/>
                </a:solidFill>
                <a:latin typeface="Segoe"/>
                <a:cs typeface="Arial" pitchFamily="34" charset="0"/>
              </a:defRPr>
            </a:lvl9pPr>
          </a:lstStyle>
          <a:p>
            <a:pPr eaLnBrk="1" hangingPunct="1">
              <a:spcAft>
                <a:spcPts val="1000"/>
              </a:spcAft>
              <a:defRPr/>
            </a:pPr>
            <a:r>
              <a:rPr lang="it-IT" sz="1600" dirty="0" smtClean="0">
                <a:solidFill>
                  <a:schemeClr val="tx2">
                    <a:lumMod val="75000"/>
                  </a:schemeClr>
                </a:solidFill>
                <a:latin typeface="Agency FB" pitchFamily="34" charset="0"/>
              </a:rPr>
              <a:t>Analitiche </a:t>
            </a:r>
          </a:p>
        </p:txBody>
      </p:sp>
      <p:pic>
        <p:nvPicPr>
          <p:cNvPr id="304130" name="Picture 2"/>
          <p:cNvPicPr>
            <a:picLocks noChangeAspect="1" noChangeArrowheads="1"/>
          </p:cNvPicPr>
          <p:nvPr/>
        </p:nvPicPr>
        <p:blipFill>
          <a:blip r:embed="rId22"/>
          <a:srcRect/>
          <a:stretch>
            <a:fillRect/>
          </a:stretch>
        </p:blipFill>
        <p:spPr bwMode="auto">
          <a:xfrm>
            <a:off x="1639888" y="1579563"/>
            <a:ext cx="1584325" cy="10477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65" name="Immagine 3"/>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7456488" y="157163"/>
            <a:ext cx="120332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olo 1"/>
          <p:cNvSpPr>
            <a:spLocks noGrp="1"/>
          </p:cNvSpPr>
          <p:nvPr>
            <p:ph type="title"/>
          </p:nvPr>
        </p:nvSpPr>
        <p:spPr/>
        <p:txBody>
          <a:bodyPr/>
          <a:lstStyle/>
          <a:p>
            <a:endParaRPr lang="it-IT" smtClean="0">
              <a:solidFill>
                <a:srgbClr val="FF0000"/>
              </a:solidFill>
            </a:endParaRPr>
          </a:p>
        </p:txBody>
      </p:sp>
      <p:sp>
        <p:nvSpPr>
          <p:cNvPr id="33795" name="Segnaposto contenuto 2"/>
          <p:cNvSpPr>
            <a:spLocks noGrp="1"/>
          </p:cNvSpPr>
          <p:nvPr>
            <p:ph idx="1"/>
          </p:nvPr>
        </p:nvSpPr>
        <p:spPr>
          <a:xfrm>
            <a:off x="468312" y="1009650"/>
            <a:ext cx="8280152" cy="5155654"/>
          </a:xfrm>
          <a:extLst/>
        </p:spPr>
        <p:txBody>
          <a:bodyPr/>
          <a:lstStyle/>
          <a:p>
            <a:pPr>
              <a:defRPr/>
            </a:pPr>
            <a:endParaRPr lang="it-IT" dirty="0" smtClean="0"/>
          </a:p>
          <a:p>
            <a:pPr marL="514350" indent="-514350">
              <a:buFont typeface="+mj-lt"/>
              <a:buAutoNum type="arabicPeriod"/>
              <a:defRPr/>
            </a:pPr>
            <a:r>
              <a:rPr lang="it-IT" dirty="0" smtClean="0">
                <a:solidFill>
                  <a:schemeClr val="accent1">
                    <a:lumMod val="75000"/>
                  </a:schemeClr>
                </a:solidFill>
              </a:rPr>
              <a:t>CLOUD</a:t>
            </a:r>
          </a:p>
          <a:p>
            <a:pPr lvl="1">
              <a:buFont typeface="Arial" pitchFamily="34" charset="0"/>
              <a:buChar char="•"/>
              <a:defRPr/>
            </a:pPr>
            <a:r>
              <a:rPr lang="it-IT" dirty="0" smtClean="0"/>
              <a:t>Piattaforma </a:t>
            </a:r>
            <a:r>
              <a:rPr lang="it-IT" dirty="0" err="1" smtClean="0"/>
              <a:t>cloud</a:t>
            </a:r>
            <a:r>
              <a:rPr lang="it-IT" dirty="0" smtClean="0"/>
              <a:t> su tecnologia Google e </a:t>
            </a:r>
            <a:r>
              <a:rPr lang="it-IT" dirty="0" err="1" smtClean="0"/>
              <a:t>Zoho</a:t>
            </a:r>
            <a:endParaRPr lang="it-IT" dirty="0" smtClean="0"/>
          </a:p>
          <a:p>
            <a:pPr marL="514350" indent="-514350">
              <a:buFont typeface="+mj-lt"/>
              <a:buAutoNum type="arabicPeriod"/>
              <a:defRPr/>
            </a:pPr>
            <a:r>
              <a:rPr lang="it-IT" dirty="0">
                <a:solidFill>
                  <a:schemeClr val="accent1">
                    <a:lumMod val="75000"/>
                  </a:schemeClr>
                </a:solidFill>
              </a:rPr>
              <a:t>WEB </a:t>
            </a:r>
            <a:r>
              <a:rPr lang="it-IT" dirty="0" smtClean="0">
                <a:solidFill>
                  <a:schemeClr val="accent1">
                    <a:lumMod val="75000"/>
                  </a:schemeClr>
                </a:solidFill>
              </a:rPr>
              <a:t>E SOCIAL MEDIA MARKETING</a:t>
            </a:r>
            <a:endParaRPr lang="it-IT" dirty="0">
              <a:solidFill>
                <a:schemeClr val="accent1">
                  <a:lumMod val="75000"/>
                </a:schemeClr>
              </a:solidFill>
            </a:endParaRPr>
          </a:p>
          <a:p>
            <a:pPr lvl="1">
              <a:buFont typeface="Arial" pitchFamily="34" charset="0"/>
              <a:buChar char="•"/>
              <a:defRPr/>
            </a:pPr>
            <a:r>
              <a:rPr lang="it-IT" dirty="0"/>
              <a:t>KUIPU </a:t>
            </a:r>
            <a:r>
              <a:rPr lang="it-IT" dirty="0" smtClean="0"/>
              <a:t>sottende, collega</a:t>
            </a:r>
            <a:r>
              <a:rPr lang="it-IT" dirty="0"/>
              <a:t>, </a:t>
            </a:r>
            <a:r>
              <a:rPr lang="it-IT" dirty="0" smtClean="0"/>
              <a:t>raccoglie </a:t>
            </a:r>
            <a:r>
              <a:rPr lang="it-IT" dirty="0"/>
              <a:t>e </a:t>
            </a:r>
            <a:r>
              <a:rPr lang="it-IT" dirty="0" smtClean="0"/>
              <a:t>misura i </a:t>
            </a:r>
            <a:r>
              <a:rPr lang="it-IT" dirty="0"/>
              <a:t>processi di web </a:t>
            </a:r>
            <a:r>
              <a:rPr lang="it-IT" dirty="0" smtClean="0"/>
              <a:t>e social media marketing</a:t>
            </a:r>
            <a:endParaRPr lang="it-IT" dirty="0"/>
          </a:p>
          <a:p>
            <a:pPr marL="514350" indent="-514350">
              <a:buFont typeface="+mj-lt"/>
              <a:buAutoNum type="arabicPeriod"/>
              <a:defRPr/>
            </a:pPr>
            <a:r>
              <a:rPr lang="it-IT" dirty="0" smtClean="0">
                <a:solidFill>
                  <a:schemeClr val="accent1">
                    <a:lumMod val="75000"/>
                  </a:schemeClr>
                </a:solidFill>
              </a:rPr>
              <a:t>PORTALE DI INTEGRAZIONE CRM E BI</a:t>
            </a:r>
          </a:p>
          <a:p>
            <a:pPr lvl="1">
              <a:buFont typeface="Arial" pitchFamily="34" charset="0"/>
              <a:buChar char="•"/>
              <a:defRPr/>
            </a:pPr>
            <a:r>
              <a:rPr lang="it-IT" dirty="0" smtClean="0"/>
              <a:t>Portale che integra le funzioni di Messaging, Collaboration, Social Networking, CRM, BI</a:t>
            </a:r>
          </a:p>
          <a:p>
            <a:pPr marL="0" indent="0" algn="ctr">
              <a:buFont typeface="Arial" pitchFamily="34" charset="0"/>
              <a:buNone/>
              <a:defRPr/>
            </a:pPr>
            <a:r>
              <a:rPr lang="it-IT" sz="1600" dirty="0">
                <a:solidFill>
                  <a:srgbClr val="FF0000"/>
                </a:solidFill>
                <a:hlinkClick r:id="rId2"/>
              </a:rPr>
              <a:t>https://sites.google.com/site/webmarketingmistermail</a:t>
            </a:r>
            <a:r>
              <a:rPr lang="it-IT" sz="1600" dirty="0" smtClean="0">
                <a:solidFill>
                  <a:srgbClr val="FF0000"/>
                </a:solidFill>
                <a:hlinkClick r:id="rId2"/>
              </a:rPr>
              <a:t>/</a:t>
            </a:r>
            <a:endParaRPr lang="it-IT" sz="1600" dirty="0" smtClean="0">
              <a:solidFill>
                <a:srgbClr val="FF0000"/>
              </a:solidFill>
            </a:endParaRPr>
          </a:p>
          <a:p>
            <a:pPr marL="0" indent="0" algn="ctr">
              <a:buFont typeface="Arial" pitchFamily="34" charset="0"/>
              <a:buNone/>
              <a:defRPr/>
            </a:pPr>
            <a:r>
              <a:rPr lang="it-IT" sz="1600" dirty="0" smtClean="0">
                <a:solidFill>
                  <a:srgbClr val="FF0000"/>
                </a:solidFill>
                <a:hlinkClick r:id="rId3"/>
              </a:rPr>
              <a:t>https</a:t>
            </a:r>
            <a:r>
              <a:rPr lang="it-IT" sz="1600" dirty="0">
                <a:solidFill>
                  <a:srgbClr val="FF0000"/>
                </a:solidFill>
                <a:hlinkClick r:id="rId3"/>
              </a:rPr>
              <a:t>://sites.google.com/site/stivbordoni</a:t>
            </a:r>
            <a:r>
              <a:rPr lang="it-IT" sz="1600" dirty="0" smtClean="0">
                <a:solidFill>
                  <a:srgbClr val="FF0000"/>
                </a:solidFill>
                <a:hlinkClick r:id="rId3"/>
              </a:rPr>
              <a:t>/</a:t>
            </a:r>
            <a:endParaRPr lang="it-IT" sz="1600" dirty="0" smtClean="0">
              <a:solidFill>
                <a:srgbClr val="FF0000"/>
              </a:solidFill>
            </a:endParaRPr>
          </a:p>
          <a:p>
            <a:pPr marL="0" indent="0" algn="ctr">
              <a:buFont typeface="Arial" pitchFamily="34" charset="0"/>
              <a:buNone/>
              <a:defRPr/>
            </a:pPr>
            <a:endParaRPr lang="it-IT" sz="1600" dirty="0">
              <a:solidFill>
                <a:srgbClr val="FF0000"/>
              </a:solidFill>
            </a:endParaRPr>
          </a:p>
          <a:p>
            <a:pPr marL="0" indent="0">
              <a:buFont typeface="Arial" pitchFamily="34" charset="0"/>
              <a:buNone/>
              <a:defRPr/>
            </a:pPr>
            <a:endParaRPr lang="it-IT" sz="1600" dirty="0" smtClean="0">
              <a:solidFill>
                <a:srgbClr val="FF0000"/>
              </a:solidFill>
            </a:endParaRPr>
          </a:p>
        </p:txBody>
      </p:sp>
      <p:pic>
        <p:nvPicPr>
          <p:cNvPr id="53252"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157163"/>
            <a:ext cx="2395538"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olo 1"/>
          <p:cNvSpPr>
            <a:spLocks noGrp="1"/>
          </p:cNvSpPr>
          <p:nvPr>
            <p:ph type="title"/>
          </p:nvPr>
        </p:nvSpPr>
        <p:spPr/>
        <p:txBody>
          <a:bodyPr/>
          <a:lstStyle/>
          <a:p>
            <a:endParaRPr lang="it-IT" smtClean="0">
              <a:solidFill>
                <a:srgbClr val="FF0000"/>
              </a:solidFill>
            </a:endParaRPr>
          </a:p>
        </p:txBody>
      </p:sp>
      <p:sp>
        <p:nvSpPr>
          <p:cNvPr id="34819" name="Segnaposto contenuto 2"/>
          <p:cNvSpPr>
            <a:spLocks noGrp="1"/>
          </p:cNvSpPr>
          <p:nvPr>
            <p:ph idx="1"/>
          </p:nvPr>
        </p:nvSpPr>
        <p:spPr>
          <a:xfrm>
            <a:off x="467544" y="1268760"/>
            <a:ext cx="8229600" cy="4530725"/>
          </a:xfrm>
          <a:extLst/>
        </p:spPr>
        <p:txBody>
          <a:bodyPr/>
          <a:lstStyle/>
          <a:p>
            <a:pPr marL="0" indent="0">
              <a:buFont typeface="Arial" pitchFamily="34" charset="0"/>
              <a:buNone/>
              <a:defRPr/>
            </a:pPr>
            <a:r>
              <a:rPr lang="it-IT" dirty="0" smtClean="0">
                <a:solidFill>
                  <a:schemeClr val="accent1">
                    <a:lumMod val="75000"/>
                  </a:schemeClr>
                </a:solidFill>
              </a:rPr>
              <a:t>Piattaforma </a:t>
            </a:r>
            <a:r>
              <a:rPr lang="it-IT" dirty="0" err="1" smtClean="0">
                <a:solidFill>
                  <a:schemeClr val="accent1">
                    <a:lumMod val="75000"/>
                  </a:schemeClr>
                </a:solidFill>
              </a:rPr>
              <a:t>cloud</a:t>
            </a:r>
            <a:r>
              <a:rPr lang="it-IT" dirty="0" smtClean="0">
                <a:solidFill>
                  <a:schemeClr val="accent1">
                    <a:lumMod val="75000"/>
                  </a:schemeClr>
                </a:solidFill>
              </a:rPr>
              <a:t>:</a:t>
            </a:r>
          </a:p>
          <a:p>
            <a:pPr lvl="1">
              <a:buFont typeface="Arial" pitchFamily="34" charset="0"/>
              <a:buChar char="•"/>
              <a:defRPr/>
            </a:pPr>
            <a:r>
              <a:rPr lang="it-IT" dirty="0" smtClean="0"/>
              <a:t>On </a:t>
            </a:r>
            <a:r>
              <a:rPr lang="it-IT" dirty="0" err="1" smtClean="0"/>
              <a:t>demand</a:t>
            </a:r>
            <a:r>
              <a:rPr lang="it-IT" dirty="0" smtClean="0"/>
              <a:t>: fornitura dinamica di </a:t>
            </a:r>
            <a:r>
              <a:rPr lang="it-IT" dirty="0" err="1" smtClean="0"/>
              <a:t>capability</a:t>
            </a:r>
            <a:r>
              <a:rPr lang="it-IT" dirty="0" smtClean="0"/>
              <a:t> IT (hardware, software o servizi) da terze parti verso l’azienda</a:t>
            </a:r>
          </a:p>
          <a:p>
            <a:pPr lvl="1">
              <a:buFont typeface="Arial" pitchFamily="34" charset="0"/>
              <a:buChar char="•"/>
              <a:defRPr/>
            </a:pPr>
            <a:r>
              <a:rPr lang="it-IT" dirty="0" smtClean="0"/>
              <a:t>Scalabile: nella forma </a:t>
            </a:r>
            <a:r>
              <a:rPr lang="it-IT" dirty="0" err="1" smtClean="0"/>
              <a:t>pay</a:t>
            </a:r>
            <a:r>
              <a:rPr lang="it-IT" dirty="0" smtClean="0"/>
              <a:t>-</a:t>
            </a:r>
            <a:r>
              <a:rPr lang="it-IT" dirty="0" err="1" smtClean="0"/>
              <a:t>as</a:t>
            </a:r>
            <a:r>
              <a:rPr lang="it-IT" dirty="0" smtClean="0"/>
              <a:t>-</a:t>
            </a:r>
            <a:r>
              <a:rPr lang="it-IT" dirty="0" err="1" smtClean="0"/>
              <a:t>you</a:t>
            </a:r>
            <a:r>
              <a:rPr lang="it-IT" dirty="0" smtClean="0"/>
              <a:t>-go (ad es. prezzo aggiuntivo per numero di righe o utenti ulteriori)</a:t>
            </a:r>
          </a:p>
          <a:p>
            <a:pPr marL="0" indent="0">
              <a:buFont typeface="Arial" pitchFamily="34" charset="0"/>
              <a:buNone/>
              <a:defRPr/>
            </a:pPr>
            <a:r>
              <a:rPr lang="it-IT" dirty="0">
                <a:solidFill>
                  <a:schemeClr val="accent1">
                    <a:lumMod val="75000"/>
                  </a:schemeClr>
                </a:solidFill>
              </a:rPr>
              <a:t>su tecnologia Google (</a:t>
            </a:r>
            <a:r>
              <a:rPr lang="it-IT" dirty="0" err="1">
                <a:solidFill>
                  <a:schemeClr val="accent1">
                    <a:lumMod val="75000"/>
                  </a:schemeClr>
                </a:solidFill>
              </a:rPr>
              <a:t>Apps</a:t>
            </a:r>
            <a:r>
              <a:rPr lang="it-IT" dirty="0">
                <a:solidFill>
                  <a:schemeClr val="accent1">
                    <a:lumMod val="75000"/>
                  </a:schemeClr>
                </a:solidFill>
              </a:rPr>
              <a:t> e </a:t>
            </a:r>
            <a:r>
              <a:rPr lang="it-IT" dirty="0" err="1">
                <a:solidFill>
                  <a:schemeClr val="accent1">
                    <a:lumMod val="75000"/>
                  </a:schemeClr>
                </a:solidFill>
              </a:rPr>
              <a:t>Sites</a:t>
            </a:r>
            <a:r>
              <a:rPr lang="it-IT" dirty="0">
                <a:solidFill>
                  <a:schemeClr val="accent1">
                    <a:lumMod val="75000"/>
                  </a:schemeClr>
                </a:solidFill>
              </a:rPr>
              <a:t>) e </a:t>
            </a:r>
            <a:r>
              <a:rPr lang="it-IT" dirty="0" err="1">
                <a:solidFill>
                  <a:schemeClr val="accent1">
                    <a:lumMod val="75000"/>
                  </a:schemeClr>
                </a:solidFill>
              </a:rPr>
              <a:t>Zoho</a:t>
            </a:r>
            <a:r>
              <a:rPr lang="it-IT" dirty="0">
                <a:solidFill>
                  <a:schemeClr val="accent1">
                    <a:lumMod val="75000"/>
                  </a:schemeClr>
                </a:solidFill>
              </a:rPr>
              <a:t>:</a:t>
            </a:r>
          </a:p>
          <a:p>
            <a:pPr lvl="1">
              <a:buFont typeface="Arial" pitchFamily="34" charset="0"/>
              <a:buChar char="•"/>
              <a:defRPr/>
            </a:pPr>
            <a:r>
              <a:rPr lang="it-IT" dirty="0" smtClean="0"/>
              <a:t>Permette di scambiare e condividere documenti e applicazioni in modo collaborativo</a:t>
            </a:r>
          </a:p>
          <a:p>
            <a:pPr lvl="1">
              <a:buFont typeface="Arial" pitchFamily="34" charset="0"/>
              <a:buChar char="•"/>
              <a:defRPr/>
            </a:pPr>
            <a:r>
              <a:rPr lang="it-IT" dirty="0" smtClean="0"/>
              <a:t>Integra funzioni e prospettive di analisi diverse in un unico contenitore intranet </a:t>
            </a:r>
          </a:p>
          <a:p>
            <a:pPr>
              <a:defRPr/>
            </a:pPr>
            <a:endParaRPr lang="it-IT" dirty="0" smtClean="0"/>
          </a:p>
        </p:txBody>
      </p:sp>
      <p:pic>
        <p:nvPicPr>
          <p:cNvPr id="54276"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157163"/>
            <a:ext cx="1203325"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ttangolo 1"/>
          <p:cNvSpPr>
            <a:spLocks noChangeArrowheads="1"/>
          </p:cNvSpPr>
          <p:nvPr/>
        </p:nvSpPr>
        <p:spPr bwMode="auto">
          <a:xfrm>
            <a:off x="107950" y="188913"/>
            <a:ext cx="89217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it-IT" sz="2800">
                <a:solidFill>
                  <a:schemeClr val="accent2"/>
                </a:solidFill>
              </a:rPr>
              <a:t>Web Marketing Dashboard (CRM, BI, Buzz, DEM, Analytics)</a:t>
            </a:r>
          </a:p>
        </p:txBody>
      </p:sp>
      <p:pic>
        <p:nvPicPr>
          <p:cNvPr id="54277" name="Picture 5"/>
          <p:cNvPicPr>
            <a:picLocks noChangeAspect="1" noChangeArrowheads="1"/>
          </p:cNvPicPr>
          <p:nvPr/>
        </p:nvPicPr>
        <p:blipFill>
          <a:blip r:embed="rId2"/>
          <a:srcRect/>
          <a:stretch>
            <a:fillRect/>
          </a:stretch>
        </p:blipFill>
        <p:spPr bwMode="auto">
          <a:xfrm>
            <a:off x="395288" y="836613"/>
            <a:ext cx="8451850" cy="518477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33" y="188640"/>
            <a:ext cx="8965740"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3006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D:\sistemi informativi II\2011-2012\sestola\center-for-media-research-percentage-marketers-aim-include-media-2010-plans-september-2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 y="476250"/>
            <a:ext cx="7580313"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0238"/>
            <a:ext cx="2436813"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038725"/>
            <a:ext cx="24288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85938"/>
            <a:ext cx="2643188"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0563" y="0"/>
            <a:ext cx="418465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CasellaDiTesto 6"/>
          <p:cNvSpPr txBox="1">
            <a:spLocks noChangeArrowheads="1"/>
          </p:cNvSpPr>
          <p:nvPr/>
        </p:nvSpPr>
        <p:spPr bwMode="auto">
          <a:xfrm>
            <a:off x="3500438" y="2000250"/>
            <a:ext cx="56435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800">
                <a:solidFill>
                  <a:schemeClr val="bg1"/>
                </a:solidFill>
              </a:rPr>
              <a:t>servizi e assistenza, gestione della relazione del cliente attraverso un’unica funzione aziendale</a:t>
            </a:r>
          </a:p>
        </p:txBody>
      </p:sp>
      <p:sp>
        <p:nvSpPr>
          <p:cNvPr id="57351" name="CasellaDiTesto 7"/>
          <p:cNvSpPr txBox="1">
            <a:spLocks noChangeArrowheads="1"/>
          </p:cNvSpPr>
          <p:nvPr/>
        </p:nvSpPr>
        <p:spPr bwMode="auto">
          <a:xfrm>
            <a:off x="3500438" y="3429000"/>
            <a:ext cx="5643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800">
                <a:solidFill>
                  <a:schemeClr val="bg1"/>
                </a:solidFill>
              </a:rPr>
              <a:t>profilazione ragionata e calcolo del valore del cliente</a:t>
            </a:r>
          </a:p>
        </p:txBody>
      </p:sp>
      <p:sp>
        <p:nvSpPr>
          <p:cNvPr id="57352" name="CasellaDiTesto 8"/>
          <p:cNvSpPr txBox="1">
            <a:spLocks noChangeArrowheads="1"/>
          </p:cNvSpPr>
          <p:nvPr/>
        </p:nvSpPr>
        <p:spPr bwMode="auto">
          <a:xfrm>
            <a:off x="3500438" y="5286375"/>
            <a:ext cx="564356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800">
                <a:solidFill>
                  <a:schemeClr val="bg1"/>
                </a:solidFill>
              </a:rPr>
              <a:t>luogo di scambio, supporto e gestione della conoscenza  </a:t>
            </a:r>
          </a:p>
          <a:p>
            <a:pPr eaLnBrk="1" hangingPunct="1"/>
            <a:r>
              <a:rPr lang="it-IT" sz="1800">
                <a:solidFill>
                  <a:schemeClr val="bg1"/>
                </a:solidFill>
              </a:rPr>
              <a:t>alert, mention, sentiment, monitoring  brand image e reputation</a:t>
            </a:r>
          </a:p>
          <a:p>
            <a:pPr eaLnBrk="1" hangingPunct="1"/>
            <a:r>
              <a:rPr lang="it-IT" sz="1800">
                <a:solidFill>
                  <a:schemeClr val="bg1"/>
                </a:solidFill>
              </a:rPr>
              <a:t>social network analysis</a:t>
            </a:r>
          </a:p>
          <a:p>
            <a:pPr eaLnBrk="1" hangingPunct="1"/>
            <a:r>
              <a:rPr lang="it-IT" sz="1800">
                <a:solidFill>
                  <a:schemeClr val="bg1"/>
                </a:solidFill>
              </a:rPr>
              <a:t>market sensing</a:t>
            </a:r>
          </a:p>
        </p:txBody>
      </p:sp>
      <p:sp>
        <p:nvSpPr>
          <p:cNvPr id="57353" name="CasellaDiTesto 9"/>
          <p:cNvSpPr txBox="1">
            <a:spLocks noChangeArrowheads="1"/>
          </p:cNvSpPr>
          <p:nvPr/>
        </p:nvSpPr>
        <p:spPr bwMode="auto">
          <a:xfrm>
            <a:off x="0" y="214313"/>
            <a:ext cx="45005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algn="ctr" eaLnBrk="1" hangingPunct="1"/>
            <a:r>
              <a:rPr lang="it-IT" sz="2800">
                <a:solidFill>
                  <a:schemeClr val="bg1"/>
                </a:solidFill>
              </a:rPr>
              <a:t>Governance dei processi di Marketing</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a 2"/>
          <p:cNvGraphicFramePr/>
          <p:nvPr/>
        </p:nvGraphicFramePr>
        <p:xfrm>
          <a:off x="428596" y="428604"/>
          <a:ext cx="5762644" cy="5500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ma 3"/>
          <p:cNvGraphicFramePr/>
          <p:nvPr>
            <p:extLst>
              <p:ext uri="{D42A27DB-BD31-4B8C-83A1-F6EECF244321}">
                <p14:modId xmlns:p14="http://schemas.microsoft.com/office/powerpoint/2010/main" val="598925273"/>
              </p:ext>
            </p:extLst>
          </p:nvPr>
        </p:nvGraphicFramePr>
        <p:xfrm>
          <a:off x="6286512" y="357166"/>
          <a:ext cx="2119306" cy="55721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8372" name="CasellaDiTesto 4"/>
          <p:cNvSpPr txBox="1">
            <a:spLocks noChangeArrowheads="1"/>
          </p:cNvSpPr>
          <p:nvPr/>
        </p:nvSpPr>
        <p:spPr bwMode="auto">
          <a:xfrm>
            <a:off x="1000125" y="0"/>
            <a:ext cx="70802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600" b="1">
                <a:latin typeface="Calibri" pitchFamily="34" charset="0"/>
              </a:rPr>
              <a:t>FONTI</a:t>
            </a:r>
          </a:p>
        </p:txBody>
      </p:sp>
      <p:sp>
        <p:nvSpPr>
          <p:cNvPr id="58373" name="CasellaDiTesto 5"/>
          <p:cNvSpPr txBox="1">
            <a:spLocks noChangeArrowheads="1"/>
          </p:cNvSpPr>
          <p:nvPr/>
        </p:nvSpPr>
        <p:spPr bwMode="auto">
          <a:xfrm>
            <a:off x="3714750" y="0"/>
            <a:ext cx="82232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600" b="1">
                <a:latin typeface="Calibri" pitchFamily="34" charset="0"/>
              </a:rPr>
              <a:t>ESEMPI</a:t>
            </a:r>
          </a:p>
        </p:txBody>
      </p:sp>
      <p:sp>
        <p:nvSpPr>
          <p:cNvPr id="58374" name="CasellaDiTesto 6"/>
          <p:cNvSpPr txBox="1">
            <a:spLocks noChangeArrowheads="1"/>
          </p:cNvSpPr>
          <p:nvPr/>
        </p:nvSpPr>
        <p:spPr bwMode="auto">
          <a:xfrm>
            <a:off x="6253163" y="0"/>
            <a:ext cx="215582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600" b="1">
                <a:latin typeface="Calibri" pitchFamily="34" charset="0"/>
              </a:rPr>
              <a:t>STRUMENTI DI ANALISI</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188" y="357188"/>
            <a:ext cx="1952625"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75" y="0"/>
            <a:ext cx="19812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3071813"/>
            <a:ext cx="202882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75" y="5214938"/>
            <a:ext cx="54102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llout 2 5"/>
          <p:cNvSpPr/>
          <p:nvPr/>
        </p:nvSpPr>
        <p:spPr bwMode="auto">
          <a:xfrm>
            <a:off x="4929188" y="2428875"/>
            <a:ext cx="1214437" cy="857250"/>
          </a:xfrm>
          <a:prstGeom prst="borderCallout2">
            <a:avLst>
              <a:gd name="adj1" fmla="val 18750"/>
              <a:gd name="adj2" fmla="val -8333"/>
              <a:gd name="adj3" fmla="val 18750"/>
              <a:gd name="adj4" fmla="val -16667"/>
              <a:gd name="adj5" fmla="val -61771"/>
              <a:gd name="adj6" fmla="val -43486"/>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it-IT" sz="1050" dirty="0">
                <a:solidFill>
                  <a:schemeClr val="tx2"/>
                </a:solidFill>
                <a:latin typeface="Garamond" pitchFamily="18" charset="0"/>
              </a:rPr>
              <a:t>Misura del raggio di influenza. Numero di autori univoci diviso il numero totale di </a:t>
            </a:r>
            <a:r>
              <a:rPr lang="it-IT" sz="1050" dirty="0" err="1">
                <a:solidFill>
                  <a:schemeClr val="tx2"/>
                </a:solidFill>
                <a:latin typeface="Garamond" pitchFamily="18" charset="0"/>
              </a:rPr>
              <a:t>mentions</a:t>
            </a:r>
            <a:endParaRPr lang="it-IT" sz="1050" dirty="0">
              <a:solidFill>
                <a:schemeClr val="tx2"/>
              </a:solidFill>
              <a:latin typeface="Garamond" pitchFamily="18" charset="0"/>
            </a:endParaRPr>
          </a:p>
        </p:txBody>
      </p:sp>
      <p:sp>
        <p:nvSpPr>
          <p:cNvPr id="7" name="Callout 2 6"/>
          <p:cNvSpPr/>
          <p:nvPr/>
        </p:nvSpPr>
        <p:spPr bwMode="auto">
          <a:xfrm>
            <a:off x="4857750" y="642938"/>
            <a:ext cx="1428750" cy="428625"/>
          </a:xfrm>
          <a:prstGeom prst="borderCallout2">
            <a:avLst>
              <a:gd name="adj1" fmla="val 18750"/>
              <a:gd name="adj2" fmla="val -8333"/>
              <a:gd name="adj3" fmla="val 18750"/>
              <a:gd name="adj4" fmla="val -16667"/>
              <a:gd name="adj5" fmla="val 82453"/>
              <a:gd name="adj6" fmla="val -36063"/>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it-IT" sz="1050" dirty="0">
                <a:solidFill>
                  <a:schemeClr val="tx2"/>
                </a:solidFill>
                <a:latin typeface="Garamond" pitchFamily="18" charset="0"/>
              </a:rPr>
              <a:t>Rapporto tra </a:t>
            </a:r>
            <a:r>
              <a:rPr lang="it-IT" sz="1050" dirty="0" err="1">
                <a:solidFill>
                  <a:schemeClr val="tx2"/>
                </a:solidFill>
                <a:latin typeface="Garamond" pitchFamily="18" charset="0"/>
              </a:rPr>
              <a:t>mentions</a:t>
            </a:r>
            <a:r>
              <a:rPr lang="it-IT" sz="1050" dirty="0">
                <a:solidFill>
                  <a:schemeClr val="tx2"/>
                </a:solidFill>
                <a:latin typeface="Garamond" pitchFamily="18" charset="0"/>
              </a:rPr>
              <a:t> positive e negative</a:t>
            </a:r>
          </a:p>
        </p:txBody>
      </p:sp>
      <p:sp>
        <p:nvSpPr>
          <p:cNvPr id="8" name="Callout 2 7"/>
          <p:cNvSpPr/>
          <p:nvPr/>
        </p:nvSpPr>
        <p:spPr bwMode="auto">
          <a:xfrm>
            <a:off x="285750" y="2000250"/>
            <a:ext cx="1500188" cy="714375"/>
          </a:xfrm>
          <a:prstGeom prst="borderCallout2">
            <a:avLst>
              <a:gd name="adj1" fmla="val 45792"/>
              <a:gd name="adj2" fmla="val 98934"/>
              <a:gd name="adj3" fmla="val 57811"/>
              <a:gd name="adj4" fmla="val 130262"/>
              <a:gd name="adj5" fmla="val 19355"/>
              <a:gd name="adj6" fmla="val 168555"/>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it-IT" sz="1050" dirty="0">
                <a:solidFill>
                  <a:schemeClr val="tx2"/>
                </a:solidFill>
                <a:latin typeface="Garamond" pitchFamily="18" charset="0"/>
              </a:rPr>
              <a:t>Misura la probabilità che un autore ripeta un commento sul </a:t>
            </a:r>
            <a:r>
              <a:rPr lang="it-IT" sz="1050" dirty="0" err="1">
                <a:solidFill>
                  <a:schemeClr val="tx2"/>
                </a:solidFill>
                <a:latin typeface="Garamond" pitchFamily="18" charset="0"/>
              </a:rPr>
              <a:t>concept</a:t>
            </a:r>
            <a:endParaRPr lang="it-IT" sz="1050" dirty="0">
              <a:solidFill>
                <a:schemeClr val="tx2"/>
              </a:solidFill>
              <a:latin typeface="Garamond" pitchFamily="18" charset="0"/>
            </a:endParaRPr>
          </a:p>
        </p:txBody>
      </p:sp>
      <p:sp>
        <p:nvSpPr>
          <p:cNvPr id="9" name="Callout 2 8"/>
          <p:cNvSpPr/>
          <p:nvPr/>
        </p:nvSpPr>
        <p:spPr bwMode="auto">
          <a:xfrm>
            <a:off x="214313" y="642938"/>
            <a:ext cx="1500187" cy="714375"/>
          </a:xfrm>
          <a:prstGeom prst="borderCallout2">
            <a:avLst>
              <a:gd name="adj1" fmla="val 45792"/>
              <a:gd name="adj2" fmla="val 98934"/>
              <a:gd name="adj3" fmla="val 57811"/>
              <a:gd name="adj4" fmla="val 130262"/>
              <a:gd name="adj5" fmla="val 109495"/>
              <a:gd name="adj6" fmla="val 170272"/>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it-IT" sz="1050" dirty="0">
                <a:solidFill>
                  <a:schemeClr val="tx2"/>
                </a:solidFill>
                <a:latin typeface="Garamond" pitchFamily="18" charset="0"/>
              </a:rPr>
              <a:t>Misura la probabilità che il </a:t>
            </a:r>
            <a:r>
              <a:rPr lang="it-IT" sz="1050" dirty="0" err="1">
                <a:solidFill>
                  <a:schemeClr val="tx2"/>
                </a:solidFill>
                <a:latin typeface="Garamond" pitchFamily="18" charset="0"/>
              </a:rPr>
              <a:t>brand</a:t>
            </a:r>
            <a:r>
              <a:rPr lang="it-IT" sz="1050" dirty="0">
                <a:solidFill>
                  <a:schemeClr val="tx2"/>
                </a:solidFill>
                <a:latin typeface="Garamond" pitchFamily="18" charset="0"/>
              </a:rPr>
              <a:t> – </a:t>
            </a:r>
            <a:r>
              <a:rPr lang="it-IT" sz="1050" dirty="0" err="1">
                <a:solidFill>
                  <a:schemeClr val="tx2"/>
                </a:solidFill>
                <a:latin typeface="Garamond" pitchFamily="18" charset="0"/>
              </a:rPr>
              <a:t>concept</a:t>
            </a:r>
            <a:r>
              <a:rPr lang="it-IT" sz="1050" dirty="0">
                <a:solidFill>
                  <a:schemeClr val="tx2"/>
                </a:solidFill>
                <a:latin typeface="Garamond" pitchFamily="18" charset="0"/>
              </a:rPr>
              <a:t> venga menzionato</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p:cNvPicPr>
            <a:picLocks noChangeAspect="1" noChangeArrowheads="1"/>
          </p:cNvPicPr>
          <p:nvPr/>
        </p:nvPicPr>
        <p:blipFill>
          <a:blip r:embed="rId2"/>
          <a:srcRect/>
          <a:stretch>
            <a:fillRect/>
          </a:stretch>
        </p:blipFill>
        <p:spPr bwMode="auto">
          <a:xfrm>
            <a:off x="0" y="0"/>
            <a:ext cx="9829800" cy="70675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Immagine 5"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 y="285750"/>
            <a:ext cx="6781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Immagine 4"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3571875"/>
            <a:ext cx="2640013"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4" descr="social_netwo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4724400"/>
            <a:ext cx="34258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5" descr="http://nova100.typepad.com/.a/6a00d8341c684553ef01310f3446f5970c-pi"/>
          <p:cNvPicPr>
            <a:picLocks noChangeAspect="1" noChangeArrowheads="1"/>
          </p:cNvPicPr>
          <p:nvPr/>
        </p:nvPicPr>
        <p:blipFill>
          <a:blip r:embed="rId5" r:link="rId6">
            <a:extLst>
              <a:ext uri="{28A0092B-C50C-407E-A947-70E740481C1C}">
                <a14:useLocalDpi xmlns:a14="http://schemas.microsoft.com/office/drawing/2010/main" val="0"/>
              </a:ext>
            </a:extLst>
          </a:blip>
          <a:srcRect b="11299"/>
          <a:stretch>
            <a:fillRect/>
          </a:stretch>
        </p:blipFill>
        <p:spPr bwMode="auto">
          <a:xfrm>
            <a:off x="3714750" y="4643438"/>
            <a:ext cx="2428875"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http://nova100.typepad.com/.a/6a00d8341c684553ef012877336e21970c-pi"/>
          <p:cNvPicPr>
            <a:picLocks noChangeAspect="1" noChangeArrowheads="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7929563" y="285750"/>
            <a:ext cx="100012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Immagine 2" descr="Ritaglio schermata"/>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4770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p:cNvPicPr>
            <a:picLocks noChangeAspect="1" noChangeArrowheads="1"/>
          </p:cNvPicPr>
          <p:nvPr/>
        </p:nvPicPr>
        <p:blipFill>
          <a:blip r:embed="rId2"/>
          <a:srcRect/>
          <a:stretch>
            <a:fillRect/>
          </a:stretch>
        </p:blipFill>
        <p:spPr bwMode="auto">
          <a:xfrm>
            <a:off x="323850" y="188913"/>
            <a:ext cx="8351838" cy="610393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468313" y="2205038"/>
            <a:ext cx="8229600" cy="1143000"/>
          </a:xfrm>
        </p:spPr>
        <p:txBody>
          <a:bodyPr anchor="ctr"/>
          <a:lstStyle/>
          <a:p>
            <a:pPr eaLnBrk="1" hangingPunct="1">
              <a:defRPr/>
            </a:pPr>
            <a:r>
              <a:rPr lang="it-IT" b="1" dirty="0" smtClean="0">
                <a:solidFill>
                  <a:srgbClr val="FF9900"/>
                </a:solidFill>
              </a:rPr>
              <a:t>In breve: </a:t>
            </a:r>
            <a:r>
              <a:rPr lang="it-IT" b="1" dirty="0" smtClean="0">
                <a:solidFill>
                  <a:schemeClr val="accent1">
                    <a:lumMod val="75000"/>
                  </a:schemeClr>
                </a:solidFill>
              </a:rPr>
              <a:t/>
            </a:r>
            <a:br>
              <a:rPr lang="it-IT" b="1" dirty="0" smtClean="0">
                <a:solidFill>
                  <a:schemeClr val="accent1">
                    <a:lumMod val="75000"/>
                  </a:schemeClr>
                </a:solidFill>
              </a:rPr>
            </a:br>
            <a:r>
              <a:rPr lang="it-IT" b="1" dirty="0" smtClean="0">
                <a:solidFill>
                  <a:schemeClr val="accent1">
                    <a:lumMod val="75000"/>
                  </a:schemeClr>
                </a:solidFill>
              </a:rPr>
              <a:t>Data e Text </a:t>
            </a:r>
            <a:r>
              <a:rPr lang="it-IT" b="1" dirty="0" err="1" smtClean="0">
                <a:solidFill>
                  <a:schemeClr val="accent1">
                    <a:lumMod val="75000"/>
                  </a:schemeClr>
                </a:solidFill>
              </a:rPr>
              <a:t>Mining</a:t>
            </a:r>
            <a:r>
              <a:rPr lang="it-IT" b="1" dirty="0" smtClean="0">
                <a:solidFill>
                  <a:schemeClr val="accent1">
                    <a:lumMod val="75000"/>
                  </a:schemeClr>
                </a:solidFill>
              </a:rPr>
              <a:t>, ES </a:t>
            </a:r>
            <a:br>
              <a:rPr lang="it-IT" b="1" dirty="0" smtClean="0">
                <a:solidFill>
                  <a:schemeClr val="accent1">
                    <a:lumMod val="75000"/>
                  </a:schemeClr>
                </a:solidFill>
              </a:rPr>
            </a:br>
            <a:r>
              <a:rPr lang="it-IT" b="1" dirty="0" smtClean="0">
                <a:solidFill>
                  <a:schemeClr val="accent1">
                    <a:lumMod val="75000"/>
                  </a:schemeClr>
                </a:solidFill>
              </a:rPr>
              <a:t>(Tecniche di BI-CRM analitico)</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p:txBody>
          <a:bodyPr anchor="ctr"/>
          <a:lstStyle/>
          <a:p>
            <a:pPr eaLnBrk="1" hangingPunct="1"/>
            <a:r>
              <a:rPr lang="it-IT" sz="4000" smtClean="0"/>
              <a:t>Tecniche induttive di BI-CRM</a:t>
            </a:r>
            <a:endParaRPr lang="it-IT" sz="3800" smtClean="0"/>
          </a:p>
        </p:txBody>
      </p:sp>
      <p:pic>
        <p:nvPicPr>
          <p:cNvPr id="655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773238"/>
            <a:ext cx="6646862" cy="405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Connettore 1 49"/>
          <p:cNvCxnSpPr/>
          <p:nvPr/>
        </p:nvCxnSpPr>
        <p:spPr bwMode="auto">
          <a:xfrm rot="5400000">
            <a:off x="2814637" y="3714751"/>
            <a:ext cx="3857625" cy="0"/>
          </a:xfrm>
          <a:prstGeom prst="line">
            <a:avLst/>
          </a:prstGeom>
          <a:noFill/>
          <a:ln w="9525" cap="flat" cmpd="sng" algn="ctr">
            <a:solidFill>
              <a:schemeClr val="accent3">
                <a:lumMod val="65000"/>
              </a:schemeClr>
            </a:solidFill>
            <a:prstDash val="dashDot"/>
            <a:round/>
            <a:headEnd type="none" w="med" len="med"/>
            <a:tailEnd type="none" w="med" len="med"/>
          </a:ln>
          <a:effectLst/>
        </p:spPr>
      </p:cxnSp>
      <p:sp>
        <p:nvSpPr>
          <p:cNvPr id="48" name="Rettangolo arrotondato 47"/>
          <p:cNvSpPr/>
          <p:nvPr/>
        </p:nvSpPr>
        <p:spPr bwMode="auto">
          <a:xfrm>
            <a:off x="0" y="1785938"/>
            <a:ext cx="9144000" cy="5072062"/>
          </a:xfrm>
          <a:prstGeom prst="roundRect">
            <a:avLst/>
          </a:prstGeom>
          <a:noFill/>
          <a:ln w="9525" cap="flat" cmpd="sng" algn="ctr">
            <a:solidFill>
              <a:schemeClr val="accent3">
                <a:lumMod val="65000"/>
              </a:schemeClr>
            </a:solidFill>
            <a:prstDash val="dashDot"/>
            <a:round/>
            <a:headEnd type="none" w="med" len="med"/>
            <a:tailEnd type="none" w="med" len="med"/>
          </a:ln>
          <a:effectLst/>
        </p:spPr>
        <p:txBody>
          <a:bodyPr anchor="ctr"/>
          <a:lstStyle/>
          <a:p>
            <a:pPr>
              <a:defRPr/>
            </a:pPr>
            <a:endParaRPr lang="it-IT" sz="4200">
              <a:latin typeface="+mn-lt"/>
            </a:endParaRPr>
          </a:p>
        </p:txBody>
      </p:sp>
      <p:sp>
        <p:nvSpPr>
          <p:cNvPr id="18" name="Rettangolo 17"/>
          <p:cNvSpPr/>
          <p:nvPr/>
        </p:nvSpPr>
        <p:spPr bwMode="auto">
          <a:xfrm>
            <a:off x="500063" y="3325462"/>
            <a:ext cx="8143875" cy="936104"/>
          </a:xfrm>
          <a:prstGeom prst="rect">
            <a:avLst/>
          </a:prstGeom>
          <a:ln>
            <a:prstDash val="sysDot"/>
            <a:headEnd type="none" w="med" len="med"/>
            <a:tailEnd type="none" w="med" len="med"/>
          </a:ln>
        </p:spPr>
        <p:style>
          <a:lnRef idx="2">
            <a:schemeClr val="accent2"/>
          </a:lnRef>
          <a:fillRef idx="1">
            <a:schemeClr val="lt1"/>
          </a:fillRef>
          <a:effectRef idx="0">
            <a:schemeClr val="accent2"/>
          </a:effectRef>
          <a:fontRef idx="minor">
            <a:schemeClr val="dk1"/>
          </a:fontRef>
        </p:style>
        <p:txBody>
          <a:bodyPr anchor="ctr"/>
          <a:lstStyle/>
          <a:p>
            <a:pPr>
              <a:defRPr/>
            </a:pPr>
            <a:endParaRPr lang="it-IT" sz="4200">
              <a:solidFill>
                <a:schemeClr val="tx2"/>
              </a:solidFill>
            </a:endParaRPr>
          </a:p>
        </p:txBody>
      </p:sp>
      <p:sp>
        <p:nvSpPr>
          <p:cNvPr id="15" name="Rettangolo 14"/>
          <p:cNvSpPr/>
          <p:nvPr/>
        </p:nvSpPr>
        <p:spPr bwMode="auto">
          <a:xfrm>
            <a:off x="500063" y="2714625"/>
            <a:ext cx="8001000" cy="285750"/>
          </a:xfrm>
          <a:prstGeom prst="rect">
            <a:avLst/>
          </a:prstGeom>
          <a:ln>
            <a:prstDash val="sysDot"/>
            <a:headEnd type="none" w="med" len="med"/>
            <a:tailEnd type="none" w="med" len="med"/>
          </a:ln>
        </p:spPr>
        <p:style>
          <a:lnRef idx="2">
            <a:schemeClr val="accent2"/>
          </a:lnRef>
          <a:fillRef idx="1">
            <a:schemeClr val="lt1"/>
          </a:fillRef>
          <a:effectRef idx="0">
            <a:schemeClr val="accent2"/>
          </a:effectRef>
          <a:fontRef idx="minor">
            <a:schemeClr val="dk1"/>
          </a:fontRef>
        </p:style>
        <p:txBody>
          <a:bodyPr anchor="ctr"/>
          <a:lstStyle/>
          <a:p>
            <a:pPr>
              <a:defRPr/>
            </a:pPr>
            <a:endParaRPr lang="it-IT" sz="4200">
              <a:solidFill>
                <a:schemeClr val="tx2"/>
              </a:solidFill>
            </a:endParaRPr>
          </a:p>
        </p:txBody>
      </p:sp>
      <p:graphicFrame>
        <p:nvGraphicFramePr>
          <p:cNvPr id="6" name="Diagramma 5"/>
          <p:cNvGraphicFramePr/>
          <p:nvPr/>
        </p:nvGraphicFramePr>
        <p:xfrm>
          <a:off x="500034" y="500042"/>
          <a:ext cx="8143932" cy="9541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247" name="Freccia in giù 7"/>
          <p:cNvSpPr>
            <a:spLocks noChangeArrowheads="1"/>
          </p:cNvSpPr>
          <p:nvPr/>
        </p:nvSpPr>
        <p:spPr bwMode="auto">
          <a:xfrm>
            <a:off x="4143375" y="1500188"/>
            <a:ext cx="1071563" cy="571500"/>
          </a:xfrm>
          <a:prstGeom prst="downArrow">
            <a:avLst>
              <a:gd name="adj1" fmla="val 50000"/>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p>
            <a:pPr>
              <a:defRPr/>
            </a:pPr>
            <a:endParaRPr lang="it-IT" sz="4200">
              <a:latin typeface="+mn-lt"/>
            </a:endParaRPr>
          </a:p>
        </p:txBody>
      </p:sp>
      <p:sp>
        <p:nvSpPr>
          <p:cNvPr id="9" name="Freccia in giù 8"/>
          <p:cNvSpPr/>
          <p:nvPr/>
        </p:nvSpPr>
        <p:spPr bwMode="auto">
          <a:xfrm>
            <a:off x="6500826" y="1500174"/>
            <a:ext cx="285752" cy="285752"/>
          </a:xfrm>
          <a:prstGeom prst="downArrow">
            <a:avLst>
              <a:gd name="adj1" fmla="val 47242"/>
              <a:gd name="adj2" fmla="val 50000"/>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defRPr/>
            </a:pPr>
            <a:endParaRPr lang="it-IT" sz="4200">
              <a:solidFill>
                <a:schemeClr val="tx2"/>
              </a:solidFill>
            </a:endParaRPr>
          </a:p>
        </p:txBody>
      </p:sp>
      <p:sp>
        <p:nvSpPr>
          <p:cNvPr id="11" name="CasellaDiTesto 10"/>
          <p:cNvSpPr txBox="1"/>
          <p:nvPr/>
        </p:nvSpPr>
        <p:spPr>
          <a:xfrm>
            <a:off x="5214938" y="1857375"/>
            <a:ext cx="3000375" cy="646331"/>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it-IT" sz="1200" b="1" i="1" dirty="0">
                <a:solidFill>
                  <a:schemeClr val="tx2"/>
                </a:solidFill>
              </a:rPr>
              <a:t>CRM </a:t>
            </a:r>
            <a:r>
              <a:rPr lang="it-IT" sz="1200" b="1" i="1" dirty="0" smtClean="0">
                <a:solidFill>
                  <a:schemeClr val="tx2"/>
                </a:solidFill>
              </a:rPr>
              <a:t>analitico, </a:t>
            </a:r>
            <a:r>
              <a:rPr lang="it-IT" sz="1200" b="1" i="1" dirty="0">
                <a:solidFill>
                  <a:schemeClr val="tx2"/>
                </a:solidFill>
              </a:rPr>
              <a:t>Data </a:t>
            </a:r>
            <a:r>
              <a:rPr lang="it-IT" sz="1200" b="1" i="1" dirty="0" smtClean="0">
                <a:solidFill>
                  <a:schemeClr val="tx2"/>
                </a:solidFill>
              </a:rPr>
              <a:t>e Text Mining</a:t>
            </a:r>
            <a:r>
              <a:rPr lang="it-IT" sz="1200" dirty="0" smtClean="0">
                <a:solidFill>
                  <a:schemeClr val="tx2"/>
                </a:solidFill>
              </a:rPr>
              <a:t>: </a:t>
            </a:r>
            <a:r>
              <a:rPr lang="it-IT" sz="1200" dirty="0">
                <a:solidFill>
                  <a:schemeClr val="tx2"/>
                </a:solidFill>
              </a:rPr>
              <a:t>analisi dei clienti potenziali o attivi . Produce risultati di </a:t>
            </a:r>
            <a:r>
              <a:rPr lang="it-IT" sz="1200" dirty="0" err="1" smtClean="0">
                <a:solidFill>
                  <a:schemeClr val="tx2"/>
                </a:solidFill>
              </a:rPr>
              <a:t>Customer</a:t>
            </a:r>
            <a:r>
              <a:rPr lang="it-IT" sz="1200" dirty="0" smtClean="0">
                <a:solidFill>
                  <a:schemeClr val="tx2"/>
                </a:solidFill>
              </a:rPr>
              <a:t> e </a:t>
            </a:r>
            <a:r>
              <a:rPr lang="it-IT" sz="1200" dirty="0">
                <a:solidFill>
                  <a:schemeClr val="tx2"/>
                </a:solidFill>
              </a:rPr>
              <a:t>Marketing Intelligence</a:t>
            </a:r>
          </a:p>
        </p:txBody>
      </p:sp>
      <p:sp>
        <p:nvSpPr>
          <p:cNvPr id="12" name="CasellaDiTesto 11"/>
          <p:cNvSpPr txBox="1"/>
          <p:nvPr/>
        </p:nvSpPr>
        <p:spPr>
          <a:xfrm>
            <a:off x="1131888" y="2714625"/>
            <a:ext cx="6237287" cy="276225"/>
          </a:xfrm>
          <a:prstGeom prst="rect">
            <a:avLst/>
          </a:prstGeom>
          <a:noFill/>
        </p:spPr>
        <p:txBody>
          <a:bodyPr wrap="none">
            <a:spAutoFit/>
          </a:bodyPr>
          <a:lstStyle/>
          <a:p>
            <a:pPr algn="ctr">
              <a:defRPr/>
            </a:pPr>
            <a:r>
              <a:rPr lang="it-IT" sz="1200" dirty="0">
                <a:latin typeface="+mn-lt"/>
              </a:rPr>
              <a:t>Ciclo ETL: </a:t>
            </a:r>
            <a:r>
              <a:rPr lang="it-IT" sz="1200" dirty="0" err="1">
                <a:latin typeface="+mn-lt"/>
              </a:rPr>
              <a:t>Staging</a:t>
            </a:r>
            <a:r>
              <a:rPr lang="it-IT" sz="1200" dirty="0">
                <a:latin typeface="+mn-lt"/>
              </a:rPr>
              <a:t> Area – Data </a:t>
            </a:r>
            <a:r>
              <a:rPr lang="it-IT" sz="1200" dirty="0" err="1">
                <a:latin typeface="+mn-lt"/>
              </a:rPr>
              <a:t>Warehouse</a:t>
            </a:r>
            <a:r>
              <a:rPr lang="it-IT" sz="1200" dirty="0">
                <a:latin typeface="+mn-lt"/>
              </a:rPr>
              <a:t> – Data </a:t>
            </a:r>
            <a:r>
              <a:rPr lang="it-IT" sz="1200" dirty="0" err="1">
                <a:latin typeface="+mn-lt"/>
              </a:rPr>
              <a:t>Mart</a:t>
            </a:r>
            <a:r>
              <a:rPr lang="it-IT" sz="1200" dirty="0">
                <a:latin typeface="+mn-lt"/>
              </a:rPr>
              <a:t>  /  (KDD) </a:t>
            </a:r>
            <a:r>
              <a:rPr lang="it-IT" sz="1200" dirty="0" err="1">
                <a:latin typeface="+mn-lt"/>
              </a:rPr>
              <a:t>Knowledge</a:t>
            </a:r>
            <a:r>
              <a:rPr lang="it-IT" sz="1200" dirty="0">
                <a:latin typeface="+mn-lt"/>
              </a:rPr>
              <a:t> </a:t>
            </a:r>
            <a:r>
              <a:rPr lang="it-IT" sz="1200" dirty="0" err="1">
                <a:latin typeface="+mn-lt"/>
              </a:rPr>
              <a:t>discovery</a:t>
            </a:r>
            <a:r>
              <a:rPr lang="it-IT" sz="1200" dirty="0">
                <a:latin typeface="+mn-lt"/>
              </a:rPr>
              <a:t> in Database</a:t>
            </a:r>
          </a:p>
        </p:txBody>
      </p:sp>
      <p:sp>
        <p:nvSpPr>
          <p:cNvPr id="13" name="Freccia in giù 12"/>
          <p:cNvSpPr/>
          <p:nvPr/>
        </p:nvSpPr>
        <p:spPr bwMode="auto">
          <a:xfrm>
            <a:off x="4607134" y="2357430"/>
            <a:ext cx="285752" cy="285752"/>
          </a:xfrm>
          <a:prstGeom prst="downArrow">
            <a:avLst>
              <a:gd name="adj1" fmla="val 47242"/>
              <a:gd name="adj2" fmla="val 50000"/>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defRPr/>
            </a:pPr>
            <a:endParaRPr lang="it-IT" sz="4200">
              <a:solidFill>
                <a:schemeClr val="tx2"/>
              </a:solidFill>
            </a:endParaRPr>
          </a:p>
        </p:txBody>
      </p:sp>
      <p:sp>
        <p:nvSpPr>
          <p:cNvPr id="14" name="Freccia in giù 13"/>
          <p:cNvSpPr/>
          <p:nvPr/>
        </p:nvSpPr>
        <p:spPr bwMode="auto">
          <a:xfrm>
            <a:off x="6500794" y="2999232"/>
            <a:ext cx="285752" cy="285752"/>
          </a:xfrm>
          <a:prstGeom prst="downArrow">
            <a:avLst>
              <a:gd name="adj1" fmla="val 47242"/>
              <a:gd name="adj2" fmla="val 50000"/>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defRPr/>
            </a:pPr>
            <a:endParaRPr lang="it-IT" sz="4200">
              <a:solidFill>
                <a:schemeClr val="tx2"/>
              </a:solidFill>
            </a:endParaRPr>
          </a:p>
        </p:txBody>
      </p:sp>
      <p:sp>
        <p:nvSpPr>
          <p:cNvPr id="16" name="CasellaDiTesto 15"/>
          <p:cNvSpPr txBox="1"/>
          <p:nvPr/>
        </p:nvSpPr>
        <p:spPr>
          <a:xfrm>
            <a:off x="7504113" y="2428875"/>
            <a:ext cx="904875" cy="276225"/>
          </a:xfrm>
          <a:prstGeom prst="rect">
            <a:avLst/>
          </a:prstGeom>
          <a:noFill/>
        </p:spPr>
        <p:txBody>
          <a:bodyPr wrap="none">
            <a:spAutoFit/>
          </a:bodyPr>
          <a:lstStyle/>
          <a:p>
            <a:pPr>
              <a:defRPr/>
            </a:pPr>
            <a:r>
              <a:rPr lang="it-IT" sz="1200" dirty="0">
                <a:latin typeface="+mn-lt"/>
              </a:rPr>
              <a:t>Livello Dati </a:t>
            </a:r>
          </a:p>
        </p:txBody>
      </p:sp>
      <p:sp>
        <p:nvSpPr>
          <p:cNvPr id="17" name="CasellaDiTesto 16"/>
          <p:cNvSpPr txBox="1"/>
          <p:nvPr/>
        </p:nvSpPr>
        <p:spPr>
          <a:xfrm>
            <a:off x="4643438" y="3284984"/>
            <a:ext cx="4000500" cy="1200329"/>
          </a:xfrm>
          <a:prstGeom prst="rect">
            <a:avLst/>
          </a:prstGeom>
          <a:noFill/>
        </p:spPr>
        <p:txBody>
          <a:bodyPr>
            <a:spAutoFit/>
          </a:bodyPr>
          <a:lstStyle/>
          <a:p>
            <a:pPr algn="ctr">
              <a:defRPr/>
            </a:pPr>
            <a:r>
              <a:rPr lang="it-IT" sz="1200" dirty="0" smtClean="0">
                <a:latin typeface="+mn-lt"/>
              </a:rPr>
              <a:t>Query </a:t>
            </a:r>
            <a:r>
              <a:rPr lang="it-IT" sz="1200" dirty="0">
                <a:latin typeface="+mn-lt"/>
              </a:rPr>
              <a:t>tradizionali </a:t>
            </a:r>
          </a:p>
          <a:p>
            <a:pPr algn="ctr">
              <a:defRPr/>
            </a:pPr>
            <a:r>
              <a:rPr lang="it-IT" sz="1200" dirty="0">
                <a:latin typeface="+mn-lt"/>
              </a:rPr>
              <a:t>MDA Cubi OLAP </a:t>
            </a:r>
          </a:p>
          <a:p>
            <a:pPr algn="ctr">
              <a:defRPr/>
            </a:pPr>
            <a:r>
              <a:rPr lang="it-IT" sz="1200" b="1" dirty="0">
                <a:latin typeface="+mn-lt"/>
              </a:rPr>
              <a:t>Analisi statistiche </a:t>
            </a:r>
            <a:r>
              <a:rPr lang="it-IT" sz="1200" dirty="0" err="1">
                <a:latin typeface="+mn-lt"/>
              </a:rPr>
              <a:t>univariate</a:t>
            </a:r>
            <a:r>
              <a:rPr lang="it-IT" sz="1200" dirty="0">
                <a:latin typeface="+mn-lt"/>
              </a:rPr>
              <a:t>,  </a:t>
            </a:r>
            <a:r>
              <a:rPr lang="it-IT" sz="1200" dirty="0" err="1">
                <a:latin typeface="+mn-lt"/>
              </a:rPr>
              <a:t>bivariate</a:t>
            </a:r>
            <a:r>
              <a:rPr lang="it-IT" sz="1200" dirty="0">
                <a:latin typeface="+mn-lt"/>
              </a:rPr>
              <a:t> e multivariate</a:t>
            </a:r>
          </a:p>
          <a:p>
            <a:pPr algn="ctr">
              <a:defRPr/>
            </a:pPr>
            <a:r>
              <a:rPr lang="en-GB" sz="1200" dirty="0">
                <a:latin typeface="+mn-lt"/>
              </a:rPr>
              <a:t>Data e Text mining</a:t>
            </a:r>
            <a:endParaRPr lang="it-IT" sz="1200" dirty="0">
              <a:latin typeface="+mn-lt"/>
            </a:endParaRPr>
          </a:p>
          <a:p>
            <a:pPr algn="ctr">
              <a:defRPr/>
            </a:pPr>
            <a:endParaRPr lang="it-IT" sz="1200" dirty="0">
              <a:latin typeface="+mn-lt"/>
            </a:endParaRPr>
          </a:p>
          <a:p>
            <a:pPr algn="ctr">
              <a:defRPr/>
            </a:pPr>
            <a:endParaRPr lang="it-IT" sz="1200" dirty="0">
              <a:latin typeface="+mn-lt"/>
            </a:endParaRPr>
          </a:p>
        </p:txBody>
      </p:sp>
      <p:sp>
        <p:nvSpPr>
          <p:cNvPr id="19" name="CasellaDiTesto 18"/>
          <p:cNvSpPr txBox="1"/>
          <p:nvPr/>
        </p:nvSpPr>
        <p:spPr>
          <a:xfrm>
            <a:off x="7491196" y="3076575"/>
            <a:ext cx="1420812" cy="276225"/>
          </a:xfrm>
          <a:prstGeom prst="rect">
            <a:avLst/>
          </a:prstGeom>
          <a:noFill/>
        </p:spPr>
        <p:txBody>
          <a:bodyPr wrap="none">
            <a:spAutoFit/>
          </a:bodyPr>
          <a:lstStyle/>
          <a:p>
            <a:pPr>
              <a:defRPr/>
            </a:pPr>
            <a:r>
              <a:rPr lang="it-IT" sz="1200" dirty="0">
                <a:latin typeface="+mn-lt"/>
              </a:rPr>
              <a:t>Livello Elaborazione</a:t>
            </a:r>
          </a:p>
        </p:txBody>
      </p:sp>
      <p:sp>
        <p:nvSpPr>
          <p:cNvPr id="20" name="Rettangolo 19"/>
          <p:cNvSpPr/>
          <p:nvPr/>
        </p:nvSpPr>
        <p:spPr bwMode="auto">
          <a:xfrm>
            <a:off x="500063" y="4957763"/>
            <a:ext cx="8072437" cy="1714500"/>
          </a:xfrm>
          <a:prstGeom prst="rect">
            <a:avLst/>
          </a:prstGeom>
          <a:ln>
            <a:prstDash val="sysDot"/>
            <a:headEnd type="none" w="med" len="med"/>
            <a:tailEnd type="none" w="med" len="med"/>
          </a:ln>
        </p:spPr>
        <p:style>
          <a:lnRef idx="2">
            <a:schemeClr val="accent2"/>
          </a:lnRef>
          <a:fillRef idx="1">
            <a:schemeClr val="lt1"/>
          </a:fillRef>
          <a:effectRef idx="0">
            <a:schemeClr val="accent2"/>
          </a:effectRef>
          <a:fontRef idx="minor">
            <a:schemeClr val="dk1"/>
          </a:fontRef>
        </p:style>
        <p:txBody>
          <a:bodyPr anchor="ctr"/>
          <a:lstStyle/>
          <a:p>
            <a:pPr>
              <a:defRPr/>
            </a:pPr>
            <a:endParaRPr lang="it-IT" sz="4200">
              <a:solidFill>
                <a:schemeClr val="tx2"/>
              </a:solidFill>
            </a:endParaRPr>
          </a:p>
        </p:txBody>
      </p:sp>
      <p:sp>
        <p:nvSpPr>
          <p:cNvPr id="21" name="Freccia in giù 20"/>
          <p:cNvSpPr/>
          <p:nvPr/>
        </p:nvSpPr>
        <p:spPr bwMode="auto">
          <a:xfrm>
            <a:off x="6484465" y="4295376"/>
            <a:ext cx="285752" cy="285752"/>
          </a:xfrm>
          <a:prstGeom prst="downArrow">
            <a:avLst>
              <a:gd name="adj1" fmla="val 47242"/>
              <a:gd name="adj2" fmla="val 50000"/>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defRPr/>
            </a:pPr>
            <a:endParaRPr lang="it-IT" sz="4200">
              <a:solidFill>
                <a:schemeClr val="tx2"/>
              </a:solidFill>
            </a:endParaRPr>
          </a:p>
        </p:txBody>
      </p:sp>
      <p:sp>
        <p:nvSpPr>
          <p:cNvPr id="22" name="CasellaDiTesto 21"/>
          <p:cNvSpPr txBox="1"/>
          <p:nvPr/>
        </p:nvSpPr>
        <p:spPr>
          <a:xfrm>
            <a:off x="7504113" y="4714875"/>
            <a:ext cx="1498600" cy="276225"/>
          </a:xfrm>
          <a:prstGeom prst="rect">
            <a:avLst/>
          </a:prstGeom>
          <a:noFill/>
        </p:spPr>
        <p:txBody>
          <a:bodyPr wrap="none">
            <a:spAutoFit/>
          </a:bodyPr>
          <a:lstStyle/>
          <a:p>
            <a:pPr>
              <a:defRPr/>
            </a:pPr>
            <a:r>
              <a:rPr lang="it-IT" sz="1200" dirty="0">
                <a:latin typeface="+mn-lt"/>
              </a:rPr>
              <a:t>Livello Presentazione</a:t>
            </a:r>
          </a:p>
        </p:txBody>
      </p:sp>
      <p:sp>
        <p:nvSpPr>
          <p:cNvPr id="23" name="CasellaDiTesto 22"/>
          <p:cNvSpPr txBox="1"/>
          <p:nvPr/>
        </p:nvSpPr>
        <p:spPr>
          <a:xfrm>
            <a:off x="5572125" y="5000625"/>
            <a:ext cx="1754188" cy="830263"/>
          </a:xfrm>
          <a:prstGeom prst="rect">
            <a:avLst/>
          </a:prstGeom>
          <a:noFill/>
        </p:spPr>
        <p:txBody>
          <a:bodyPr wrap="none">
            <a:spAutoFit/>
          </a:bodyPr>
          <a:lstStyle/>
          <a:p>
            <a:pPr>
              <a:defRPr/>
            </a:pPr>
            <a:r>
              <a:rPr lang="it-IT" sz="1200" dirty="0">
                <a:latin typeface="+mn-lt"/>
              </a:rPr>
              <a:t>KPI  e </a:t>
            </a:r>
            <a:r>
              <a:rPr lang="it-IT" sz="1200" dirty="0" err="1">
                <a:latin typeface="+mn-lt"/>
              </a:rPr>
              <a:t>Alert</a:t>
            </a:r>
            <a:r>
              <a:rPr lang="it-IT" sz="1200" dirty="0">
                <a:latin typeface="+mn-lt"/>
              </a:rPr>
              <a:t> </a:t>
            </a:r>
          </a:p>
          <a:p>
            <a:pPr>
              <a:defRPr/>
            </a:pPr>
            <a:r>
              <a:rPr lang="it-IT" sz="1200" dirty="0">
                <a:latin typeface="+mn-lt"/>
              </a:rPr>
              <a:t>Redditività clientela</a:t>
            </a:r>
          </a:p>
          <a:p>
            <a:pPr>
              <a:defRPr/>
            </a:pPr>
            <a:r>
              <a:rPr lang="it-IT" sz="1200" dirty="0">
                <a:latin typeface="+mn-lt"/>
              </a:rPr>
              <a:t>Soddisfazione clientela</a:t>
            </a:r>
          </a:p>
          <a:p>
            <a:pPr>
              <a:defRPr/>
            </a:pPr>
            <a:r>
              <a:rPr lang="it-IT" sz="1200" b="1" dirty="0">
                <a:latin typeface="+mn-lt"/>
              </a:rPr>
              <a:t>DSS</a:t>
            </a:r>
            <a:r>
              <a:rPr lang="it-IT" sz="1200" dirty="0">
                <a:latin typeface="+mn-lt"/>
              </a:rPr>
              <a:t> – </a:t>
            </a:r>
            <a:r>
              <a:rPr lang="it-IT" sz="1200" dirty="0" err="1">
                <a:latin typeface="+mn-lt"/>
              </a:rPr>
              <a:t>Customer</a:t>
            </a:r>
            <a:r>
              <a:rPr lang="it-IT" sz="1200" dirty="0">
                <a:latin typeface="+mn-lt"/>
              </a:rPr>
              <a:t> analytics</a:t>
            </a:r>
          </a:p>
        </p:txBody>
      </p:sp>
      <p:sp>
        <p:nvSpPr>
          <p:cNvPr id="25" name="Parentesi graffa aperta 24"/>
          <p:cNvSpPr/>
          <p:nvPr/>
        </p:nvSpPr>
        <p:spPr bwMode="auto">
          <a:xfrm>
            <a:off x="5341938" y="5072063"/>
            <a:ext cx="285750" cy="500062"/>
          </a:xfrm>
          <a:prstGeom prst="leftBrace">
            <a:avLst/>
          </a:prstGeom>
          <a:ln>
            <a:headEnd type="none" w="med" len="med"/>
            <a:tailEnd type="none" w="med" len="med"/>
          </a:ln>
        </p:spPr>
        <p:style>
          <a:lnRef idx="1">
            <a:schemeClr val="accent2"/>
          </a:lnRef>
          <a:fillRef idx="0">
            <a:schemeClr val="accent2"/>
          </a:fillRef>
          <a:effectRef idx="0">
            <a:schemeClr val="accent2"/>
          </a:effectRef>
          <a:fontRef idx="minor">
            <a:schemeClr val="tx1"/>
          </a:fontRef>
        </p:style>
        <p:txBody>
          <a:bodyPr anchor="ctr"/>
          <a:lstStyle/>
          <a:p>
            <a:pPr>
              <a:defRPr/>
            </a:pPr>
            <a:endParaRPr lang="it-IT" sz="4200">
              <a:solidFill>
                <a:schemeClr val="tx2"/>
              </a:solidFill>
            </a:endParaRPr>
          </a:p>
        </p:txBody>
      </p:sp>
      <p:sp>
        <p:nvSpPr>
          <p:cNvPr id="27" name="CasellaDiTesto 26"/>
          <p:cNvSpPr txBox="1"/>
          <p:nvPr/>
        </p:nvSpPr>
        <p:spPr>
          <a:xfrm>
            <a:off x="3868738" y="5072063"/>
            <a:ext cx="1208087" cy="461962"/>
          </a:xfrm>
          <a:prstGeom prst="rect">
            <a:avLst/>
          </a:prstGeom>
          <a:noFill/>
        </p:spPr>
        <p:txBody>
          <a:bodyPr wrap="none">
            <a:spAutoFit/>
          </a:bodyPr>
          <a:lstStyle/>
          <a:p>
            <a:pPr algn="ctr">
              <a:defRPr/>
            </a:pPr>
            <a:r>
              <a:rPr lang="it-IT" sz="1200" dirty="0">
                <a:latin typeface="+mn-lt"/>
              </a:rPr>
              <a:t>Monitor Clienti </a:t>
            </a:r>
          </a:p>
          <a:p>
            <a:pPr algn="ctr">
              <a:defRPr/>
            </a:pPr>
            <a:r>
              <a:rPr lang="it-IT" sz="1200" dirty="0">
                <a:latin typeface="+mn-lt"/>
              </a:rPr>
              <a:t>e mercato</a:t>
            </a:r>
          </a:p>
        </p:txBody>
      </p:sp>
      <p:sp>
        <p:nvSpPr>
          <p:cNvPr id="29" name="CasellaDiTesto 28"/>
          <p:cNvSpPr txBox="1"/>
          <p:nvPr/>
        </p:nvSpPr>
        <p:spPr>
          <a:xfrm>
            <a:off x="785813" y="1643063"/>
            <a:ext cx="3643312" cy="646331"/>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a:defRPr/>
            </a:pPr>
            <a:r>
              <a:rPr lang="it-IT" sz="1200" b="1" i="1" dirty="0">
                <a:solidFill>
                  <a:schemeClr val="tx2"/>
                </a:solidFill>
              </a:rPr>
              <a:t>BI - </a:t>
            </a:r>
            <a:r>
              <a:rPr lang="it-IT" sz="1200" b="1" i="1" dirty="0" smtClean="0">
                <a:solidFill>
                  <a:schemeClr val="tx2"/>
                </a:solidFill>
              </a:rPr>
              <a:t>PMS</a:t>
            </a:r>
            <a:r>
              <a:rPr lang="it-IT" sz="1200" dirty="0" smtClean="0">
                <a:solidFill>
                  <a:schemeClr val="tx2"/>
                </a:solidFill>
              </a:rPr>
              <a:t>: </a:t>
            </a:r>
            <a:r>
              <a:rPr lang="it-IT" sz="1200" dirty="0">
                <a:solidFill>
                  <a:schemeClr val="tx2"/>
                </a:solidFill>
              </a:rPr>
              <a:t>processo di </a:t>
            </a:r>
            <a:r>
              <a:rPr lang="it-IT" sz="1200" dirty="0" smtClean="0">
                <a:solidFill>
                  <a:schemeClr val="tx2"/>
                </a:solidFill>
              </a:rPr>
              <a:t>misurazione</a:t>
            </a:r>
            <a:r>
              <a:rPr lang="it-IT" sz="1200" dirty="0">
                <a:solidFill>
                  <a:schemeClr val="tx2"/>
                </a:solidFill>
              </a:rPr>
              <a:t>, controllo e analisi delle performance aziendali</a:t>
            </a:r>
            <a:r>
              <a:rPr lang="it-IT" sz="1200" dirty="0" smtClean="0">
                <a:solidFill>
                  <a:schemeClr val="tx2"/>
                </a:solidFill>
              </a:rPr>
              <a:t>. Supporta i processi decisionali aziendali</a:t>
            </a:r>
            <a:endParaRPr lang="it-IT" sz="1200" dirty="0">
              <a:solidFill>
                <a:schemeClr val="tx2"/>
              </a:solidFill>
            </a:endParaRPr>
          </a:p>
        </p:txBody>
      </p:sp>
      <p:sp>
        <p:nvSpPr>
          <p:cNvPr id="30" name="Freccia in giù 29"/>
          <p:cNvSpPr/>
          <p:nvPr/>
        </p:nvSpPr>
        <p:spPr bwMode="auto">
          <a:xfrm>
            <a:off x="1785918" y="2990858"/>
            <a:ext cx="285752" cy="285752"/>
          </a:xfrm>
          <a:prstGeom prst="downArrow">
            <a:avLst>
              <a:gd name="adj1" fmla="val 47242"/>
              <a:gd name="adj2" fmla="val 50000"/>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defRPr/>
            </a:pPr>
            <a:endParaRPr lang="it-IT" sz="4200">
              <a:solidFill>
                <a:schemeClr val="tx2"/>
              </a:solidFill>
            </a:endParaRPr>
          </a:p>
        </p:txBody>
      </p:sp>
      <p:sp>
        <p:nvSpPr>
          <p:cNvPr id="31" name="Freccia in giù 30"/>
          <p:cNvSpPr/>
          <p:nvPr/>
        </p:nvSpPr>
        <p:spPr bwMode="auto">
          <a:xfrm>
            <a:off x="1785918" y="4295376"/>
            <a:ext cx="285752" cy="285752"/>
          </a:xfrm>
          <a:prstGeom prst="downArrow">
            <a:avLst>
              <a:gd name="adj1" fmla="val 47242"/>
              <a:gd name="adj2" fmla="val 50000"/>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anchor="ctr"/>
          <a:lstStyle/>
          <a:p>
            <a:pPr>
              <a:defRPr/>
            </a:pPr>
            <a:endParaRPr lang="it-IT" sz="4200">
              <a:solidFill>
                <a:schemeClr val="tx2"/>
              </a:solidFill>
            </a:endParaRPr>
          </a:p>
        </p:txBody>
      </p:sp>
      <p:sp>
        <p:nvSpPr>
          <p:cNvPr id="33" name="CasellaDiTesto 32"/>
          <p:cNvSpPr txBox="1"/>
          <p:nvPr/>
        </p:nvSpPr>
        <p:spPr>
          <a:xfrm>
            <a:off x="7858125" y="5329238"/>
            <a:ext cx="1557338" cy="70802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it-IT" dirty="0" err="1">
                <a:solidFill>
                  <a:schemeClr val="tx2"/>
                </a:solidFill>
              </a:rPr>
              <a:t>Risk</a:t>
            </a:r>
            <a:r>
              <a:rPr lang="it-IT" dirty="0">
                <a:solidFill>
                  <a:schemeClr val="tx2"/>
                </a:solidFill>
              </a:rPr>
              <a:t> Management</a:t>
            </a:r>
          </a:p>
          <a:p>
            <a:pPr>
              <a:defRPr/>
            </a:pPr>
            <a:r>
              <a:rPr lang="it-IT" dirty="0" err="1">
                <a:solidFill>
                  <a:schemeClr val="tx2"/>
                </a:solidFill>
              </a:rPr>
              <a:t>Fraud</a:t>
            </a:r>
            <a:r>
              <a:rPr lang="it-IT" dirty="0">
                <a:solidFill>
                  <a:schemeClr val="tx2"/>
                </a:solidFill>
              </a:rPr>
              <a:t> Detection</a:t>
            </a:r>
          </a:p>
          <a:p>
            <a:pPr>
              <a:defRPr/>
            </a:pPr>
            <a:r>
              <a:rPr lang="it-IT" dirty="0" err="1">
                <a:solidFill>
                  <a:schemeClr val="tx2"/>
                </a:solidFill>
              </a:rPr>
              <a:t>Customer</a:t>
            </a:r>
            <a:r>
              <a:rPr lang="it-IT" dirty="0">
                <a:solidFill>
                  <a:schemeClr val="tx2"/>
                </a:solidFill>
              </a:rPr>
              <a:t> e Marketing intelligence</a:t>
            </a:r>
          </a:p>
        </p:txBody>
      </p:sp>
      <p:pic>
        <p:nvPicPr>
          <p:cNvPr id="153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7375" y="6215063"/>
            <a:ext cx="827088"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5" name="CasellaDiTesto 34"/>
          <p:cNvSpPr txBox="1"/>
          <p:nvPr/>
        </p:nvSpPr>
        <p:spPr>
          <a:xfrm>
            <a:off x="718591" y="3305969"/>
            <a:ext cx="2643187" cy="1016000"/>
          </a:xfrm>
          <a:prstGeom prst="rect">
            <a:avLst/>
          </a:prstGeom>
          <a:noFill/>
        </p:spPr>
        <p:txBody>
          <a:bodyPr>
            <a:spAutoFit/>
          </a:bodyPr>
          <a:lstStyle/>
          <a:p>
            <a:pPr>
              <a:defRPr/>
            </a:pPr>
            <a:r>
              <a:rPr lang="it-IT" sz="1200" dirty="0" err="1">
                <a:latin typeface="+mn-lt"/>
              </a:rPr>
              <a:t>Query</a:t>
            </a:r>
            <a:r>
              <a:rPr lang="it-IT" sz="1200" dirty="0">
                <a:latin typeface="+mn-lt"/>
              </a:rPr>
              <a:t> tradizionali e tecniche MDA: </a:t>
            </a:r>
          </a:p>
          <a:p>
            <a:pPr>
              <a:defRPr/>
            </a:pPr>
            <a:r>
              <a:rPr lang="it-IT" sz="1200" dirty="0" err="1">
                <a:latin typeface="+mn-lt"/>
              </a:rPr>
              <a:t>Drill</a:t>
            </a:r>
            <a:r>
              <a:rPr lang="it-IT" sz="1200" dirty="0">
                <a:latin typeface="+mn-lt"/>
              </a:rPr>
              <a:t> down</a:t>
            </a:r>
          </a:p>
          <a:p>
            <a:pPr>
              <a:defRPr/>
            </a:pPr>
            <a:r>
              <a:rPr lang="it-IT" sz="1200" dirty="0" err="1">
                <a:latin typeface="+mn-lt"/>
              </a:rPr>
              <a:t>Drill</a:t>
            </a:r>
            <a:r>
              <a:rPr lang="it-IT" sz="1200" dirty="0">
                <a:latin typeface="+mn-lt"/>
              </a:rPr>
              <a:t> up</a:t>
            </a:r>
          </a:p>
          <a:p>
            <a:pPr>
              <a:defRPr/>
            </a:pPr>
            <a:r>
              <a:rPr lang="it-IT" sz="1200" dirty="0" err="1">
                <a:latin typeface="+mn-lt"/>
              </a:rPr>
              <a:t>Slice</a:t>
            </a:r>
            <a:r>
              <a:rPr lang="it-IT" sz="1200" dirty="0">
                <a:latin typeface="+mn-lt"/>
              </a:rPr>
              <a:t> and dice</a:t>
            </a:r>
          </a:p>
          <a:p>
            <a:pPr>
              <a:defRPr/>
            </a:pPr>
            <a:endParaRPr lang="it-IT" sz="1200" dirty="0">
              <a:latin typeface="+mn-lt"/>
            </a:endParaRPr>
          </a:p>
        </p:txBody>
      </p:sp>
      <p:sp>
        <p:nvSpPr>
          <p:cNvPr id="36" name="CasellaDiTesto 35"/>
          <p:cNvSpPr txBox="1"/>
          <p:nvPr/>
        </p:nvSpPr>
        <p:spPr>
          <a:xfrm>
            <a:off x="7499350" y="6286500"/>
            <a:ext cx="1479550" cy="276225"/>
          </a:xfrm>
          <a:prstGeom prst="rect">
            <a:avLst/>
          </a:prstGeom>
          <a:noFill/>
        </p:spPr>
        <p:txBody>
          <a:bodyPr wrap="none">
            <a:spAutoFit/>
          </a:bodyPr>
          <a:lstStyle/>
          <a:p>
            <a:pPr>
              <a:defRPr/>
            </a:pPr>
            <a:r>
              <a:rPr lang="it-IT" sz="1200" dirty="0">
                <a:latin typeface="+mn-lt"/>
              </a:rPr>
              <a:t>Sistemi esperti </a:t>
            </a:r>
            <a:r>
              <a:rPr lang="it-IT" sz="1200" dirty="0" err="1">
                <a:latin typeface="+mn-lt"/>
              </a:rPr>
              <a:t>Fuzzy</a:t>
            </a:r>
            <a:endParaRPr lang="it-IT" sz="1200" dirty="0">
              <a:latin typeface="+mn-lt"/>
            </a:endParaRPr>
          </a:p>
        </p:txBody>
      </p:sp>
      <p:sp>
        <p:nvSpPr>
          <p:cNvPr id="37" name="Freccia in su 36"/>
          <p:cNvSpPr/>
          <p:nvPr/>
        </p:nvSpPr>
        <p:spPr bwMode="auto">
          <a:xfrm>
            <a:off x="8311276" y="6015282"/>
            <a:ext cx="214314" cy="285752"/>
          </a:xfrm>
          <a:prstGeom prst="up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nchor="ctr"/>
          <a:lstStyle/>
          <a:p>
            <a:pPr>
              <a:defRPr/>
            </a:pPr>
            <a:endParaRPr lang="it-IT" sz="4200">
              <a:solidFill>
                <a:schemeClr val="tx2"/>
              </a:solidFill>
            </a:endParaRPr>
          </a:p>
        </p:txBody>
      </p:sp>
      <p:sp>
        <p:nvSpPr>
          <p:cNvPr id="38" name="CasellaDiTesto 37"/>
          <p:cNvSpPr txBox="1"/>
          <p:nvPr/>
        </p:nvSpPr>
        <p:spPr>
          <a:xfrm>
            <a:off x="571500" y="5072063"/>
            <a:ext cx="1643063" cy="1570037"/>
          </a:xfrm>
          <a:prstGeom prst="rect">
            <a:avLst/>
          </a:prstGeom>
          <a:noFill/>
        </p:spPr>
        <p:txBody>
          <a:bodyPr>
            <a:spAutoFit/>
          </a:bodyPr>
          <a:lstStyle/>
          <a:p>
            <a:pPr>
              <a:defRPr/>
            </a:pPr>
            <a:r>
              <a:rPr lang="it-IT" sz="1200" dirty="0">
                <a:latin typeface="+mn-lt"/>
              </a:rPr>
              <a:t>Report statici (livello operativo)</a:t>
            </a:r>
          </a:p>
          <a:p>
            <a:pPr>
              <a:defRPr/>
            </a:pPr>
            <a:endParaRPr lang="it-IT" sz="1200" dirty="0">
              <a:latin typeface="+mn-lt"/>
            </a:endParaRPr>
          </a:p>
          <a:p>
            <a:pPr>
              <a:defRPr/>
            </a:pPr>
            <a:r>
              <a:rPr lang="it-IT" sz="1200" dirty="0" err="1">
                <a:latin typeface="+mn-lt"/>
              </a:rPr>
              <a:t>Dashboard</a:t>
            </a:r>
            <a:r>
              <a:rPr lang="it-IT" sz="1200" dirty="0">
                <a:latin typeface="+mn-lt"/>
              </a:rPr>
              <a:t> (livello funzionale)</a:t>
            </a:r>
          </a:p>
          <a:p>
            <a:pPr>
              <a:defRPr/>
            </a:pPr>
            <a:endParaRPr lang="it-IT" sz="1200" dirty="0">
              <a:latin typeface="+mn-lt"/>
            </a:endParaRPr>
          </a:p>
          <a:p>
            <a:pPr>
              <a:defRPr/>
            </a:pPr>
            <a:r>
              <a:rPr lang="it-IT" sz="1200" dirty="0" err="1">
                <a:latin typeface="+mn-lt"/>
              </a:rPr>
              <a:t>Widgets</a:t>
            </a:r>
            <a:r>
              <a:rPr lang="it-IT" sz="1200" dirty="0">
                <a:latin typeface="+mn-lt"/>
              </a:rPr>
              <a:t> (</a:t>
            </a:r>
            <a:r>
              <a:rPr lang="it-IT" sz="1200" dirty="0" err="1">
                <a:latin typeface="+mn-lt"/>
              </a:rPr>
              <a:t>ivello</a:t>
            </a:r>
            <a:r>
              <a:rPr lang="it-IT" sz="1200" dirty="0">
                <a:latin typeface="+mn-lt"/>
              </a:rPr>
              <a:t> executive)</a:t>
            </a:r>
          </a:p>
        </p:txBody>
      </p:sp>
      <p:sp>
        <p:nvSpPr>
          <p:cNvPr id="39" name="Freccia in giù 38"/>
          <p:cNvSpPr/>
          <p:nvPr/>
        </p:nvSpPr>
        <p:spPr bwMode="auto">
          <a:xfrm>
            <a:off x="87084" y="5028532"/>
            <a:ext cx="412950" cy="1571636"/>
          </a:xfrm>
          <a:prstGeom prst="down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nchor="ctr" anchorCtr="1">
            <a:normAutofit lnSpcReduction="10000"/>
          </a:bodyPr>
          <a:lstStyle/>
          <a:p>
            <a:pPr>
              <a:defRPr/>
            </a:pPr>
            <a:r>
              <a:rPr lang="it-IT" sz="800" b="1" dirty="0">
                <a:solidFill>
                  <a:srgbClr val="FF0000"/>
                </a:solidFill>
              </a:rPr>
              <a:t>INTELLIGENZA</a:t>
            </a:r>
          </a:p>
        </p:txBody>
      </p:sp>
      <p:pic>
        <p:nvPicPr>
          <p:cNvPr id="15408" name="Picture 2" descr="D:\excelbiCasa\immagini\GalleryImageHandler.ashx (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71688" y="5572125"/>
            <a:ext cx="817562"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CasellaDiTesto 41"/>
          <p:cNvSpPr txBox="1"/>
          <p:nvPr/>
        </p:nvSpPr>
        <p:spPr>
          <a:xfrm>
            <a:off x="3814763" y="5715000"/>
            <a:ext cx="1368580" cy="276999"/>
          </a:xfrm>
          <a:prstGeom prst="rect">
            <a:avLst/>
          </a:prstGeom>
          <a:noFill/>
        </p:spPr>
        <p:txBody>
          <a:bodyPr wrap="none">
            <a:spAutoFit/>
          </a:bodyPr>
          <a:lstStyle/>
          <a:p>
            <a:pPr>
              <a:defRPr/>
            </a:pPr>
            <a:r>
              <a:rPr lang="it-IT" sz="1200" dirty="0">
                <a:latin typeface="+mn-lt"/>
              </a:rPr>
              <a:t>Analisi e </a:t>
            </a:r>
            <a:r>
              <a:rPr lang="it-IT" sz="1200" b="1" dirty="0">
                <a:latin typeface="+mn-lt"/>
              </a:rPr>
              <a:t>Web MKT</a:t>
            </a:r>
          </a:p>
        </p:txBody>
      </p:sp>
      <p:sp>
        <p:nvSpPr>
          <p:cNvPr id="44" name="Freccia in giù 43"/>
          <p:cNvSpPr/>
          <p:nvPr/>
        </p:nvSpPr>
        <p:spPr bwMode="auto">
          <a:xfrm>
            <a:off x="4458152" y="5500702"/>
            <a:ext cx="214314" cy="285752"/>
          </a:xfrm>
          <a:prstGeom prst="downArrow">
            <a:avLst>
              <a:gd name="adj1" fmla="val 47242"/>
              <a:gd name="adj2" fmla="val 50000"/>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nchor="ctr"/>
          <a:lstStyle/>
          <a:p>
            <a:pPr>
              <a:defRPr/>
            </a:pPr>
            <a:endParaRPr lang="it-IT" sz="4200">
              <a:solidFill>
                <a:schemeClr val="tx2"/>
              </a:solidFill>
            </a:endParaRPr>
          </a:p>
        </p:txBody>
      </p:sp>
      <p:sp>
        <p:nvSpPr>
          <p:cNvPr id="32" name="Freccia a destra 31"/>
          <p:cNvSpPr/>
          <p:nvPr/>
        </p:nvSpPr>
        <p:spPr bwMode="auto">
          <a:xfrm>
            <a:off x="7529986" y="5596861"/>
            <a:ext cx="357190" cy="214314"/>
          </a:xfrm>
          <a:prstGeom prst="rightArrow">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nchor="ctr"/>
          <a:lstStyle/>
          <a:p>
            <a:pPr>
              <a:defRPr/>
            </a:pPr>
            <a:endParaRPr lang="it-IT" sz="4200">
              <a:solidFill>
                <a:schemeClr val="tx2"/>
              </a:solidFill>
            </a:endParaRPr>
          </a:p>
        </p:txBody>
      </p:sp>
      <p:sp>
        <p:nvSpPr>
          <p:cNvPr id="10296" name="Rettangolo arrotondato 45"/>
          <p:cNvSpPr>
            <a:spLocks noChangeArrowheads="1"/>
          </p:cNvSpPr>
          <p:nvPr/>
        </p:nvSpPr>
        <p:spPr bwMode="auto">
          <a:xfrm>
            <a:off x="571500" y="5013325"/>
            <a:ext cx="4714875" cy="1630363"/>
          </a:xfrm>
          <a:prstGeom prst="roundRect">
            <a:avLst>
              <a:gd name="adj" fmla="val 16667"/>
            </a:avLst>
          </a:prstGeom>
          <a:noFill/>
          <a:ln w="9525" algn="ctr">
            <a:solidFill>
              <a:schemeClr val="accent1"/>
            </a:solidFill>
            <a:prstDash val="sysDash"/>
            <a:round/>
            <a:headEnd/>
            <a:tailEnd/>
          </a:ln>
          <a:extLst>
            <a:ext uri="{909E8E84-426E-40DD-AFC4-6F175D3DCCD1}">
              <a14:hiddenFill xmlns:a14="http://schemas.microsoft.com/office/drawing/2010/main">
                <a:solidFill>
                  <a:srgbClr val="FFFFFF"/>
                </a:solidFill>
              </a14:hiddenFill>
            </a:ext>
          </a:extLst>
        </p:spPr>
        <p:txBody>
          <a:bodyPr anchor="ctr"/>
          <a:lstStyle/>
          <a:p>
            <a:pPr>
              <a:defRPr/>
            </a:pPr>
            <a:endParaRPr lang="it-IT" sz="4200">
              <a:latin typeface="+mn-lt"/>
            </a:endParaRPr>
          </a:p>
        </p:txBody>
      </p:sp>
      <p:sp>
        <p:nvSpPr>
          <p:cNvPr id="47" name="CasellaDiTesto 46"/>
          <p:cNvSpPr txBox="1"/>
          <p:nvPr/>
        </p:nvSpPr>
        <p:spPr>
          <a:xfrm>
            <a:off x="2714625" y="6357938"/>
            <a:ext cx="701675" cy="276225"/>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a:defRPr/>
            </a:pPr>
            <a:r>
              <a:rPr lang="it-IT" sz="1200" dirty="0">
                <a:solidFill>
                  <a:schemeClr val="accent1">
                    <a:lumMod val="75000"/>
                  </a:schemeClr>
                </a:solidFill>
              </a:rPr>
              <a:t>EIS - ESS</a:t>
            </a:r>
          </a:p>
        </p:txBody>
      </p:sp>
      <p:pic>
        <p:nvPicPr>
          <p:cNvPr id="15418" name="Immagine 5" descr="image00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97300" y="5953125"/>
            <a:ext cx="142875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9" name="Picture 2" descr="D:\excelbiCasa\immagini\bsc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28938" y="4929188"/>
            <a:ext cx="928687"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CasellaDiTesto 27"/>
          <p:cNvSpPr txBox="1"/>
          <p:nvPr/>
        </p:nvSpPr>
        <p:spPr>
          <a:xfrm>
            <a:off x="2643188" y="4857750"/>
            <a:ext cx="500062" cy="285750"/>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r>
              <a:rPr lang="it-IT" sz="1200" dirty="0">
                <a:solidFill>
                  <a:schemeClr val="tx2"/>
                </a:solidFill>
              </a:rPr>
              <a:t>BSC</a:t>
            </a:r>
          </a:p>
        </p:txBody>
      </p:sp>
      <p:sp>
        <p:nvSpPr>
          <p:cNvPr id="41" name="CasellaDiTesto 40"/>
          <p:cNvSpPr txBox="1"/>
          <p:nvPr/>
        </p:nvSpPr>
        <p:spPr>
          <a:xfrm>
            <a:off x="844715" y="4592161"/>
            <a:ext cx="2168158" cy="276999"/>
          </a:xfrm>
          <a:prstGeom prst="rect">
            <a:avLst/>
          </a:prstGeom>
          <a:noFill/>
        </p:spPr>
        <p:txBody>
          <a:bodyPr wrap="none">
            <a:spAutoFit/>
          </a:bodyPr>
          <a:lstStyle/>
          <a:p>
            <a:pPr>
              <a:defRPr/>
            </a:pPr>
            <a:r>
              <a:rPr lang="it-IT" sz="1200" dirty="0" smtClean="0">
                <a:latin typeface="+mn-lt"/>
              </a:rPr>
              <a:t>Sistema informativo Direzionale</a:t>
            </a:r>
            <a:endParaRPr lang="it-IT" sz="1200" dirty="0">
              <a:latin typeface="+mn-lt"/>
            </a:endParaRPr>
          </a:p>
        </p:txBody>
      </p:sp>
      <p:sp>
        <p:nvSpPr>
          <p:cNvPr id="43" name="CasellaDiTesto 42"/>
          <p:cNvSpPr txBox="1"/>
          <p:nvPr/>
        </p:nvSpPr>
        <p:spPr>
          <a:xfrm>
            <a:off x="6019001" y="4592161"/>
            <a:ext cx="1216680" cy="276999"/>
          </a:xfrm>
          <a:prstGeom prst="rect">
            <a:avLst/>
          </a:prstGeom>
          <a:noFill/>
        </p:spPr>
        <p:txBody>
          <a:bodyPr wrap="none">
            <a:spAutoFit/>
          </a:bodyPr>
          <a:lstStyle/>
          <a:p>
            <a:pPr>
              <a:defRPr/>
            </a:pPr>
            <a:r>
              <a:rPr lang="it-IT" sz="1200" dirty="0" smtClean="0">
                <a:latin typeface="+mn-lt"/>
              </a:rPr>
              <a:t>CRM Direzionale</a:t>
            </a:r>
            <a:endParaRPr lang="it-IT" sz="1200" dirty="0">
              <a:latin typeface="+mn-l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
          <p:cNvGrpSpPr>
            <a:grpSpLocks/>
          </p:cNvGrpSpPr>
          <p:nvPr/>
        </p:nvGrpSpPr>
        <p:grpSpPr bwMode="auto">
          <a:xfrm>
            <a:off x="1112838" y="28575"/>
            <a:ext cx="7200900" cy="6045200"/>
            <a:chOff x="414" y="1077"/>
            <a:chExt cx="11340" cy="9520"/>
          </a:xfrm>
        </p:grpSpPr>
        <p:sp>
          <p:nvSpPr>
            <p:cNvPr id="66563" name="Text Box 3"/>
            <p:cNvSpPr txBox="1">
              <a:spLocks noChangeArrowheads="1"/>
            </p:cNvSpPr>
            <p:nvPr/>
          </p:nvSpPr>
          <p:spPr bwMode="auto">
            <a:xfrm>
              <a:off x="9446" y="9809"/>
              <a:ext cx="2160" cy="7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algn="ctr" eaLnBrk="1" hangingPunct="1"/>
              <a:r>
                <a:rPr lang="it-IT" sz="1400" b="1" i="1">
                  <a:solidFill>
                    <a:srgbClr val="993300"/>
                  </a:solidFill>
                  <a:latin typeface="Calibri" pitchFamily="34" charset="0"/>
                </a:rPr>
                <a:t>Analisi delle corrispondenze</a:t>
              </a:r>
            </a:p>
            <a:p>
              <a:pPr eaLnBrk="1" hangingPunct="1"/>
              <a:endParaRPr lang="it-IT" sz="4200"/>
            </a:p>
          </p:txBody>
        </p:sp>
        <p:sp>
          <p:nvSpPr>
            <p:cNvPr id="66564" name="Rectangle 4"/>
            <p:cNvSpPr>
              <a:spLocks noChangeArrowheads="1"/>
            </p:cNvSpPr>
            <p:nvPr/>
          </p:nvSpPr>
          <p:spPr bwMode="auto">
            <a:xfrm>
              <a:off x="777" y="1597"/>
              <a:ext cx="8100" cy="2700"/>
            </a:xfrm>
            <a:prstGeom prst="rect">
              <a:avLst/>
            </a:prstGeom>
            <a:solidFill>
              <a:srgbClr val="FFFFFF">
                <a:alpha val="0"/>
              </a:srgbClr>
            </a:solidFill>
            <a:ln w="28575">
              <a:solidFill>
                <a:srgbClr val="FF6600"/>
              </a:solidFill>
              <a:miter lim="800000"/>
              <a:headEnd/>
              <a:tailEnd/>
            </a:ln>
          </p:spPr>
          <p:txBody>
            <a:bodyPr/>
            <a:lstStyle/>
            <a:p>
              <a:r>
                <a:rPr lang="it-IT" sz="1100">
                  <a:latin typeface="Calibri" pitchFamily="34" charset="0"/>
                </a:rPr>
                <a:t>Individuare un prodotto civetta (quello col maggior numero di associazioni, es panettone) </a:t>
              </a:r>
            </a:p>
            <a:p>
              <a:r>
                <a:rPr lang="it-IT" sz="1100">
                  <a:latin typeface="Calibri" pitchFamily="34" charset="0"/>
                </a:rPr>
                <a:t>Individuare prodotti da vendere vicini al civetta (ad es. in un box a centro corsia)</a:t>
              </a:r>
            </a:p>
            <a:p>
              <a:r>
                <a:rPr lang="it-IT" sz="1100">
                  <a:latin typeface="Calibri" pitchFamily="34" charset="0"/>
                </a:rPr>
                <a:t>Individuare il miglior antecedente per un conseguente (cravatta) per deciderne la collocazione di layout o su una pagina web </a:t>
              </a:r>
            </a:p>
            <a:p>
              <a:r>
                <a:rPr lang="it-IT" sz="1100">
                  <a:latin typeface="Calibri" pitchFamily="34" charset="0"/>
                </a:rPr>
                <a:t>Individuare i prodotti da combinare in un bundle</a:t>
              </a:r>
            </a:p>
            <a:p>
              <a:r>
                <a:rPr lang="it-IT" sz="1100">
                  <a:latin typeface="Calibri" pitchFamily="34" charset="0"/>
                </a:rPr>
                <a:t>Individuare le associazioni nelle intercettazioni telefoniche</a:t>
              </a:r>
            </a:p>
            <a:p>
              <a:r>
                <a:rPr lang="it-IT" sz="1100">
                  <a:latin typeface="Calibri" pitchFamily="34" charset="0"/>
                </a:rPr>
                <a:t>Identificare i pattern criminali e di frode, di incidenti</a:t>
              </a:r>
            </a:p>
            <a:p>
              <a:endParaRPr lang="it-IT" sz="4200"/>
            </a:p>
          </p:txBody>
        </p:sp>
        <p:sp>
          <p:nvSpPr>
            <p:cNvPr id="66565" name="AutoShape 5"/>
            <p:cNvSpPr>
              <a:spLocks noChangeArrowheads="1"/>
            </p:cNvSpPr>
            <p:nvPr/>
          </p:nvSpPr>
          <p:spPr bwMode="auto">
            <a:xfrm>
              <a:off x="9054" y="2494"/>
              <a:ext cx="540" cy="360"/>
            </a:xfrm>
            <a:prstGeom prst="leftArrow">
              <a:avLst>
                <a:gd name="adj1" fmla="val 50000"/>
                <a:gd name="adj2" fmla="val 37500"/>
              </a:avLst>
            </a:prstGeom>
            <a:solidFill>
              <a:srgbClr val="FF6600"/>
            </a:solidFill>
            <a:ln w="9525">
              <a:solidFill>
                <a:srgbClr val="FF6600"/>
              </a:solidFill>
              <a:miter lim="800000"/>
              <a:headEnd/>
              <a:tailEnd/>
            </a:ln>
          </p:spPr>
          <p:txBody>
            <a:bodyPr/>
            <a:lstStyle/>
            <a:p>
              <a:endParaRPr lang="it-IT" sz="4200"/>
            </a:p>
          </p:txBody>
        </p:sp>
        <p:sp>
          <p:nvSpPr>
            <p:cNvPr id="66566" name="Text Box 6"/>
            <p:cNvSpPr txBox="1">
              <a:spLocks noChangeArrowheads="1"/>
            </p:cNvSpPr>
            <p:nvPr/>
          </p:nvSpPr>
          <p:spPr bwMode="auto">
            <a:xfrm>
              <a:off x="9774" y="2317"/>
              <a:ext cx="1980" cy="324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algn="ctr" eaLnBrk="1" hangingPunct="1"/>
              <a:r>
                <a:rPr lang="it-IT" sz="1400" b="1" i="1">
                  <a:solidFill>
                    <a:srgbClr val="FF6600"/>
                  </a:solidFill>
                  <a:latin typeface="Calibri" pitchFamily="34" charset="0"/>
                </a:rPr>
                <a:t>Link Analysis</a:t>
              </a:r>
            </a:p>
            <a:p>
              <a:pPr algn="ctr" eaLnBrk="1" hangingPunct="1"/>
              <a:r>
                <a:rPr lang="it-IT" sz="1400" b="1" i="1">
                  <a:solidFill>
                    <a:srgbClr val="FF6600"/>
                  </a:solidFill>
                  <a:latin typeface="Calibri" pitchFamily="34" charset="0"/>
                </a:rPr>
                <a:t>transazionale</a:t>
              </a:r>
            </a:p>
            <a:p>
              <a:pPr algn="ctr" eaLnBrk="1" hangingPunct="1"/>
              <a:endParaRPr lang="it-IT" sz="1400" b="1" i="1">
                <a:solidFill>
                  <a:srgbClr val="FF6600"/>
                </a:solidFill>
                <a:latin typeface="Calibri" pitchFamily="34" charset="0"/>
              </a:endParaRPr>
            </a:p>
            <a:p>
              <a:pPr algn="ctr" eaLnBrk="1" hangingPunct="1"/>
              <a:r>
                <a:rPr lang="it-IT" sz="1400" b="1" i="1">
                  <a:solidFill>
                    <a:srgbClr val="FF6600"/>
                  </a:solidFill>
                  <a:latin typeface="Calibri" pitchFamily="34" charset="0"/>
                </a:rPr>
                <a:t>e</a:t>
              </a:r>
            </a:p>
            <a:p>
              <a:pPr algn="ctr" eaLnBrk="1" hangingPunct="1"/>
              <a:endParaRPr lang="it-IT" sz="1400" b="1" i="1">
                <a:solidFill>
                  <a:srgbClr val="FF6600"/>
                </a:solidFill>
                <a:latin typeface="Calibri" pitchFamily="34" charset="0"/>
              </a:endParaRPr>
            </a:p>
            <a:p>
              <a:pPr algn="ctr" eaLnBrk="1" hangingPunct="1"/>
              <a:r>
                <a:rPr lang="it-IT" sz="1400" b="1" i="1">
                  <a:solidFill>
                    <a:srgbClr val="FF6600"/>
                  </a:solidFill>
                  <a:latin typeface="Calibri" pitchFamily="34" charset="0"/>
                </a:rPr>
                <a:t>sequenziale</a:t>
              </a:r>
            </a:p>
            <a:p>
              <a:pPr eaLnBrk="1" hangingPunct="1"/>
              <a:endParaRPr lang="it-IT" sz="4200"/>
            </a:p>
          </p:txBody>
        </p:sp>
        <p:sp>
          <p:nvSpPr>
            <p:cNvPr id="66567" name="Rectangle 7"/>
            <p:cNvSpPr>
              <a:spLocks noChangeArrowheads="1"/>
            </p:cNvSpPr>
            <p:nvPr/>
          </p:nvSpPr>
          <p:spPr bwMode="auto">
            <a:xfrm>
              <a:off x="1314" y="3937"/>
              <a:ext cx="8100" cy="1620"/>
            </a:xfrm>
            <a:prstGeom prst="rect">
              <a:avLst/>
            </a:prstGeom>
            <a:solidFill>
              <a:srgbClr val="FFFFFF"/>
            </a:solidFill>
            <a:ln w="28575">
              <a:solidFill>
                <a:srgbClr val="FF6600"/>
              </a:solidFill>
              <a:miter lim="800000"/>
              <a:headEnd/>
              <a:tailEnd/>
            </a:ln>
          </p:spPr>
          <p:txBody>
            <a:bodyPr/>
            <a:lstStyle/>
            <a:p>
              <a:r>
                <a:rPr lang="it-IT" sz="1100">
                  <a:latin typeface="Calibri" pitchFamily="34" charset="0"/>
                </a:rPr>
                <a:t>Come rifornire il magazzino con una corretta politica di gestione delle scorte</a:t>
              </a:r>
            </a:p>
            <a:p>
              <a:r>
                <a:rPr lang="it-IT" sz="1100">
                  <a:latin typeface="Calibri" pitchFamily="34" charset="0"/>
                </a:rPr>
                <a:t>Cosa offrire ai clienti di una banca (a me non va bene la promozione di un libretto al portatore o di un prestito per l’acquisto di un pc)</a:t>
              </a:r>
            </a:p>
            <a:p>
              <a:r>
                <a:rPr lang="it-IT" sz="1100">
                  <a:latin typeface="Calibri" pitchFamily="34" charset="0"/>
                </a:rPr>
                <a:t>Come controllare che gli utenti di un sito web raggiungano una pagina seguendo il percorso desiderato (clickstream analysis)</a:t>
              </a:r>
            </a:p>
            <a:p>
              <a:endParaRPr lang="it-IT" sz="4200"/>
            </a:p>
          </p:txBody>
        </p:sp>
        <p:sp>
          <p:nvSpPr>
            <p:cNvPr id="66568" name="Rectangle 8"/>
            <p:cNvSpPr>
              <a:spLocks noChangeArrowheads="1"/>
            </p:cNvSpPr>
            <p:nvPr/>
          </p:nvSpPr>
          <p:spPr bwMode="auto">
            <a:xfrm>
              <a:off x="594" y="5473"/>
              <a:ext cx="8100" cy="1260"/>
            </a:xfrm>
            <a:prstGeom prst="rect">
              <a:avLst/>
            </a:prstGeom>
            <a:solidFill>
              <a:srgbClr val="FFFFFF"/>
            </a:solidFill>
            <a:ln w="28575">
              <a:solidFill>
                <a:srgbClr val="0000FF"/>
              </a:solidFill>
              <a:miter lim="800000"/>
              <a:headEnd/>
              <a:tailEnd/>
            </a:ln>
          </p:spPr>
          <p:txBody>
            <a:bodyPr/>
            <a:lstStyle/>
            <a:p>
              <a:r>
                <a:rPr lang="it-IT" sz="1100">
                  <a:latin typeface="Calibri" pitchFamily="34" charset="0"/>
                </a:rPr>
                <a:t>Come individuare i profili dei p clienti teorici </a:t>
              </a:r>
            </a:p>
            <a:p>
              <a:r>
                <a:rPr lang="it-IT" sz="1100">
                  <a:latin typeface="Calibri" pitchFamily="34" charset="0"/>
                </a:rPr>
                <a:t>Come individuare l’efficacia di una campagna di marketing verso lead, prospect o clienti potenzialmente interessanti?</a:t>
              </a:r>
            </a:p>
            <a:p>
              <a:r>
                <a:rPr lang="it-IT" sz="1100">
                  <a:latin typeface="Calibri" pitchFamily="34" charset="0"/>
                </a:rPr>
                <a:t>Come individuare se i clienti migrano verso segmenti più profittevoli?</a:t>
              </a:r>
            </a:p>
            <a:p>
              <a:endParaRPr lang="it-IT" sz="4200"/>
            </a:p>
          </p:txBody>
        </p:sp>
        <p:sp>
          <p:nvSpPr>
            <p:cNvPr id="66569" name="Text Box 9"/>
            <p:cNvSpPr txBox="1">
              <a:spLocks noChangeArrowheads="1"/>
            </p:cNvSpPr>
            <p:nvPr/>
          </p:nvSpPr>
          <p:spPr bwMode="auto">
            <a:xfrm>
              <a:off x="9414" y="5473"/>
              <a:ext cx="2340" cy="12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algn="ctr" eaLnBrk="1" hangingPunct="1"/>
              <a:r>
                <a:rPr lang="it-IT" sz="1400" b="1" i="1">
                  <a:solidFill>
                    <a:srgbClr val="0000FF"/>
                  </a:solidFill>
                  <a:latin typeface="Calibri" pitchFamily="34" charset="0"/>
                </a:rPr>
                <a:t>Cluster Analysis</a:t>
              </a:r>
            </a:p>
            <a:p>
              <a:pPr algn="ctr" eaLnBrk="1" hangingPunct="1"/>
              <a:r>
                <a:rPr lang="it-IT" sz="1400" b="1" i="1">
                  <a:solidFill>
                    <a:srgbClr val="0000FF"/>
                  </a:solidFill>
                  <a:latin typeface="Calibri" pitchFamily="34" charset="0"/>
                </a:rPr>
                <a:t>statica e dinamica</a:t>
              </a:r>
            </a:p>
            <a:p>
              <a:pPr eaLnBrk="1" hangingPunct="1"/>
              <a:endParaRPr lang="it-IT" sz="4200"/>
            </a:p>
          </p:txBody>
        </p:sp>
        <p:sp>
          <p:nvSpPr>
            <p:cNvPr id="66570" name="AutoShape 10"/>
            <p:cNvSpPr>
              <a:spLocks noChangeArrowheads="1"/>
            </p:cNvSpPr>
            <p:nvPr/>
          </p:nvSpPr>
          <p:spPr bwMode="auto">
            <a:xfrm>
              <a:off x="8874" y="5833"/>
              <a:ext cx="540" cy="360"/>
            </a:xfrm>
            <a:prstGeom prst="leftArrow">
              <a:avLst>
                <a:gd name="adj1" fmla="val 50000"/>
                <a:gd name="adj2" fmla="val 37500"/>
              </a:avLst>
            </a:prstGeom>
            <a:solidFill>
              <a:srgbClr val="0000FF"/>
            </a:solidFill>
            <a:ln w="9525">
              <a:solidFill>
                <a:srgbClr val="0000FF"/>
              </a:solidFill>
              <a:miter lim="800000"/>
              <a:headEnd/>
              <a:tailEnd/>
            </a:ln>
          </p:spPr>
          <p:txBody>
            <a:bodyPr/>
            <a:lstStyle/>
            <a:p>
              <a:endParaRPr lang="it-IT" sz="4200"/>
            </a:p>
          </p:txBody>
        </p:sp>
        <p:sp>
          <p:nvSpPr>
            <p:cNvPr id="66571" name="Rectangle 11"/>
            <p:cNvSpPr>
              <a:spLocks noChangeArrowheads="1"/>
            </p:cNvSpPr>
            <p:nvPr/>
          </p:nvSpPr>
          <p:spPr bwMode="auto">
            <a:xfrm>
              <a:off x="1134" y="6637"/>
              <a:ext cx="7200" cy="1620"/>
            </a:xfrm>
            <a:prstGeom prst="rect">
              <a:avLst/>
            </a:prstGeom>
            <a:solidFill>
              <a:srgbClr val="FFFFFF"/>
            </a:solidFill>
            <a:ln w="28575">
              <a:solidFill>
                <a:srgbClr val="FF0000"/>
              </a:solidFill>
              <a:miter lim="800000"/>
              <a:headEnd/>
              <a:tailEnd/>
            </a:ln>
          </p:spPr>
          <p:txBody>
            <a:bodyPr/>
            <a:lstStyle/>
            <a:p>
              <a:r>
                <a:rPr lang="it-IT" sz="1100">
                  <a:latin typeface="Calibri" pitchFamily="34" charset="0"/>
                </a:rPr>
                <a:t>Churn analysis (chi abbandona l’azienda), chi acquista un certo prodotto, chi si iscrive al club, </a:t>
              </a:r>
            </a:p>
            <a:p>
              <a:r>
                <a:rPr lang="it-IT" sz="1100">
                  <a:latin typeface="Calibri" pitchFamily="34" charset="0"/>
                </a:rPr>
                <a:t>chi risponde alle campagne di mailing per aumentare il tasso di redemption</a:t>
              </a:r>
            </a:p>
            <a:p>
              <a:r>
                <a:rPr lang="it-IT" sz="1100">
                  <a:latin typeface="Calibri" pitchFamily="34" charset="0"/>
                </a:rPr>
                <a:t>chi sceglie una destinazione turistica</a:t>
              </a:r>
            </a:p>
            <a:p>
              <a:r>
                <a:rPr lang="it-IT" sz="1100">
                  <a:latin typeface="Calibri" pitchFamily="34" charset="0"/>
                </a:rPr>
                <a:t>con che criteri vengono certificate le aziende (ceramiche)</a:t>
              </a:r>
            </a:p>
            <a:p>
              <a:endParaRPr lang="it-IT" sz="4200"/>
            </a:p>
          </p:txBody>
        </p:sp>
        <p:sp>
          <p:nvSpPr>
            <p:cNvPr id="66572" name="Text Box 12"/>
            <p:cNvSpPr txBox="1">
              <a:spLocks noChangeArrowheads="1"/>
            </p:cNvSpPr>
            <p:nvPr/>
          </p:nvSpPr>
          <p:spPr bwMode="auto">
            <a:xfrm>
              <a:off x="9414" y="6817"/>
              <a:ext cx="2340" cy="12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algn="ctr" eaLnBrk="1" hangingPunct="1"/>
              <a:r>
                <a:rPr lang="it-IT" sz="1400" b="1" i="1">
                  <a:solidFill>
                    <a:srgbClr val="FF0000"/>
                  </a:solidFill>
                  <a:latin typeface="Calibri" pitchFamily="34" charset="0"/>
                </a:rPr>
                <a:t>Predictive Analysis</a:t>
              </a:r>
            </a:p>
            <a:p>
              <a:pPr algn="ctr" eaLnBrk="1" hangingPunct="1"/>
              <a:r>
                <a:rPr lang="it-IT" sz="1400" b="1" i="1">
                  <a:solidFill>
                    <a:srgbClr val="FF0000"/>
                  </a:solidFill>
                  <a:latin typeface="Calibri" pitchFamily="34" charset="0"/>
                </a:rPr>
                <a:t>(Classificazione)</a:t>
              </a:r>
            </a:p>
            <a:p>
              <a:pPr eaLnBrk="1" hangingPunct="1"/>
              <a:endParaRPr lang="it-IT" sz="4200"/>
            </a:p>
          </p:txBody>
        </p:sp>
        <p:sp>
          <p:nvSpPr>
            <p:cNvPr id="66573" name="AutoShape 13"/>
            <p:cNvSpPr>
              <a:spLocks noChangeArrowheads="1"/>
            </p:cNvSpPr>
            <p:nvPr/>
          </p:nvSpPr>
          <p:spPr bwMode="auto">
            <a:xfrm>
              <a:off x="8874" y="7177"/>
              <a:ext cx="540" cy="360"/>
            </a:xfrm>
            <a:prstGeom prst="leftArrow">
              <a:avLst>
                <a:gd name="adj1" fmla="val 50000"/>
                <a:gd name="adj2" fmla="val 37500"/>
              </a:avLst>
            </a:prstGeom>
            <a:solidFill>
              <a:srgbClr val="FF0000"/>
            </a:solidFill>
            <a:ln w="9525">
              <a:solidFill>
                <a:srgbClr val="FF0000"/>
              </a:solidFill>
              <a:miter lim="800000"/>
              <a:headEnd/>
              <a:tailEnd/>
            </a:ln>
          </p:spPr>
          <p:txBody>
            <a:bodyPr/>
            <a:lstStyle/>
            <a:p>
              <a:endParaRPr lang="it-IT" sz="4200"/>
            </a:p>
          </p:txBody>
        </p:sp>
        <p:sp>
          <p:nvSpPr>
            <p:cNvPr id="66574" name="Rectangle 14"/>
            <p:cNvSpPr>
              <a:spLocks noChangeArrowheads="1"/>
            </p:cNvSpPr>
            <p:nvPr/>
          </p:nvSpPr>
          <p:spPr bwMode="auto">
            <a:xfrm>
              <a:off x="414" y="8077"/>
              <a:ext cx="8100" cy="1800"/>
            </a:xfrm>
            <a:prstGeom prst="rect">
              <a:avLst/>
            </a:prstGeom>
            <a:solidFill>
              <a:srgbClr val="FFFFFF"/>
            </a:solidFill>
            <a:ln w="28575">
              <a:solidFill>
                <a:srgbClr val="008000"/>
              </a:solidFill>
              <a:miter lim="800000"/>
              <a:headEnd/>
              <a:tailEnd/>
            </a:ln>
          </p:spPr>
          <p:txBody>
            <a:bodyPr/>
            <a:lstStyle/>
            <a:p>
              <a:r>
                <a:rPr lang="it-IT" sz="1100">
                  <a:latin typeface="Calibri" pitchFamily="34" charset="0"/>
                </a:rPr>
                <a:t>cosa dicono i miei clienti nella form del mio sito</a:t>
              </a:r>
            </a:p>
            <a:p>
              <a:r>
                <a:rPr lang="it-IT" sz="1100">
                  <a:latin typeface="Calibri" pitchFamily="34" charset="0"/>
                </a:rPr>
                <a:t>cosa dicono i questionari aperti di una ricerca di mercato</a:t>
              </a:r>
            </a:p>
            <a:p>
              <a:r>
                <a:rPr lang="it-IT" sz="1100">
                  <a:latin typeface="Calibri" pitchFamily="34" charset="0"/>
                </a:rPr>
                <a:t>come valutano i miei dipendenti i criteri di equità (procedurale/riguardo trasparenza distorsioni distributiva/merito bisogni uguaglianza)</a:t>
              </a:r>
            </a:p>
            <a:p>
              <a:r>
                <a:rPr lang="it-IT" sz="1100">
                  <a:latin typeface="Calibri" pitchFamily="34" charset="0"/>
                </a:rPr>
                <a:t>come cercare le ultime novità mondiali sulle molecole che compongono una certa medicina)</a:t>
              </a:r>
            </a:p>
            <a:p>
              <a:endParaRPr lang="it-IT" sz="4200"/>
            </a:p>
          </p:txBody>
        </p:sp>
        <p:sp>
          <p:nvSpPr>
            <p:cNvPr id="66575" name="Text Box 15"/>
            <p:cNvSpPr txBox="1">
              <a:spLocks noChangeArrowheads="1"/>
            </p:cNvSpPr>
            <p:nvPr/>
          </p:nvSpPr>
          <p:spPr bwMode="auto">
            <a:xfrm>
              <a:off x="9234" y="8357"/>
              <a:ext cx="2340" cy="9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algn="ctr" eaLnBrk="1" hangingPunct="1"/>
              <a:r>
                <a:rPr lang="it-IT" sz="1400" b="1" i="1">
                  <a:solidFill>
                    <a:srgbClr val="008000"/>
                  </a:solidFill>
                  <a:latin typeface="Calibri" pitchFamily="34" charset="0"/>
                </a:rPr>
                <a:t>Content Analysis</a:t>
              </a:r>
            </a:p>
            <a:p>
              <a:pPr algn="ctr" eaLnBrk="1" hangingPunct="1"/>
              <a:r>
                <a:rPr lang="it-IT" sz="1400" b="1" i="1">
                  <a:solidFill>
                    <a:srgbClr val="008000"/>
                  </a:solidFill>
                  <a:latin typeface="Calibri" pitchFamily="34" charset="0"/>
                </a:rPr>
                <a:t>E Text mining</a:t>
              </a:r>
            </a:p>
            <a:p>
              <a:pPr eaLnBrk="1" hangingPunct="1"/>
              <a:endParaRPr lang="it-IT" sz="4200"/>
            </a:p>
          </p:txBody>
        </p:sp>
        <p:sp>
          <p:nvSpPr>
            <p:cNvPr id="66576" name="AutoShape 16"/>
            <p:cNvSpPr>
              <a:spLocks noChangeArrowheads="1"/>
            </p:cNvSpPr>
            <p:nvPr/>
          </p:nvSpPr>
          <p:spPr bwMode="auto">
            <a:xfrm>
              <a:off x="8694" y="8620"/>
              <a:ext cx="540" cy="360"/>
            </a:xfrm>
            <a:prstGeom prst="leftArrow">
              <a:avLst>
                <a:gd name="adj1" fmla="val 50000"/>
                <a:gd name="adj2" fmla="val 37500"/>
              </a:avLst>
            </a:prstGeom>
            <a:solidFill>
              <a:srgbClr val="008000"/>
            </a:solidFill>
            <a:ln w="9525">
              <a:solidFill>
                <a:srgbClr val="008000"/>
              </a:solidFill>
              <a:miter lim="800000"/>
              <a:headEnd/>
              <a:tailEnd/>
            </a:ln>
          </p:spPr>
          <p:txBody>
            <a:bodyPr/>
            <a:lstStyle/>
            <a:p>
              <a:endParaRPr lang="it-IT" sz="4200"/>
            </a:p>
          </p:txBody>
        </p:sp>
        <p:sp>
          <p:nvSpPr>
            <p:cNvPr id="66577" name="Rectangle 17"/>
            <p:cNvSpPr>
              <a:spLocks noChangeArrowheads="1"/>
            </p:cNvSpPr>
            <p:nvPr/>
          </p:nvSpPr>
          <p:spPr bwMode="auto">
            <a:xfrm>
              <a:off x="1854" y="9777"/>
              <a:ext cx="7020" cy="820"/>
            </a:xfrm>
            <a:prstGeom prst="rect">
              <a:avLst/>
            </a:prstGeom>
            <a:solidFill>
              <a:srgbClr val="FFFFFF"/>
            </a:solidFill>
            <a:ln w="28575">
              <a:solidFill>
                <a:srgbClr val="993300"/>
              </a:solidFill>
              <a:miter lim="800000"/>
              <a:headEnd/>
              <a:tailEnd/>
            </a:ln>
          </p:spPr>
          <p:txBody>
            <a:bodyPr/>
            <a:lstStyle/>
            <a:p>
              <a:r>
                <a:rPr lang="it-IT" sz="1100">
                  <a:latin typeface="Calibri" pitchFamily="34" charset="0"/>
                </a:rPr>
                <a:t>Come verificare la efficacia di una campagna di comunicazione del ns prodotto rispetto a certi attributi? </a:t>
              </a:r>
            </a:p>
            <a:p>
              <a:endParaRPr lang="it-IT" sz="4200"/>
            </a:p>
          </p:txBody>
        </p:sp>
        <p:sp>
          <p:nvSpPr>
            <p:cNvPr id="66578" name="AutoShape 18"/>
            <p:cNvSpPr>
              <a:spLocks noChangeArrowheads="1"/>
            </p:cNvSpPr>
            <p:nvPr/>
          </p:nvSpPr>
          <p:spPr bwMode="auto">
            <a:xfrm>
              <a:off x="9054" y="10057"/>
              <a:ext cx="540" cy="360"/>
            </a:xfrm>
            <a:prstGeom prst="leftArrow">
              <a:avLst>
                <a:gd name="adj1" fmla="val 50000"/>
                <a:gd name="adj2" fmla="val 37500"/>
              </a:avLst>
            </a:prstGeom>
            <a:solidFill>
              <a:srgbClr val="993300"/>
            </a:solidFill>
            <a:ln w="9525">
              <a:solidFill>
                <a:srgbClr val="993300"/>
              </a:solidFill>
              <a:miter lim="800000"/>
              <a:headEnd/>
              <a:tailEnd/>
            </a:ln>
          </p:spPr>
          <p:txBody>
            <a:bodyPr/>
            <a:lstStyle/>
            <a:p>
              <a:endParaRPr lang="it-IT" sz="4200"/>
            </a:p>
          </p:txBody>
        </p:sp>
        <p:sp>
          <p:nvSpPr>
            <p:cNvPr id="66579" name="Text Box 19"/>
            <p:cNvSpPr txBox="1">
              <a:spLocks noChangeArrowheads="1"/>
            </p:cNvSpPr>
            <p:nvPr/>
          </p:nvSpPr>
          <p:spPr bwMode="auto">
            <a:xfrm>
              <a:off x="9074" y="1077"/>
              <a:ext cx="2520" cy="7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200" b="1" i="1">
                  <a:latin typeface="Calibri" pitchFamily="34" charset="0"/>
                </a:rPr>
                <a:t>DATA E TEXT MINING</a:t>
              </a:r>
            </a:p>
            <a:p>
              <a:pPr eaLnBrk="1" hangingPunct="1"/>
              <a:r>
                <a:rPr lang="it-IT" sz="1200" b="1" i="1">
                  <a:latin typeface="Calibri" pitchFamily="34" charset="0"/>
                </a:rPr>
                <a:t>TECNICHE INDUTTIVE</a:t>
              </a:r>
              <a:endParaRPr lang="it-IT" sz="4200"/>
            </a:p>
          </p:txBody>
        </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8"/>
          <p:cNvGrpSpPr>
            <a:grpSpLocks/>
          </p:cNvGrpSpPr>
          <p:nvPr/>
        </p:nvGrpSpPr>
        <p:grpSpPr bwMode="auto">
          <a:xfrm>
            <a:off x="1285875" y="1357313"/>
            <a:ext cx="6970713" cy="2044700"/>
            <a:chOff x="777" y="1077"/>
            <a:chExt cx="10977" cy="3220"/>
          </a:xfrm>
        </p:grpSpPr>
        <p:sp>
          <p:nvSpPr>
            <p:cNvPr id="67587" name="Rectangle 9"/>
            <p:cNvSpPr>
              <a:spLocks noChangeArrowheads="1"/>
            </p:cNvSpPr>
            <p:nvPr/>
          </p:nvSpPr>
          <p:spPr bwMode="auto">
            <a:xfrm>
              <a:off x="777" y="1597"/>
              <a:ext cx="8100" cy="2700"/>
            </a:xfrm>
            <a:prstGeom prst="rect">
              <a:avLst/>
            </a:prstGeom>
            <a:solidFill>
              <a:srgbClr val="FFFFFF">
                <a:alpha val="0"/>
              </a:srgbClr>
            </a:solidFill>
            <a:ln w="28575">
              <a:solidFill>
                <a:srgbClr val="FF6600"/>
              </a:solidFill>
              <a:miter lim="800000"/>
              <a:headEnd/>
              <a:tailEnd/>
            </a:ln>
          </p:spPr>
          <p:txBody>
            <a:bodyPr/>
            <a:lstStyle/>
            <a:p>
              <a:r>
                <a:rPr lang="it-IT" sz="1200">
                  <a:latin typeface="Calibri" pitchFamily="34" charset="0"/>
                </a:rPr>
                <a:t>Concessione dei prestiti bancari (credit scoring)</a:t>
              </a:r>
            </a:p>
            <a:p>
              <a:r>
                <a:rPr lang="it-IT" sz="1200">
                  <a:latin typeface="Calibri" pitchFamily="34" charset="0"/>
                </a:rPr>
                <a:t>Controllo sull’uso del pos e della carta di credito</a:t>
              </a:r>
            </a:p>
            <a:p>
              <a:r>
                <a:rPr lang="it-IT" sz="1200">
                  <a:latin typeface="Calibri" pitchFamily="34" charset="0"/>
                </a:rPr>
                <a:t>Frodi assicurative (vis)</a:t>
              </a:r>
            </a:p>
            <a:p>
              <a:r>
                <a:rPr lang="it-IT" sz="1200">
                  <a:latin typeface="Calibri" pitchFamily="34" charset="0"/>
                </a:rPr>
                <a:t>Gestione della logistica dei trasporti</a:t>
              </a:r>
            </a:p>
            <a:p>
              <a:r>
                <a:rPr lang="it-IT" sz="1200">
                  <a:latin typeface="Calibri" pitchFamily="34" charset="0"/>
                </a:rPr>
                <a:t>Gestione di aeroporti</a:t>
              </a:r>
            </a:p>
            <a:p>
              <a:r>
                <a:rPr lang="it-IT" sz="1200">
                  <a:latin typeface="Calibri" pitchFamily="34" charset="0"/>
                </a:rPr>
                <a:t>Applicazioni medico sanitarie</a:t>
              </a:r>
            </a:p>
            <a:p>
              <a:r>
                <a:rPr lang="it-IT" sz="1200">
                  <a:latin typeface="Calibri" pitchFamily="34" charset="0"/>
                </a:rPr>
                <a:t>Calcolo del rischio ospedaliero per reparto e struttura</a:t>
              </a:r>
            </a:p>
            <a:p>
              <a:r>
                <a:rPr lang="it-IT" sz="1200">
                  <a:latin typeface="Calibri" pitchFamily="34" charset="0"/>
                </a:rPr>
                <a:t>Calcolo dei premi assicurativi in base ad indici di rischiosità</a:t>
              </a:r>
            </a:p>
            <a:p>
              <a:endParaRPr lang="it-IT" sz="4200"/>
            </a:p>
          </p:txBody>
        </p:sp>
        <p:sp>
          <p:nvSpPr>
            <p:cNvPr id="67588" name="AutoShape 10"/>
            <p:cNvSpPr>
              <a:spLocks noChangeArrowheads="1"/>
            </p:cNvSpPr>
            <p:nvPr/>
          </p:nvSpPr>
          <p:spPr bwMode="auto">
            <a:xfrm>
              <a:off x="9054" y="2494"/>
              <a:ext cx="540" cy="360"/>
            </a:xfrm>
            <a:prstGeom prst="leftArrow">
              <a:avLst>
                <a:gd name="adj1" fmla="val 50000"/>
                <a:gd name="adj2" fmla="val 37500"/>
              </a:avLst>
            </a:prstGeom>
            <a:solidFill>
              <a:srgbClr val="FF6600"/>
            </a:solidFill>
            <a:ln w="9525">
              <a:solidFill>
                <a:srgbClr val="FF6600"/>
              </a:solidFill>
              <a:miter lim="800000"/>
              <a:headEnd/>
              <a:tailEnd/>
            </a:ln>
          </p:spPr>
          <p:txBody>
            <a:bodyPr/>
            <a:lstStyle/>
            <a:p>
              <a:endParaRPr lang="it-IT" sz="4200"/>
            </a:p>
          </p:txBody>
        </p:sp>
        <p:sp>
          <p:nvSpPr>
            <p:cNvPr id="67589" name="Text Box 11"/>
            <p:cNvSpPr txBox="1">
              <a:spLocks noChangeArrowheads="1"/>
            </p:cNvSpPr>
            <p:nvPr/>
          </p:nvSpPr>
          <p:spPr bwMode="auto">
            <a:xfrm>
              <a:off x="9774" y="2317"/>
              <a:ext cx="1980" cy="1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algn="ctr" eaLnBrk="1" hangingPunct="1"/>
              <a:r>
                <a:rPr lang="it-IT" sz="1400" b="1" i="1">
                  <a:solidFill>
                    <a:srgbClr val="FF6600"/>
                  </a:solidFill>
                  <a:latin typeface="Calibri" pitchFamily="34" charset="0"/>
                </a:rPr>
                <a:t>Sistemi esperti</a:t>
              </a:r>
            </a:p>
            <a:p>
              <a:pPr algn="ctr" eaLnBrk="1" hangingPunct="1"/>
              <a:r>
                <a:rPr lang="it-IT" sz="1400" b="1" i="1">
                  <a:solidFill>
                    <a:srgbClr val="FF6600"/>
                  </a:solidFill>
                  <a:latin typeface="Calibri" pitchFamily="34" charset="0"/>
                </a:rPr>
                <a:t>Fuzzy o Neuro-Fuzzy</a:t>
              </a:r>
            </a:p>
            <a:p>
              <a:pPr eaLnBrk="1" hangingPunct="1"/>
              <a:endParaRPr lang="it-IT" sz="4200"/>
            </a:p>
          </p:txBody>
        </p:sp>
        <p:sp>
          <p:nvSpPr>
            <p:cNvPr id="67590" name="Text Box 12"/>
            <p:cNvSpPr txBox="1">
              <a:spLocks noChangeArrowheads="1"/>
            </p:cNvSpPr>
            <p:nvPr/>
          </p:nvSpPr>
          <p:spPr bwMode="auto">
            <a:xfrm>
              <a:off x="9074" y="1077"/>
              <a:ext cx="2520" cy="7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algn="ctr" eaLnBrk="1" hangingPunct="1"/>
              <a:r>
                <a:rPr lang="it-IT" sz="1200" b="1" i="1">
                  <a:latin typeface="Calibri" pitchFamily="34" charset="0"/>
                </a:rPr>
                <a:t>SISTEMI ESPERTI</a:t>
              </a:r>
            </a:p>
            <a:p>
              <a:pPr eaLnBrk="1" hangingPunct="1"/>
              <a:r>
                <a:rPr lang="it-IT" sz="1200" b="1" i="1">
                  <a:latin typeface="Calibri" pitchFamily="34" charset="0"/>
                </a:rPr>
                <a:t>TECNICHE DEDUTTIVE</a:t>
              </a:r>
              <a:endParaRPr lang="it-IT" sz="4200"/>
            </a:p>
          </p:txBody>
        </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idx="4294967295"/>
          </p:nvPr>
        </p:nvSpPr>
        <p:spPr/>
        <p:txBody>
          <a:bodyPr anchor="ctr"/>
          <a:lstStyle/>
          <a:p>
            <a:pPr eaLnBrk="1" hangingPunct="1"/>
            <a:r>
              <a:rPr lang="it-IT" smtClean="0"/>
              <a:t>Tecniche di BI-CRM analitico</a:t>
            </a:r>
          </a:p>
        </p:txBody>
      </p:sp>
      <p:sp>
        <p:nvSpPr>
          <p:cNvPr id="68611" name="AutoShape 5"/>
          <p:cNvSpPr>
            <a:spLocks noChangeArrowheads="1"/>
          </p:cNvSpPr>
          <p:nvPr/>
        </p:nvSpPr>
        <p:spPr bwMode="gray">
          <a:xfrm>
            <a:off x="1331913" y="2276475"/>
            <a:ext cx="6388100" cy="457200"/>
          </a:xfrm>
          <a:prstGeom prst="roundRect">
            <a:avLst>
              <a:gd name="adj" fmla="val 49106"/>
            </a:avLst>
          </a:prstGeom>
          <a:gradFill rotWithShape="1">
            <a:gsLst>
              <a:gs pos="0">
                <a:srgbClr val="004747"/>
              </a:gs>
              <a:gs pos="50000">
                <a:srgbClr val="66FF66"/>
              </a:gs>
              <a:gs pos="100000">
                <a:srgbClr val="004747"/>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r>
              <a:rPr lang="it-IT" sz="2400" b="1">
                <a:solidFill>
                  <a:schemeClr val="tx1"/>
                </a:solidFill>
                <a:latin typeface="Arial" pitchFamily="34" charset="0"/>
              </a:rPr>
              <a:t>1. Tecniche Esplorative (Statistiche)</a:t>
            </a:r>
          </a:p>
        </p:txBody>
      </p:sp>
      <p:sp>
        <p:nvSpPr>
          <p:cNvPr id="137222" name="AutoShape 6"/>
          <p:cNvSpPr>
            <a:spLocks noChangeArrowheads="1"/>
          </p:cNvSpPr>
          <p:nvPr/>
        </p:nvSpPr>
        <p:spPr bwMode="gray">
          <a:xfrm>
            <a:off x="1331913" y="3190875"/>
            <a:ext cx="6388100" cy="457200"/>
          </a:xfrm>
          <a:prstGeom prst="roundRect">
            <a:avLst>
              <a:gd name="adj" fmla="val 49106"/>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pPr>
              <a:defRPr/>
            </a:pPr>
            <a:r>
              <a:rPr lang="it-IT" sz="2400" b="1">
                <a:solidFill>
                  <a:schemeClr val="tx1"/>
                </a:solidFill>
                <a:latin typeface="Arial" charset="0"/>
              </a:rPr>
              <a:t>2. Tecniche Induttive (Data e Text mining) </a:t>
            </a:r>
          </a:p>
        </p:txBody>
      </p:sp>
      <p:sp>
        <p:nvSpPr>
          <p:cNvPr id="68613" name="AutoShape 7"/>
          <p:cNvSpPr>
            <a:spLocks noChangeArrowheads="1"/>
          </p:cNvSpPr>
          <p:nvPr/>
        </p:nvSpPr>
        <p:spPr bwMode="gray">
          <a:xfrm>
            <a:off x="1338263" y="4095750"/>
            <a:ext cx="6388100" cy="457200"/>
          </a:xfrm>
          <a:prstGeom prst="roundRect">
            <a:avLst>
              <a:gd name="adj" fmla="val 49106"/>
            </a:avLst>
          </a:prstGeom>
          <a:gradFill rotWithShape="1">
            <a:gsLst>
              <a:gs pos="0">
                <a:srgbClr val="762F00"/>
              </a:gs>
              <a:gs pos="50000">
                <a:srgbClr val="FF6600"/>
              </a:gs>
              <a:gs pos="100000">
                <a:srgbClr val="762F00"/>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r>
              <a:rPr lang="it-IT" sz="2400" b="1">
                <a:solidFill>
                  <a:schemeClr val="tx1"/>
                </a:solidFill>
                <a:latin typeface="Arial" pitchFamily="34" charset="0"/>
              </a:rPr>
              <a:t>3. Tecniche Deduttive (Sistemi esperti)</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AutoShape 2"/>
          <p:cNvSpPr>
            <a:spLocks noChangeArrowheads="1"/>
          </p:cNvSpPr>
          <p:nvPr/>
        </p:nvSpPr>
        <p:spPr bwMode="gray">
          <a:xfrm>
            <a:off x="1331913" y="2160588"/>
            <a:ext cx="6478587" cy="457200"/>
          </a:xfrm>
          <a:prstGeom prst="roundRect">
            <a:avLst>
              <a:gd name="adj" fmla="val 49106"/>
            </a:avLst>
          </a:prstGeom>
          <a:gradFill rotWithShape="1">
            <a:gsLst>
              <a:gs pos="0">
                <a:srgbClr val="004747"/>
              </a:gs>
              <a:gs pos="50000">
                <a:srgbClr val="66FF66"/>
              </a:gs>
              <a:gs pos="100000">
                <a:srgbClr val="004747"/>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r>
              <a:rPr lang="it-IT" sz="2400" b="1">
                <a:solidFill>
                  <a:schemeClr val="tx1"/>
                </a:solidFill>
                <a:latin typeface="Arial" pitchFamily="34" charset="0"/>
              </a:rPr>
              <a:t>1. Indici di posizione, variabilità, simmetria</a:t>
            </a:r>
          </a:p>
        </p:txBody>
      </p:sp>
      <p:sp>
        <p:nvSpPr>
          <p:cNvPr id="69635" name="AutoShape 3"/>
          <p:cNvSpPr>
            <a:spLocks noChangeArrowheads="1"/>
          </p:cNvSpPr>
          <p:nvPr/>
        </p:nvSpPr>
        <p:spPr bwMode="gray">
          <a:xfrm>
            <a:off x="1327150" y="3011488"/>
            <a:ext cx="6478588" cy="457200"/>
          </a:xfrm>
          <a:prstGeom prst="roundRect">
            <a:avLst>
              <a:gd name="adj" fmla="val 49106"/>
            </a:avLst>
          </a:prstGeom>
          <a:gradFill rotWithShape="1">
            <a:gsLst>
              <a:gs pos="0">
                <a:srgbClr val="004747"/>
              </a:gs>
              <a:gs pos="50000">
                <a:srgbClr val="66FF66"/>
              </a:gs>
              <a:gs pos="100000">
                <a:srgbClr val="004747"/>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r>
              <a:rPr lang="it-IT" sz="2400" b="1">
                <a:solidFill>
                  <a:schemeClr val="tx1"/>
                </a:solidFill>
                <a:latin typeface="Arial" pitchFamily="34" charset="0"/>
              </a:rPr>
              <a:t>2. Indici di relazione tra le variabili</a:t>
            </a:r>
          </a:p>
        </p:txBody>
      </p:sp>
      <p:sp>
        <p:nvSpPr>
          <p:cNvPr id="69636" name="AutoShape 4"/>
          <p:cNvSpPr>
            <a:spLocks noChangeArrowheads="1"/>
          </p:cNvSpPr>
          <p:nvPr/>
        </p:nvSpPr>
        <p:spPr bwMode="gray">
          <a:xfrm>
            <a:off x="1327150" y="3889375"/>
            <a:ext cx="6478588" cy="457200"/>
          </a:xfrm>
          <a:prstGeom prst="roundRect">
            <a:avLst>
              <a:gd name="adj" fmla="val 49106"/>
            </a:avLst>
          </a:prstGeom>
          <a:gradFill rotWithShape="1">
            <a:gsLst>
              <a:gs pos="0">
                <a:srgbClr val="004747"/>
              </a:gs>
              <a:gs pos="50000">
                <a:srgbClr val="66FF66"/>
              </a:gs>
              <a:gs pos="100000">
                <a:srgbClr val="004747"/>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r>
              <a:rPr lang="it-IT" sz="2400" b="1">
                <a:solidFill>
                  <a:schemeClr val="tx1"/>
                </a:solidFill>
                <a:latin typeface="Arial" pitchFamily="34" charset="0"/>
              </a:rPr>
              <a:t>3. Tecniche di visualizzazione e pivoting</a:t>
            </a:r>
          </a:p>
        </p:txBody>
      </p:sp>
      <p:sp>
        <p:nvSpPr>
          <p:cNvPr id="69637" name="AutoShape 5"/>
          <p:cNvSpPr>
            <a:spLocks noChangeArrowheads="1"/>
          </p:cNvSpPr>
          <p:nvPr/>
        </p:nvSpPr>
        <p:spPr bwMode="gray">
          <a:xfrm>
            <a:off x="1331913" y="4710113"/>
            <a:ext cx="6478587" cy="457200"/>
          </a:xfrm>
          <a:prstGeom prst="roundRect">
            <a:avLst>
              <a:gd name="adj" fmla="val 49106"/>
            </a:avLst>
          </a:prstGeom>
          <a:gradFill rotWithShape="1">
            <a:gsLst>
              <a:gs pos="0">
                <a:srgbClr val="004747"/>
              </a:gs>
              <a:gs pos="50000">
                <a:srgbClr val="66FF66"/>
              </a:gs>
              <a:gs pos="100000">
                <a:srgbClr val="004747"/>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r>
              <a:rPr lang="it-IT" sz="2400" b="1">
                <a:solidFill>
                  <a:schemeClr val="tx1"/>
                </a:solidFill>
                <a:latin typeface="Arial" pitchFamily="34" charset="0"/>
              </a:rPr>
              <a:t>4. Riduzione della dimensionalità</a:t>
            </a:r>
          </a:p>
        </p:txBody>
      </p:sp>
      <p:sp>
        <p:nvSpPr>
          <p:cNvPr id="69638" name="AutoShape 6"/>
          <p:cNvSpPr>
            <a:spLocks noChangeArrowheads="1"/>
          </p:cNvSpPr>
          <p:nvPr/>
        </p:nvSpPr>
        <p:spPr bwMode="gray">
          <a:xfrm>
            <a:off x="1330325" y="476250"/>
            <a:ext cx="6478588" cy="457200"/>
          </a:xfrm>
          <a:prstGeom prst="roundRect">
            <a:avLst>
              <a:gd name="adj" fmla="val 49106"/>
            </a:avLst>
          </a:prstGeom>
          <a:gradFill rotWithShape="1">
            <a:gsLst>
              <a:gs pos="0">
                <a:srgbClr val="004747"/>
              </a:gs>
              <a:gs pos="50000">
                <a:srgbClr val="66FF66"/>
              </a:gs>
              <a:gs pos="100000">
                <a:srgbClr val="004747"/>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pPr algn="ctr"/>
            <a:r>
              <a:rPr lang="it-IT" sz="2400" b="1">
                <a:solidFill>
                  <a:schemeClr val="tx1"/>
                </a:solidFill>
                <a:latin typeface="Arial" pitchFamily="34" charset="0"/>
              </a:rPr>
              <a:t>Tecniche Esplorative (Statistiche)</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AutoShape 2"/>
          <p:cNvSpPr>
            <a:spLocks noChangeArrowheads="1"/>
          </p:cNvSpPr>
          <p:nvPr/>
        </p:nvSpPr>
        <p:spPr bwMode="gray">
          <a:xfrm>
            <a:off x="1481138" y="2105025"/>
            <a:ext cx="6118225" cy="511175"/>
          </a:xfrm>
          <a:prstGeom prst="roundRect">
            <a:avLst>
              <a:gd name="adj" fmla="val 49106"/>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28575" algn="ctr">
            <a:solidFill>
              <a:schemeClr val="tx1"/>
            </a:solidFill>
            <a:round/>
            <a:headEnd/>
            <a:tailEnd/>
          </a:ln>
          <a:effectLst>
            <a:outerShdw dist="107763" dir="2700000" algn="ctr" rotWithShape="0">
              <a:srgbClr val="000000">
                <a:alpha val="50000"/>
              </a:srgbClr>
            </a:outerShdw>
          </a:effectLst>
        </p:spPr>
        <p:txBody>
          <a:bodyPr wrap="none" anchor="ctr"/>
          <a:lstStyle/>
          <a:p>
            <a:pPr>
              <a:defRPr/>
            </a:pPr>
            <a:r>
              <a:rPr lang="en-US" sz="2400" b="1">
                <a:solidFill>
                  <a:schemeClr val="tx1"/>
                </a:solidFill>
                <a:latin typeface="Arial" charset="0"/>
              </a:rPr>
              <a:t>1. Link Analysis</a:t>
            </a:r>
          </a:p>
        </p:txBody>
      </p:sp>
      <p:sp>
        <p:nvSpPr>
          <p:cNvPr id="149507" name="AutoShape 3"/>
          <p:cNvSpPr>
            <a:spLocks noChangeArrowheads="1"/>
          </p:cNvSpPr>
          <p:nvPr/>
        </p:nvSpPr>
        <p:spPr bwMode="gray">
          <a:xfrm>
            <a:off x="1481138" y="3019425"/>
            <a:ext cx="6118225" cy="457200"/>
          </a:xfrm>
          <a:prstGeom prst="roundRect">
            <a:avLst>
              <a:gd name="adj" fmla="val 49106"/>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28575" algn="ctr">
            <a:solidFill>
              <a:schemeClr val="tx1"/>
            </a:solidFill>
            <a:round/>
            <a:headEnd/>
            <a:tailEnd/>
          </a:ln>
          <a:effectLst>
            <a:outerShdw dist="107763" dir="2700000" algn="ctr" rotWithShape="0">
              <a:srgbClr val="000000">
                <a:alpha val="50000"/>
              </a:srgbClr>
            </a:outerShdw>
          </a:effectLst>
        </p:spPr>
        <p:txBody>
          <a:bodyPr wrap="none" anchor="ctr"/>
          <a:lstStyle/>
          <a:p>
            <a:pPr>
              <a:defRPr/>
            </a:pPr>
            <a:r>
              <a:rPr lang="en-US" sz="2400" b="1" dirty="0">
                <a:solidFill>
                  <a:schemeClr val="tx1"/>
                </a:solidFill>
                <a:latin typeface="Arial" charset="0"/>
              </a:rPr>
              <a:t>2. Cluster Analysis - </a:t>
            </a:r>
            <a:r>
              <a:rPr lang="en-US" sz="2400" b="1" dirty="0" err="1">
                <a:solidFill>
                  <a:schemeClr val="tx1"/>
                </a:solidFill>
                <a:latin typeface="Arial" charset="0"/>
              </a:rPr>
              <a:t>Segmentazione</a:t>
            </a:r>
            <a:r>
              <a:rPr lang="en-US" sz="2400" b="1" dirty="0">
                <a:solidFill>
                  <a:schemeClr val="tx1"/>
                </a:solidFill>
                <a:latin typeface="Arial" charset="0"/>
              </a:rPr>
              <a:t> </a:t>
            </a:r>
          </a:p>
        </p:txBody>
      </p:sp>
      <p:sp>
        <p:nvSpPr>
          <p:cNvPr id="149508" name="AutoShape 4"/>
          <p:cNvSpPr>
            <a:spLocks noChangeArrowheads="1"/>
          </p:cNvSpPr>
          <p:nvPr/>
        </p:nvSpPr>
        <p:spPr bwMode="gray">
          <a:xfrm>
            <a:off x="1481138" y="3890963"/>
            <a:ext cx="6118225" cy="457200"/>
          </a:xfrm>
          <a:prstGeom prst="roundRect">
            <a:avLst>
              <a:gd name="adj" fmla="val 49106"/>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28575" algn="ctr">
            <a:solidFill>
              <a:schemeClr val="tx1"/>
            </a:solidFill>
            <a:round/>
            <a:headEnd/>
            <a:tailEnd/>
          </a:ln>
          <a:effectLst>
            <a:outerShdw dist="107763" dir="2700000" algn="ctr" rotWithShape="0">
              <a:srgbClr val="000000">
                <a:alpha val="50000"/>
              </a:srgbClr>
            </a:outerShdw>
          </a:effectLst>
        </p:spPr>
        <p:txBody>
          <a:bodyPr wrap="none" anchor="ctr"/>
          <a:lstStyle/>
          <a:p>
            <a:pPr>
              <a:defRPr/>
            </a:pPr>
            <a:r>
              <a:rPr lang="en-US" sz="2400" b="1" dirty="0">
                <a:solidFill>
                  <a:schemeClr val="tx1"/>
                </a:solidFill>
                <a:latin typeface="Arial" charset="0"/>
              </a:rPr>
              <a:t>3. Predictive Modeling - </a:t>
            </a:r>
            <a:r>
              <a:rPr lang="en-US" sz="2400" b="1" dirty="0" err="1">
                <a:solidFill>
                  <a:schemeClr val="tx1"/>
                </a:solidFill>
                <a:latin typeface="Arial" charset="0"/>
              </a:rPr>
              <a:t>Classificazione</a:t>
            </a:r>
            <a:endParaRPr lang="en-US" sz="2400" b="1" dirty="0">
              <a:solidFill>
                <a:schemeClr val="tx1"/>
              </a:solidFill>
              <a:latin typeface="Arial" charset="0"/>
            </a:endParaRPr>
          </a:p>
        </p:txBody>
      </p:sp>
      <p:sp>
        <p:nvSpPr>
          <p:cNvPr id="149509" name="AutoShape 5"/>
          <p:cNvSpPr>
            <a:spLocks noChangeArrowheads="1"/>
          </p:cNvSpPr>
          <p:nvPr/>
        </p:nvSpPr>
        <p:spPr bwMode="gray">
          <a:xfrm>
            <a:off x="1482725" y="566738"/>
            <a:ext cx="6118225" cy="457200"/>
          </a:xfrm>
          <a:prstGeom prst="roundRect">
            <a:avLst>
              <a:gd name="adj" fmla="val 49106"/>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pPr algn="ctr">
              <a:defRPr/>
            </a:pPr>
            <a:r>
              <a:rPr lang="it-IT" sz="2400" b="1">
                <a:solidFill>
                  <a:schemeClr val="tx1"/>
                </a:solidFill>
                <a:latin typeface="Arial" charset="0"/>
              </a:rPr>
              <a:t>Tecniche Induttive (Data e Text mining) </a:t>
            </a:r>
          </a:p>
        </p:txBody>
      </p:sp>
      <p:sp>
        <p:nvSpPr>
          <p:cNvPr id="70662" name="Rectangle 6"/>
          <p:cNvSpPr>
            <a:spLocks noGrp="1" noChangeArrowheads="1"/>
          </p:cNvSpPr>
          <p:nvPr>
            <p:ph type="title" idx="4294967295"/>
          </p:nvPr>
        </p:nvSpPr>
        <p:spPr/>
        <p:txBody>
          <a:bodyPr anchor="ctr"/>
          <a:lstStyle/>
          <a:p>
            <a:pPr eaLnBrk="1" hangingPunct="1"/>
            <a:r>
              <a:rPr lang="it-IT" smtClean="0"/>
              <a:t>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9" name="AutoShape 5"/>
          <p:cNvSpPr>
            <a:spLocks noChangeArrowheads="1"/>
          </p:cNvSpPr>
          <p:nvPr/>
        </p:nvSpPr>
        <p:spPr bwMode="gray">
          <a:xfrm>
            <a:off x="1482725" y="566738"/>
            <a:ext cx="6118225" cy="457200"/>
          </a:xfrm>
          <a:prstGeom prst="roundRect">
            <a:avLst>
              <a:gd name="adj" fmla="val 49106"/>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pPr algn="ctr">
              <a:defRPr/>
            </a:pPr>
            <a:r>
              <a:rPr lang="en-US" sz="2400" b="1" dirty="0">
                <a:solidFill>
                  <a:schemeClr val="tx1"/>
                </a:solidFill>
                <a:latin typeface="Arial" charset="0"/>
              </a:rPr>
              <a:t>Link </a:t>
            </a:r>
            <a:r>
              <a:rPr lang="en-US" sz="2400" b="1" dirty="0" smtClean="0">
                <a:solidFill>
                  <a:schemeClr val="tx1"/>
                </a:solidFill>
                <a:latin typeface="Arial" charset="0"/>
              </a:rPr>
              <a:t>Analysis</a:t>
            </a:r>
            <a:endParaRPr lang="en-US" sz="2400" b="1" dirty="0">
              <a:solidFill>
                <a:schemeClr val="tx1"/>
              </a:solidFill>
              <a:latin typeface="Arial" charset="0"/>
            </a:endParaRPr>
          </a:p>
        </p:txBody>
      </p:sp>
      <p:pic>
        <p:nvPicPr>
          <p:cNvPr id="182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 y="1340768"/>
            <a:ext cx="7753350" cy="471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51888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9" name="AutoShape 5"/>
          <p:cNvSpPr>
            <a:spLocks noChangeArrowheads="1"/>
          </p:cNvSpPr>
          <p:nvPr/>
        </p:nvSpPr>
        <p:spPr bwMode="gray">
          <a:xfrm>
            <a:off x="1482725" y="566738"/>
            <a:ext cx="6118225" cy="457200"/>
          </a:xfrm>
          <a:prstGeom prst="roundRect">
            <a:avLst>
              <a:gd name="adj" fmla="val 49106"/>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pPr algn="ctr">
              <a:defRPr/>
            </a:pPr>
            <a:r>
              <a:rPr lang="en-US" sz="2400" b="1" dirty="0">
                <a:solidFill>
                  <a:schemeClr val="tx1"/>
                </a:solidFill>
                <a:latin typeface="Arial" charset="0"/>
              </a:rPr>
              <a:t>Cluster Analysis</a:t>
            </a:r>
          </a:p>
        </p:txBody>
      </p:sp>
      <p:pic>
        <p:nvPicPr>
          <p:cNvPr id="183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0" y="1412776"/>
            <a:ext cx="9201774" cy="3700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953717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9" name="AutoShape 5"/>
          <p:cNvSpPr>
            <a:spLocks noChangeArrowheads="1"/>
          </p:cNvSpPr>
          <p:nvPr/>
        </p:nvSpPr>
        <p:spPr bwMode="gray">
          <a:xfrm>
            <a:off x="1482725" y="566738"/>
            <a:ext cx="6118225" cy="457200"/>
          </a:xfrm>
          <a:prstGeom prst="roundRect">
            <a:avLst>
              <a:gd name="adj" fmla="val 49106"/>
            </a:avLst>
          </a:prstGeom>
          <a:gradFill rotWithShape="1">
            <a:gsLst>
              <a:gs pos="0">
                <a:schemeClr val="folHlink">
                  <a:gamma/>
                  <a:shade val="46275"/>
                  <a:invGamma/>
                </a:schemeClr>
              </a:gs>
              <a:gs pos="50000">
                <a:schemeClr val="folHlink"/>
              </a:gs>
              <a:gs pos="100000">
                <a:schemeClr val="folHlink">
                  <a:gamma/>
                  <a:shade val="46275"/>
                  <a:invGamma/>
                </a:schemeClr>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pPr algn="ctr">
              <a:defRPr/>
            </a:pPr>
            <a:r>
              <a:rPr lang="en-US" sz="2400" b="1" dirty="0" err="1">
                <a:solidFill>
                  <a:schemeClr val="tx1"/>
                </a:solidFill>
                <a:latin typeface="Arial" charset="0"/>
              </a:rPr>
              <a:t>Classificazione</a:t>
            </a:r>
            <a:endParaRPr lang="en-US" sz="2400" b="1" dirty="0">
              <a:solidFill>
                <a:schemeClr val="tx1"/>
              </a:solidFill>
              <a:latin typeface="Arial" charset="0"/>
            </a:endParaRPr>
          </a:p>
        </p:txBody>
      </p:sp>
      <p:pic>
        <p:nvPicPr>
          <p:cNvPr id="4" name="Immagine 3"/>
          <p:cNvPicPr>
            <a:picLocks noChangeAspect="1"/>
          </p:cNvPicPr>
          <p:nvPr/>
        </p:nvPicPr>
        <p:blipFill>
          <a:blip r:embed="rId3"/>
          <a:stretch>
            <a:fillRect/>
          </a:stretch>
        </p:blipFill>
        <p:spPr>
          <a:xfrm>
            <a:off x="755576" y="1484784"/>
            <a:ext cx="8509042" cy="2280143"/>
          </a:xfrm>
          <a:prstGeom prst="rect">
            <a:avLst/>
          </a:prstGeom>
        </p:spPr>
      </p:pic>
      <p:pic>
        <p:nvPicPr>
          <p:cNvPr id="1832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7" y="3832648"/>
            <a:ext cx="5112568" cy="306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e 4"/>
          <p:cNvSpPr/>
          <p:nvPr/>
        </p:nvSpPr>
        <p:spPr>
          <a:xfrm>
            <a:off x="611560" y="5113723"/>
            <a:ext cx="1981200" cy="504825"/>
          </a:xfrm>
          <a:prstGeom prst="ellipse">
            <a:avLst/>
          </a:prstGeom>
          <a:noFill/>
          <a:ln w="25400" cap="flat" cmpd="sng" algn="ctr">
            <a:solidFill>
              <a:srgbClr val="F79646"/>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lnSpc>
                <a:spcPct val="115000"/>
              </a:lnSpc>
              <a:spcAft>
                <a:spcPts val="0"/>
              </a:spcAft>
            </a:pPr>
            <a:r>
              <a:rPr lang="it-IT" sz="1100">
                <a:effectLst/>
                <a:latin typeface="Calibri"/>
                <a:ea typeface="Calibri"/>
                <a:cs typeface="Times New Roman"/>
              </a:rPr>
              <a:t>NO</a:t>
            </a:r>
          </a:p>
        </p:txBody>
      </p:sp>
    </p:spTree>
    <p:extLst>
      <p:ext uri="{BB962C8B-B14F-4D97-AF65-F5344CB8AC3E}">
        <p14:creationId xmlns:p14="http://schemas.microsoft.com/office/powerpoint/2010/main" val="198259103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95288" y="1341438"/>
            <a:ext cx="8229600" cy="4587875"/>
          </a:xfrm>
        </p:spPr>
      </p:pic>
      <p:sp>
        <p:nvSpPr>
          <p:cNvPr id="71683" name="AutoShape 4"/>
          <p:cNvSpPr>
            <a:spLocks noChangeArrowheads="1"/>
          </p:cNvSpPr>
          <p:nvPr/>
        </p:nvSpPr>
        <p:spPr bwMode="gray">
          <a:xfrm>
            <a:off x="1476375" y="404813"/>
            <a:ext cx="6118225" cy="457200"/>
          </a:xfrm>
          <a:prstGeom prst="roundRect">
            <a:avLst>
              <a:gd name="adj" fmla="val 49106"/>
            </a:avLst>
          </a:prstGeom>
          <a:gradFill rotWithShape="1">
            <a:gsLst>
              <a:gs pos="0">
                <a:srgbClr val="762F00"/>
              </a:gs>
              <a:gs pos="50000">
                <a:srgbClr val="FF6600"/>
              </a:gs>
              <a:gs pos="100000">
                <a:srgbClr val="762F00"/>
              </a:gs>
            </a:gsLst>
            <a:lin ang="5400000" scaled="1"/>
          </a:gradFill>
          <a:ln w="28575">
            <a:solidFill>
              <a:schemeClr val="tx1"/>
            </a:solidFill>
            <a:round/>
            <a:headEnd/>
            <a:tailEnd/>
          </a:ln>
          <a:effectLst>
            <a:outerShdw dist="107763" dir="2700000" algn="ctr" rotWithShape="0">
              <a:srgbClr val="000000">
                <a:alpha val="50000"/>
              </a:srgbClr>
            </a:outerShdw>
          </a:effectLst>
        </p:spPr>
        <p:txBody>
          <a:bodyPr wrap="none" anchor="ctr"/>
          <a:lstStyle/>
          <a:p>
            <a:pPr algn="ctr"/>
            <a:r>
              <a:rPr lang="it-IT" sz="2400" b="1">
                <a:solidFill>
                  <a:schemeClr val="tx1"/>
                </a:solidFill>
                <a:latin typeface="Arial" pitchFamily="34" charset="0"/>
              </a:rPr>
              <a:t>Tecniche Deduttive (Sistemi esperti)</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a:xfrm>
            <a:off x="468313" y="2205038"/>
            <a:ext cx="8229600" cy="1143000"/>
          </a:xfrm>
        </p:spPr>
        <p:txBody>
          <a:bodyPr anchor="ctr"/>
          <a:lstStyle/>
          <a:p>
            <a:pPr eaLnBrk="1" hangingPunct="1"/>
            <a:r>
              <a:rPr lang="it-IT" b="1" smtClean="0">
                <a:solidFill>
                  <a:srgbClr val="FF3300"/>
                </a:solidFill>
              </a:rPr>
              <a:t>Business Intelligence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D:\excelbiCasa\immagini\bsc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642938"/>
            <a:ext cx="5778500" cy="532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CasellaDiTesto 2"/>
          <p:cNvSpPr txBox="1">
            <a:spLocks noChangeArrowheads="1"/>
          </p:cNvSpPr>
          <p:nvPr/>
        </p:nvSpPr>
        <p:spPr bwMode="auto">
          <a:xfrm>
            <a:off x="7572375" y="2571750"/>
            <a:ext cx="1928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defRPr/>
            </a:pPr>
            <a:r>
              <a:rPr lang="it-IT" sz="1200" b="1" smtClean="0">
                <a:solidFill>
                  <a:schemeClr val="tx1"/>
                </a:solidFill>
                <a:latin typeface="+mn-lt"/>
              </a:rPr>
              <a:t>Proposizione di valore:</a:t>
            </a:r>
            <a:endParaRPr lang="it-IT" sz="1200" smtClean="0">
              <a:latin typeface="+mn-lt"/>
            </a:endParaRPr>
          </a:p>
          <a:p>
            <a:pPr eaLnBrk="1" hangingPunct="1">
              <a:defRPr/>
            </a:pPr>
            <a:r>
              <a:rPr lang="it-IT" sz="1200" smtClean="0">
                <a:latin typeface="+mn-lt"/>
              </a:rPr>
              <a:t>Brand Image</a:t>
            </a:r>
          </a:p>
          <a:p>
            <a:pPr eaLnBrk="1" hangingPunct="1">
              <a:defRPr/>
            </a:pPr>
            <a:r>
              <a:rPr lang="it-IT" sz="1200" smtClean="0">
                <a:latin typeface="+mn-lt"/>
              </a:rPr>
              <a:t>Offerta prodotti e servizi</a:t>
            </a:r>
          </a:p>
          <a:p>
            <a:pPr eaLnBrk="1" hangingPunct="1">
              <a:defRPr/>
            </a:pPr>
            <a:r>
              <a:rPr lang="it-IT" sz="1200" smtClean="0">
                <a:latin typeface="+mn-lt"/>
              </a:rPr>
              <a:t>Relazioni</a:t>
            </a:r>
          </a:p>
          <a:p>
            <a:pPr eaLnBrk="1" hangingPunct="1">
              <a:defRPr/>
            </a:pPr>
            <a:r>
              <a:rPr lang="it-IT" sz="1200" smtClean="0">
                <a:latin typeface="+mn-lt"/>
              </a:rPr>
              <a:t>CRM</a:t>
            </a:r>
          </a:p>
        </p:txBody>
      </p:sp>
      <p:sp>
        <p:nvSpPr>
          <p:cNvPr id="67588" name="CasellaDiTesto 3"/>
          <p:cNvSpPr txBox="1">
            <a:spLocks noChangeArrowheads="1"/>
          </p:cNvSpPr>
          <p:nvPr/>
        </p:nvSpPr>
        <p:spPr bwMode="auto">
          <a:xfrm>
            <a:off x="5857875" y="4714875"/>
            <a:ext cx="29733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defRPr/>
            </a:pPr>
            <a:r>
              <a:rPr lang="it-IT" sz="1200" b="1" smtClean="0">
                <a:solidFill>
                  <a:schemeClr val="tx1"/>
                </a:solidFill>
                <a:latin typeface="+mn-lt"/>
              </a:rPr>
              <a:t>Come il valore è creato e sostenuto:</a:t>
            </a:r>
          </a:p>
          <a:p>
            <a:pPr eaLnBrk="1" hangingPunct="1">
              <a:defRPr/>
            </a:pPr>
            <a:r>
              <a:rPr lang="it-IT" sz="1200" smtClean="0">
                <a:latin typeface="+mn-lt"/>
              </a:rPr>
              <a:t>Eccellenza operativa</a:t>
            </a:r>
          </a:p>
          <a:p>
            <a:pPr eaLnBrk="1" hangingPunct="1">
              <a:defRPr/>
            </a:pPr>
            <a:r>
              <a:rPr lang="it-IT" sz="1200" smtClean="0">
                <a:latin typeface="+mn-lt"/>
              </a:rPr>
              <a:t>Gestione del cliente</a:t>
            </a:r>
          </a:p>
          <a:p>
            <a:pPr eaLnBrk="1" hangingPunct="1">
              <a:defRPr/>
            </a:pPr>
            <a:r>
              <a:rPr lang="it-IT" sz="1200" smtClean="0">
                <a:latin typeface="+mn-lt"/>
              </a:rPr>
              <a:t>Innovazione</a:t>
            </a:r>
          </a:p>
          <a:p>
            <a:pPr eaLnBrk="1" hangingPunct="1">
              <a:defRPr/>
            </a:pPr>
            <a:r>
              <a:rPr lang="it-IT" sz="1200" smtClean="0">
                <a:latin typeface="+mn-lt"/>
              </a:rPr>
              <a:t>Rispetto di regolamenti, comunità, ambiente</a:t>
            </a:r>
          </a:p>
          <a:p>
            <a:pPr eaLnBrk="1" hangingPunct="1">
              <a:defRPr/>
            </a:pPr>
            <a:endParaRPr lang="it-IT" sz="1200" smtClean="0">
              <a:latin typeface="+mn-lt"/>
            </a:endParaRPr>
          </a:p>
          <a:p>
            <a:pPr eaLnBrk="1" hangingPunct="1">
              <a:defRPr/>
            </a:pPr>
            <a:endParaRPr lang="it-IT" sz="1200" smtClean="0">
              <a:latin typeface="+mn-lt"/>
            </a:endParaRPr>
          </a:p>
        </p:txBody>
      </p:sp>
      <p:sp>
        <p:nvSpPr>
          <p:cNvPr id="67589" name="CasellaDiTesto 4"/>
          <p:cNvSpPr txBox="1">
            <a:spLocks noChangeArrowheads="1"/>
          </p:cNvSpPr>
          <p:nvPr/>
        </p:nvSpPr>
        <p:spPr bwMode="auto">
          <a:xfrm>
            <a:off x="1857375" y="285750"/>
            <a:ext cx="30241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defRPr/>
            </a:pPr>
            <a:r>
              <a:rPr lang="it-IT" sz="1200" b="1" smtClean="0">
                <a:solidFill>
                  <a:schemeClr val="tx1"/>
                </a:solidFill>
                <a:latin typeface="+mn-lt"/>
              </a:rPr>
              <a:t>Driver di valore per gli azionisti:</a:t>
            </a:r>
            <a:endParaRPr lang="it-IT" sz="1200" smtClean="0">
              <a:latin typeface="+mn-lt"/>
            </a:endParaRPr>
          </a:p>
          <a:p>
            <a:pPr eaLnBrk="1" hangingPunct="1">
              <a:defRPr/>
            </a:pPr>
            <a:r>
              <a:rPr lang="it-IT" sz="1200" smtClean="0">
                <a:latin typeface="+mn-lt"/>
              </a:rPr>
              <a:t>Miglior struttura di costi e asset (produttività)</a:t>
            </a:r>
          </a:p>
          <a:p>
            <a:pPr eaLnBrk="1" hangingPunct="1">
              <a:defRPr/>
            </a:pPr>
            <a:r>
              <a:rPr lang="it-IT" sz="1200" smtClean="0">
                <a:latin typeface="+mn-lt"/>
              </a:rPr>
              <a:t>Crescita dei ricavi con nuovi servizi e prodotti</a:t>
            </a:r>
          </a:p>
          <a:p>
            <a:pPr eaLnBrk="1" hangingPunct="1">
              <a:defRPr/>
            </a:pPr>
            <a:r>
              <a:rPr lang="it-IT" sz="1200" smtClean="0">
                <a:latin typeface="+mn-lt"/>
              </a:rPr>
              <a:t>Incrementa valore dei clienti</a:t>
            </a:r>
          </a:p>
        </p:txBody>
      </p:sp>
      <p:sp>
        <p:nvSpPr>
          <p:cNvPr id="67590" name="CasellaDiTesto 5"/>
          <p:cNvSpPr txBox="1">
            <a:spLocks noChangeArrowheads="1"/>
          </p:cNvSpPr>
          <p:nvPr/>
        </p:nvSpPr>
        <p:spPr bwMode="auto">
          <a:xfrm>
            <a:off x="214313" y="3214688"/>
            <a:ext cx="2508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defRPr/>
            </a:pPr>
            <a:r>
              <a:rPr lang="it-IT" sz="1200" b="1" dirty="0" smtClean="0">
                <a:solidFill>
                  <a:schemeClr val="tx1"/>
                </a:solidFill>
                <a:latin typeface="+mn-lt"/>
              </a:rPr>
              <a:t>Ruolo degli </a:t>
            </a:r>
            <a:r>
              <a:rPr lang="it-IT" sz="1200" b="1" dirty="0" err="1" smtClean="0">
                <a:solidFill>
                  <a:schemeClr val="tx1"/>
                </a:solidFill>
                <a:latin typeface="+mn-lt"/>
              </a:rPr>
              <a:t>asset</a:t>
            </a:r>
            <a:r>
              <a:rPr lang="it-IT" sz="1200" b="1" dirty="0" smtClean="0">
                <a:solidFill>
                  <a:schemeClr val="tx1"/>
                </a:solidFill>
                <a:latin typeface="+mn-lt"/>
              </a:rPr>
              <a:t> intangibili:</a:t>
            </a:r>
          </a:p>
          <a:p>
            <a:pPr eaLnBrk="1" hangingPunct="1">
              <a:defRPr/>
            </a:pPr>
            <a:r>
              <a:rPr lang="it-IT" sz="1200" dirty="0" smtClean="0">
                <a:latin typeface="+mn-lt"/>
              </a:rPr>
              <a:t>Abilità e cultura</a:t>
            </a:r>
          </a:p>
          <a:p>
            <a:pPr eaLnBrk="1" hangingPunct="1">
              <a:defRPr/>
            </a:pPr>
            <a:r>
              <a:rPr lang="it-IT" sz="1200" dirty="0" smtClean="0">
                <a:latin typeface="+mn-lt"/>
              </a:rPr>
              <a:t>Motivazioni  e soddisfazioni interne</a:t>
            </a:r>
          </a:p>
          <a:p>
            <a:pPr eaLnBrk="1" hangingPunct="1">
              <a:defRPr/>
            </a:pPr>
            <a:r>
              <a:rPr lang="it-IT" sz="1200" dirty="0" err="1" smtClean="0">
                <a:latin typeface="+mn-lt"/>
              </a:rPr>
              <a:t>Governance</a:t>
            </a:r>
            <a:r>
              <a:rPr lang="it-IT" sz="1200" dirty="0" smtClean="0">
                <a:latin typeface="+mn-lt"/>
              </a:rPr>
              <a:t> e Leadership</a:t>
            </a:r>
          </a:p>
          <a:p>
            <a:pPr eaLnBrk="1" hangingPunct="1">
              <a:defRPr/>
            </a:pPr>
            <a:r>
              <a:rPr lang="it-IT" sz="1200" dirty="0" smtClean="0">
                <a:latin typeface="+mn-lt"/>
              </a:rPr>
              <a:t>Knowledge management</a:t>
            </a:r>
          </a:p>
          <a:p>
            <a:pPr eaLnBrk="1" hangingPunct="1">
              <a:defRPr/>
            </a:pPr>
            <a:r>
              <a:rPr lang="it-IT" sz="1200" dirty="0" smtClean="0">
                <a:latin typeface="+mn-lt"/>
              </a:rPr>
              <a:t>Competenze e Tecnologie strategiche</a:t>
            </a:r>
          </a:p>
        </p:txBody>
      </p:sp>
      <p:sp>
        <p:nvSpPr>
          <p:cNvPr id="67591" name="Rettangolo 6"/>
          <p:cNvSpPr>
            <a:spLocks noChangeArrowheads="1"/>
          </p:cNvSpPr>
          <p:nvPr/>
        </p:nvSpPr>
        <p:spPr bwMode="auto">
          <a:xfrm>
            <a:off x="4786313" y="357188"/>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it-IT" sz="1600">
                <a:solidFill>
                  <a:srgbClr val="0070C0"/>
                </a:solidFill>
                <a:latin typeface="+mn-lt"/>
              </a:rPr>
              <a:t>Per avere successo dal punto di vista finanziario, come dovremmo apparire ai nostri azionisti? </a:t>
            </a:r>
          </a:p>
        </p:txBody>
      </p:sp>
      <p:sp>
        <p:nvSpPr>
          <p:cNvPr id="78856" name="Rettangolo 7"/>
          <p:cNvSpPr>
            <a:spLocks noChangeArrowheads="1"/>
          </p:cNvSpPr>
          <p:nvPr/>
        </p:nvSpPr>
        <p:spPr bwMode="auto">
          <a:xfrm>
            <a:off x="0" y="2071688"/>
            <a:ext cx="3857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1600">
                <a:solidFill>
                  <a:srgbClr val="0070C0"/>
                </a:solidFill>
                <a:latin typeface="Calibri" pitchFamily="34" charset="0"/>
              </a:rPr>
              <a:t>Come mantenere le capacità di apprendimento e miglioramento?</a:t>
            </a:r>
          </a:p>
        </p:txBody>
      </p:sp>
      <p:sp>
        <p:nvSpPr>
          <p:cNvPr id="78857" name="Rettangolo 8"/>
          <p:cNvSpPr>
            <a:spLocks noChangeArrowheads="1"/>
          </p:cNvSpPr>
          <p:nvPr/>
        </p:nvSpPr>
        <p:spPr bwMode="auto">
          <a:xfrm>
            <a:off x="642938" y="5643563"/>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1600">
                <a:solidFill>
                  <a:srgbClr val="0070C0"/>
                </a:solidFill>
                <a:latin typeface="Calibri" pitchFamily="34" charset="0"/>
              </a:rPr>
              <a:t>Come sta funzionando il business?  in cosa  deve eccellere l’azienda?</a:t>
            </a:r>
          </a:p>
        </p:txBody>
      </p:sp>
      <p:sp>
        <p:nvSpPr>
          <p:cNvPr id="67594" name="Rettangolo 9"/>
          <p:cNvSpPr>
            <a:spLocks noChangeArrowheads="1"/>
          </p:cNvSpPr>
          <p:nvPr/>
        </p:nvSpPr>
        <p:spPr bwMode="auto">
          <a:xfrm>
            <a:off x="5929313" y="1785938"/>
            <a:ext cx="3429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it-IT" sz="1600">
                <a:solidFill>
                  <a:srgbClr val="0070C0"/>
                </a:solidFill>
                <a:latin typeface="+mn-lt"/>
              </a:rPr>
              <a:t>Per raggiungere i nostri obbiettivi come dovremmo apparire ai nostri consumatori?</a:t>
            </a:r>
          </a:p>
        </p:txBody>
      </p:sp>
    </p:spTree>
    <p:extLst>
      <p:ext uri="{BB962C8B-B14F-4D97-AF65-F5344CB8AC3E}">
        <p14:creationId xmlns:p14="http://schemas.microsoft.com/office/powerpoint/2010/main" val="89756448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468313" y="0"/>
            <a:ext cx="8229600" cy="1143000"/>
          </a:xfrm>
        </p:spPr>
        <p:txBody>
          <a:bodyPr anchor="ctr"/>
          <a:lstStyle/>
          <a:p>
            <a:pPr eaLnBrk="1" hangingPunct="1"/>
            <a:r>
              <a:rPr lang="it-IT" altLang="zh-CN" sz="3800" smtClean="0"/>
              <a:t>Business intelligence  </a:t>
            </a:r>
            <a:endParaRPr lang="it-IT" sz="3800" smtClean="0"/>
          </a:p>
        </p:txBody>
      </p:sp>
      <p:sp>
        <p:nvSpPr>
          <p:cNvPr id="14" name="Rectangle 3"/>
          <p:cNvSpPr>
            <a:spLocks noChangeArrowheads="1"/>
          </p:cNvSpPr>
          <p:nvPr/>
        </p:nvSpPr>
        <p:spPr bwMode="auto">
          <a:xfrm>
            <a:off x="571500" y="1928813"/>
            <a:ext cx="7620000" cy="4114800"/>
          </a:xfrm>
          <a:prstGeom prst="rect">
            <a:avLst/>
          </a:prstGeom>
          <a:noFill/>
          <a:ln w="9525">
            <a:noFill/>
            <a:miter lim="800000"/>
            <a:headEnd/>
            <a:tailEnd/>
          </a:ln>
        </p:spPr>
        <p:txBody>
          <a:bodyPr lIns="92075" tIns="46038" rIns="92075" bIns="46038"/>
          <a:lstStyle/>
          <a:p>
            <a:pPr marL="457200" indent="-457200" eaLnBrk="0" hangingPunct="0">
              <a:lnSpc>
                <a:spcPct val="110000"/>
              </a:lnSpc>
              <a:spcBef>
                <a:spcPct val="20000"/>
              </a:spcBef>
              <a:buFontTx/>
              <a:buAutoNum type="arabicPeriod"/>
              <a:defRPr/>
            </a:pPr>
            <a:r>
              <a:rPr lang="it-IT" sz="2000" dirty="0">
                <a:solidFill>
                  <a:schemeClr val="tx1"/>
                </a:solidFill>
                <a:latin typeface="+mn-lt"/>
              </a:rPr>
              <a:t>ricerca intelligente di dati, </a:t>
            </a:r>
          </a:p>
          <a:p>
            <a:pPr marL="457200" indent="-457200" eaLnBrk="0" hangingPunct="0">
              <a:lnSpc>
                <a:spcPct val="110000"/>
              </a:lnSpc>
              <a:spcBef>
                <a:spcPct val="20000"/>
              </a:spcBef>
              <a:buFontTx/>
              <a:buAutoNum type="arabicPeriod"/>
              <a:defRPr/>
            </a:pPr>
            <a:r>
              <a:rPr lang="it-IT" sz="2000" dirty="0">
                <a:solidFill>
                  <a:schemeClr val="tx1"/>
                </a:solidFill>
                <a:latin typeface="+mn-lt"/>
              </a:rPr>
              <a:t>produzione e analisi in “tempo reale” di informazioni,</a:t>
            </a:r>
          </a:p>
          <a:p>
            <a:pPr marL="457200" indent="-457200" eaLnBrk="0" hangingPunct="0">
              <a:lnSpc>
                <a:spcPct val="110000"/>
              </a:lnSpc>
              <a:spcBef>
                <a:spcPct val="20000"/>
              </a:spcBef>
              <a:buFontTx/>
              <a:buAutoNum type="arabicPeriod"/>
              <a:defRPr/>
            </a:pPr>
            <a:r>
              <a:rPr lang="it-IT" sz="2000" dirty="0">
                <a:solidFill>
                  <a:schemeClr val="tx1"/>
                </a:solidFill>
                <a:latin typeface="+mn-lt"/>
              </a:rPr>
              <a:t>tramite l’integrazione di molteplici funzionalità,</a:t>
            </a:r>
          </a:p>
          <a:p>
            <a:pPr marL="1371600" lvl="2" indent="-457200" eaLnBrk="0" hangingPunct="0">
              <a:lnSpc>
                <a:spcPct val="110000"/>
              </a:lnSpc>
              <a:spcBef>
                <a:spcPct val="20000"/>
              </a:spcBef>
              <a:buFontTx/>
              <a:buChar char="•"/>
              <a:defRPr/>
            </a:pPr>
            <a:r>
              <a:rPr lang="it-IT" sz="1400" dirty="0" err="1">
                <a:solidFill>
                  <a:schemeClr val="tx1"/>
                </a:solidFill>
                <a:latin typeface="+mn-lt"/>
              </a:rPr>
              <a:t>Reporting</a:t>
            </a:r>
            <a:r>
              <a:rPr lang="it-IT" sz="1400" dirty="0">
                <a:solidFill>
                  <a:schemeClr val="tx1"/>
                </a:solidFill>
                <a:latin typeface="+mn-lt"/>
              </a:rPr>
              <a:t>, </a:t>
            </a:r>
            <a:r>
              <a:rPr lang="it-IT" sz="1400" dirty="0" err="1">
                <a:solidFill>
                  <a:schemeClr val="tx1"/>
                </a:solidFill>
                <a:latin typeface="+mn-lt"/>
              </a:rPr>
              <a:t>query</a:t>
            </a:r>
            <a:r>
              <a:rPr lang="it-IT" sz="1400" dirty="0">
                <a:solidFill>
                  <a:schemeClr val="tx1"/>
                </a:solidFill>
                <a:latin typeface="+mn-lt"/>
              </a:rPr>
              <a:t>, OLAP, simulazione, </a:t>
            </a:r>
            <a:r>
              <a:rPr lang="it-IT" sz="1400" dirty="0" err="1">
                <a:solidFill>
                  <a:schemeClr val="tx1"/>
                </a:solidFill>
                <a:latin typeface="+mn-lt"/>
              </a:rPr>
              <a:t>modelling</a:t>
            </a:r>
            <a:r>
              <a:rPr lang="it-IT" sz="1400" dirty="0">
                <a:solidFill>
                  <a:schemeClr val="tx1"/>
                </a:solidFill>
                <a:latin typeface="+mn-lt"/>
              </a:rPr>
              <a:t>, </a:t>
            </a:r>
            <a:r>
              <a:rPr lang="it-IT" sz="1400" dirty="0" err="1">
                <a:solidFill>
                  <a:schemeClr val="tx1"/>
                </a:solidFill>
                <a:latin typeface="+mn-lt"/>
              </a:rPr>
              <a:t>mining</a:t>
            </a:r>
            <a:r>
              <a:rPr lang="it-IT" sz="1400" dirty="0">
                <a:solidFill>
                  <a:schemeClr val="tx1"/>
                </a:solidFill>
                <a:latin typeface="+mn-lt"/>
              </a:rPr>
              <a:t>, </a:t>
            </a:r>
            <a:r>
              <a:rPr lang="it-IT" sz="1400" dirty="0" err="1">
                <a:solidFill>
                  <a:schemeClr val="tx1"/>
                </a:solidFill>
                <a:latin typeface="+mn-lt"/>
              </a:rPr>
              <a:t>cruscotti-scorecards</a:t>
            </a:r>
            <a:r>
              <a:rPr lang="it-IT" sz="1400" dirty="0">
                <a:solidFill>
                  <a:schemeClr val="tx1"/>
                </a:solidFill>
                <a:latin typeface="+mn-lt"/>
              </a:rPr>
              <a:t>, </a:t>
            </a:r>
            <a:endParaRPr lang="it-IT" sz="1200" dirty="0">
              <a:solidFill>
                <a:schemeClr val="tx1"/>
              </a:solidFill>
              <a:latin typeface="+mn-lt"/>
            </a:endParaRPr>
          </a:p>
          <a:p>
            <a:pPr marL="457200" indent="-7938" eaLnBrk="0" hangingPunct="0">
              <a:lnSpc>
                <a:spcPct val="110000"/>
              </a:lnSpc>
              <a:spcBef>
                <a:spcPct val="20000"/>
              </a:spcBef>
              <a:defRPr/>
            </a:pPr>
            <a:r>
              <a:rPr lang="it-IT" sz="2000" dirty="0">
                <a:solidFill>
                  <a:schemeClr val="tx1"/>
                </a:solidFill>
                <a:latin typeface="+mn-lt"/>
              </a:rPr>
              <a:t>e applicazioni di analisi</a:t>
            </a:r>
          </a:p>
          <a:p>
            <a:pPr marL="1371600" lvl="2" indent="-457200" eaLnBrk="0" hangingPunct="0">
              <a:lnSpc>
                <a:spcPct val="110000"/>
              </a:lnSpc>
              <a:spcBef>
                <a:spcPct val="20000"/>
              </a:spcBef>
              <a:buFontTx/>
              <a:buChar char="•"/>
              <a:defRPr/>
            </a:pPr>
            <a:r>
              <a:rPr lang="it-IT" sz="1400" dirty="0">
                <a:solidFill>
                  <a:schemeClr val="tx1"/>
                </a:solidFill>
                <a:latin typeface="+mn-lt"/>
              </a:rPr>
              <a:t>di processi e attività funzionali (marketing, </a:t>
            </a:r>
            <a:r>
              <a:rPr lang="it-IT" sz="1400" dirty="0" err="1">
                <a:solidFill>
                  <a:schemeClr val="tx1"/>
                </a:solidFill>
                <a:latin typeface="+mn-lt"/>
              </a:rPr>
              <a:t>sales</a:t>
            </a:r>
            <a:r>
              <a:rPr lang="it-IT" sz="1400" dirty="0">
                <a:solidFill>
                  <a:schemeClr val="tx1"/>
                </a:solidFill>
                <a:latin typeface="+mn-lt"/>
              </a:rPr>
              <a:t>, HR, costi, ...), di </a:t>
            </a:r>
            <a:r>
              <a:rPr lang="it-IT" sz="1400" dirty="0" err="1">
                <a:solidFill>
                  <a:schemeClr val="tx1"/>
                </a:solidFill>
                <a:latin typeface="+mn-lt"/>
              </a:rPr>
              <a:t>budgeting</a:t>
            </a:r>
            <a:r>
              <a:rPr lang="it-IT" sz="1400" dirty="0">
                <a:solidFill>
                  <a:schemeClr val="tx1"/>
                </a:solidFill>
                <a:latin typeface="+mn-lt"/>
              </a:rPr>
              <a:t>, di consolidamento, ecc.</a:t>
            </a:r>
          </a:p>
          <a:p>
            <a:pPr marL="457200" indent="-457200" eaLnBrk="0" hangingPunct="0">
              <a:lnSpc>
                <a:spcPct val="110000"/>
              </a:lnSpc>
              <a:spcBef>
                <a:spcPct val="20000"/>
              </a:spcBef>
              <a:buFontTx/>
              <a:buAutoNum type="arabicPeriod" startAt="4"/>
              <a:defRPr/>
            </a:pPr>
            <a:r>
              <a:rPr lang="it-IT" sz="2000" dirty="0">
                <a:solidFill>
                  <a:schemeClr val="tx1"/>
                </a:solidFill>
                <a:latin typeface="+mn-lt"/>
              </a:rPr>
              <a:t>“</a:t>
            </a:r>
            <a:r>
              <a:rPr lang="it-IT" sz="2000" dirty="0" err="1">
                <a:solidFill>
                  <a:schemeClr val="tx1"/>
                </a:solidFill>
                <a:latin typeface="+mn-lt"/>
              </a:rPr>
              <a:t>push</a:t>
            </a:r>
            <a:r>
              <a:rPr lang="it-IT" sz="2000" dirty="0">
                <a:solidFill>
                  <a:schemeClr val="tx1"/>
                </a:solidFill>
                <a:latin typeface="+mn-lt"/>
              </a:rPr>
              <a:t>”, ma soprattutto “pull”, </a:t>
            </a:r>
          </a:p>
          <a:p>
            <a:pPr marL="457200" indent="-457200" eaLnBrk="0" hangingPunct="0">
              <a:lnSpc>
                <a:spcPct val="110000"/>
              </a:lnSpc>
              <a:spcBef>
                <a:spcPct val="20000"/>
              </a:spcBef>
              <a:buFontTx/>
              <a:buAutoNum type="arabicPeriod" startAt="4"/>
              <a:defRPr/>
            </a:pPr>
            <a:r>
              <a:rPr lang="it-IT" sz="2000" dirty="0">
                <a:solidFill>
                  <a:schemeClr val="tx1"/>
                </a:solidFill>
                <a:latin typeface="+mn-lt"/>
              </a:rPr>
              <a:t>per il supporto di processi integrati di controllo e di decisione </a:t>
            </a:r>
          </a:p>
          <a:p>
            <a:pPr marL="457200" indent="-457200" eaLnBrk="0" hangingPunct="0">
              <a:lnSpc>
                <a:spcPct val="110000"/>
              </a:lnSpc>
              <a:spcBef>
                <a:spcPct val="20000"/>
              </a:spcBef>
              <a:buFontTx/>
              <a:buAutoNum type="arabicPeriod" startAt="4"/>
              <a:defRPr/>
            </a:pPr>
            <a:r>
              <a:rPr lang="it-IT" sz="2000" dirty="0">
                <a:solidFill>
                  <a:schemeClr val="tx1"/>
                </a:solidFill>
                <a:latin typeface="+mn-lt"/>
              </a:rPr>
              <a:t>di manager e </a:t>
            </a:r>
            <a:r>
              <a:rPr lang="it-IT" sz="2000" dirty="0" err="1">
                <a:solidFill>
                  <a:schemeClr val="tx1"/>
                </a:solidFill>
                <a:latin typeface="+mn-lt"/>
              </a:rPr>
              <a:t>professional</a:t>
            </a:r>
            <a:r>
              <a:rPr lang="it-IT" sz="2000" dirty="0">
                <a:solidFill>
                  <a:schemeClr val="tx1"/>
                </a:solidFill>
                <a:latin typeface="+mn-lt"/>
              </a:rPr>
              <a:t> di qualunque livello aziendale</a:t>
            </a:r>
          </a:p>
        </p:txBody>
      </p:sp>
      <p:sp>
        <p:nvSpPr>
          <p:cNvPr id="73732" name="Rectangle 4"/>
          <p:cNvSpPr>
            <a:spLocks noChangeArrowheads="1"/>
          </p:cNvSpPr>
          <p:nvPr/>
        </p:nvSpPr>
        <p:spPr bwMode="auto">
          <a:xfrm>
            <a:off x="428625" y="928688"/>
            <a:ext cx="8215313"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eaLnBrk="0" hangingPunct="0"/>
            <a:r>
              <a:rPr lang="it-IT" sz="1200" i="1">
                <a:ea typeface="Times New Roman" pitchFamily="18" charset="0"/>
                <a:cs typeface="Arial" pitchFamily="34" charset="0"/>
              </a:rPr>
              <a:t>“</a:t>
            </a:r>
            <a:r>
              <a:rPr lang="it-IT" sz="1200" i="1">
                <a:latin typeface="Arial" pitchFamily="34" charset="0"/>
                <a:ea typeface="Times New Roman" pitchFamily="18" charset="0"/>
                <a:cs typeface="Arial" pitchFamily="34" charset="0"/>
              </a:rPr>
              <a:t>il prodotto dell</a:t>
            </a:r>
            <a:r>
              <a:rPr lang="it-IT" sz="1200" i="1">
                <a:ea typeface="Times New Roman" pitchFamily="18" charset="0"/>
                <a:cs typeface="Arial" pitchFamily="34" charset="0"/>
              </a:rPr>
              <a:t>’</a:t>
            </a:r>
            <a:r>
              <a:rPr lang="it-IT" sz="1200" i="1">
                <a:latin typeface="Arial" pitchFamily="34" charset="0"/>
                <a:ea typeface="Times New Roman" pitchFamily="18" charset="0"/>
                <a:cs typeface="Arial" pitchFamily="34" charset="0"/>
              </a:rPr>
              <a:t>analisi di dati quantitativi di business. </a:t>
            </a:r>
            <a:r>
              <a:rPr lang="it-IT" sz="1200" i="1">
                <a:ea typeface="Times New Roman" pitchFamily="18" charset="0"/>
                <a:cs typeface="Arial" pitchFamily="34" charset="0"/>
              </a:rPr>
              <a:t>È</a:t>
            </a:r>
            <a:r>
              <a:rPr lang="it-IT" sz="1200" i="1">
                <a:latin typeface="Arial" pitchFamily="34" charset="0"/>
                <a:ea typeface="Times New Roman" pitchFamily="18" charset="0"/>
                <a:cs typeface="Arial" pitchFamily="34" charset="0"/>
              </a:rPr>
              <a:t> destinata a produrre riflessioni atte a consentire ai responsabili aziendali di operare decisioni consapevoli e informate, oltre che a stabilire, modificare e trasformare le strategie e i processi di business in modo da trarne vantaggi competitivi, migliorare le performance operative e la profittabilit</a:t>
            </a:r>
            <a:r>
              <a:rPr lang="it-IT" sz="1200" i="1">
                <a:ea typeface="Times New Roman" pitchFamily="18" charset="0"/>
                <a:cs typeface="Arial" pitchFamily="34" charset="0"/>
              </a:rPr>
              <a:t>à</a:t>
            </a:r>
            <a:r>
              <a:rPr lang="it-IT" sz="1200" i="1">
                <a:latin typeface="Arial" pitchFamily="34" charset="0"/>
                <a:ea typeface="Times New Roman" pitchFamily="18" charset="0"/>
                <a:cs typeface="Arial" pitchFamily="34" charset="0"/>
              </a:rPr>
              <a:t> e, pi</a:t>
            </a:r>
            <a:r>
              <a:rPr lang="it-IT" sz="1200" i="1">
                <a:ea typeface="Times New Roman" pitchFamily="18" charset="0"/>
                <a:cs typeface="Arial" pitchFamily="34" charset="0"/>
              </a:rPr>
              <a:t>ù</a:t>
            </a:r>
            <a:r>
              <a:rPr lang="it-IT" sz="1200" i="1">
                <a:latin typeface="Arial" pitchFamily="34" charset="0"/>
                <a:ea typeface="Times New Roman" pitchFamily="18" charset="0"/>
                <a:cs typeface="Arial" pitchFamily="34" charset="0"/>
              </a:rPr>
              <a:t> in generale, raggiungere gli obiettivi prefissati.</a:t>
            </a:r>
            <a:r>
              <a:rPr lang="it-IT" sz="1200" i="1">
                <a:ea typeface="Times New Roman" pitchFamily="18" charset="0"/>
                <a:cs typeface="Arial" pitchFamily="34" charset="0"/>
              </a:rPr>
              <a:t>”</a:t>
            </a:r>
            <a:r>
              <a:rPr lang="it-IT" sz="1200">
                <a:latin typeface="Arial" pitchFamily="34" charset="0"/>
                <a:ea typeface="Times New Roman" pitchFamily="18" charset="0"/>
                <a:cs typeface="Arial" pitchFamily="34" charset="0"/>
              </a:rPr>
              <a:t> </a:t>
            </a:r>
            <a:endParaRPr lang="it-IT" sz="1100">
              <a:ea typeface="Times New Roman" pitchFamily="18" charset="0"/>
              <a:cs typeface="Arial" pitchFamily="34" charset="0"/>
            </a:endParaRPr>
          </a:p>
          <a:p>
            <a:pPr eaLnBrk="0" hangingPunct="0"/>
            <a:r>
              <a:rPr lang="it-IT">
                <a:ea typeface="Times New Roman" pitchFamily="18" charset="0"/>
                <a:cs typeface="Arial" pitchFamily="34" charset="0"/>
              </a:rPr>
              <a:t/>
            </a:r>
            <a:br>
              <a:rPr lang="it-IT">
                <a:ea typeface="Times New Roman" pitchFamily="18" charset="0"/>
                <a:cs typeface="Arial" pitchFamily="34" charset="0"/>
              </a:rPr>
            </a:br>
            <a:endParaRPr lang="it-IT">
              <a:ea typeface="Times New Roman" pitchFamily="18" charset="0"/>
              <a:cs typeface="Arial"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323528" y="0"/>
            <a:ext cx="9289032" cy="1143000"/>
          </a:xfrm>
        </p:spPr>
        <p:txBody>
          <a:bodyPr anchor="ctr"/>
          <a:lstStyle/>
          <a:p>
            <a:pPr eaLnBrk="1" hangingPunct="1"/>
            <a:r>
              <a:rPr lang="it-IT" altLang="zh-CN" sz="3800" dirty="0" smtClean="0"/>
              <a:t>BI Tradizionale: </a:t>
            </a:r>
            <a:r>
              <a:rPr lang="it-IT" altLang="zh-CN" sz="3800" dirty="0"/>
              <a:t>tipico </a:t>
            </a:r>
            <a:r>
              <a:rPr lang="it-IT" altLang="zh-CN" sz="3800" dirty="0" err="1"/>
              <a:t>schemaLOB</a:t>
            </a:r>
            <a:r>
              <a:rPr lang="it-IT" altLang="zh-CN" sz="3800" dirty="0" smtClean="0"/>
              <a:t>, OLTP, </a:t>
            </a:r>
            <a:r>
              <a:rPr lang="it-IT" altLang="zh-CN" sz="3800" dirty="0" smtClean="0"/>
              <a:t>ER</a:t>
            </a:r>
            <a:endParaRPr lang="it-IT" sz="3800" dirty="0" smtClean="0"/>
          </a:p>
        </p:txBody>
      </p:sp>
      <p:sp>
        <p:nvSpPr>
          <p:cNvPr id="2" name="Rettangolo 1"/>
          <p:cNvSpPr/>
          <p:nvPr/>
        </p:nvSpPr>
        <p:spPr>
          <a:xfrm>
            <a:off x="395536" y="908720"/>
            <a:ext cx="8208912" cy="2862322"/>
          </a:xfrm>
          <a:prstGeom prst="rect">
            <a:avLst/>
          </a:prstGeom>
        </p:spPr>
        <p:txBody>
          <a:bodyPr wrap="square">
            <a:spAutoFit/>
          </a:bodyPr>
          <a:lstStyle/>
          <a:p>
            <a:r>
              <a:rPr lang="en-US" sz="2000" dirty="0" smtClean="0"/>
              <a:t>La </a:t>
            </a:r>
            <a:r>
              <a:rPr lang="en-US" sz="2000" dirty="0" err="1" smtClean="0"/>
              <a:t>normalizzazione</a:t>
            </a:r>
            <a:r>
              <a:rPr lang="en-US" sz="2000" dirty="0" smtClean="0"/>
              <a:t> è un </a:t>
            </a:r>
            <a:r>
              <a:rPr lang="en-US" sz="2000" dirty="0" err="1" smtClean="0"/>
              <a:t>processo</a:t>
            </a:r>
            <a:r>
              <a:rPr lang="en-US" sz="2000" dirty="0" smtClean="0"/>
              <a:t> in cui </a:t>
            </a:r>
            <a:r>
              <a:rPr lang="en-US" sz="2000" dirty="0" err="1" smtClean="0"/>
              <a:t>una</a:t>
            </a:r>
            <a:r>
              <a:rPr lang="en-US" sz="2000" dirty="0" smtClean="0"/>
              <a:t> </a:t>
            </a:r>
            <a:r>
              <a:rPr lang="en-US" sz="2000" dirty="0" err="1" smtClean="0"/>
              <a:t>tabella</a:t>
            </a:r>
            <a:r>
              <a:rPr lang="en-US" sz="2000" dirty="0" smtClean="0"/>
              <a:t> </a:t>
            </a:r>
            <a:r>
              <a:rPr lang="en-US" sz="2000" dirty="0" err="1" smtClean="0"/>
              <a:t>corrisponde</a:t>
            </a:r>
            <a:r>
              <a:rPr lang="en-US" sz="2000" dirty="0" smtClean="0"/>
              <a:t> ad </a:t>
            </a:r>
            <a:r>
              <a:rPr lang="en-US" sz="2000" dirty="0" err="1" smtClean="0"/>
              <a:t>un’entità</a:t>
            </a:r>
            <a:r>
              <a:rPr lang="en-US" sz="2000" dirty="0" smtClean="0"/>
              <a:t>. </a:t>
            </a:r>
            <a:r>
              <a:rPr lang="en-US" sz="2000" dirty="0" err="1" smtClean="0"/>
              <a:t>Obbiettivo</a:t>
            </a:r>
            <a:r>
              <a:rPr lang="en-US" sz="2000" dirty="0" smtClean="0"/>
              <a:t> </a:t>
            </a:r>
            <a:r>
              <a:rPr lang="en-US" sz="2000" dirty="0" err="1" smtClean="0"/>
              <a:t>dei</a:t>
            </a:r>
            <a:r>
              <a:rPr lang="en-US" sz="2000" dirty="0" smtClean="0"/>
              <a:t> </a:t>
            </a:r>
            <a:r>
              <a:rPr lang="en-US" sz="2000" dirty="0" err="1" smtClean="0"/>
              <a:t>gestionali</a:t>
            </a:r>
            <a:r>
              <a:rPr lang="en-US" sz="2000" dirty="0" smtClean="0"/>
              <a:t> è </a:t>
            </a:r>
            <a:r>
              <a:rPr lang="en-US" sz="2000" dirty="0" err="1" smtClean="0"/>
              <a:t>avere</a:t>
            </a:r>
            <a:r>
              <a:rPr lang="en-US" sz="2000" dirty="0" smtClean="0"/>
              <a:t> </a:t>
            </a:r>
            <a:r>
              <a:rPr lang="en-US" sz="2000" dirty="0" err="1" smtClean="0"/>
              <a:t>uno</a:t>
            </a:r>
            <a:r>
              <a:rPr lang="en-US" sz="2000" dirty="0" smtClean="0"/>
              <a:t> schema </a:t>
            </a:r>
            <a:r>
              <a:rPr lang="en-US" sz="2000" dirty="0" err="1" smtClean="0"/>
              <a:t>essenziale</a:t>
            </a:r>
            <a:r>
              <a:rPr lang="en-US" sz="2000" dirty="0" smtClean="0"/>
              <a:t> e non </a:t>
            </a:r>
            <a:r>
              <a:rPr lang="en-US" sz="2000" dirty="0" err="1" smtClean="0"/>
              <a:t>ridondante</a:t>
            </a:r>
            <a:r>
              <a:rPr lang="en-US" sz="2000" dirty="0" smtClean="0"/>
              <a:t>, dove </a:t>
            </a:r>
            <a:r>
              <a:rPr lang="en-US" sz="2000" dirty="0" err="1" smtClean="0"/>
              <a:t>ogni</a:t>
            </a:r>
            <a:r>
              <a:rPr lang="en-US" sz="2000" dirty="0" smtClean="0"/>
              <a:t> </a:t>
            </a:r>
            <a:r>
              <a:rPr lang="en-US" sz="2000" dirty="0" err="1" smtClean="0"/>
              <a:t>informazione</a:t>
            </a:r>
            <a:r>
              <a:rPr lang="en-US" sz="2000" dirty="0" smtClean="0"/>
              <a:t> </a:t>
            </a:r>
            <a:r>
              <a:rPr lang="en-US" sz="2000" dirty="0" err="1" smtClean="0"/>
              <a:t>viene</a:t>
            </a:r>
            <a:r>
              <a:rPr lang="en-US" sz="2000" dirty="0" smtClean="0"/>
              <a:t> </a:t>
            </a:r>
            <a:r>
              <a:rPr lang="en-US" sz="2000" dirty="0" err="1" smtClean="0"/>
              <a:t>salvata</a:t>
            </a:r>
            <a:r>
              <a:rPr lang="en-US" sz="2000" dirty="0" smtClean="0"/>
              <a:t> </a:t>
            </a:r>
            <a:r>
              <a:rPr lang="en-US" sz="2000" dirty="0" err="1" smtClean="0"/>
              <a:t>una</a:t>
            </a:r>
            <a:r>
              <a:rPr lang="en-US" sz="2000" dirty="0" smtClean="0"/>
              <a:t> sola </a:t>
            </a:r>
            <a:r>
              <a:rPr lang="en-US" sz="2000" dirty="0" err="1" smtClean="0"/>
              <a:t>volta</a:t>
            </a:r>
            <a:r>
              <a:rPr lang="en-US" sz="2000" dirty="0" smtClean="0"/>
              <a:t>. </a:t>
            </a:r>
            <a:r>
              <a:rPr lang="en-US" sz="2000" dirty="0" err="1" smtClean="0"/>
              <a:t>Nelle</a:t>
            </a:r>
            <a:r>
              <a:rPr lang="en-US" sz="2000" dirty="0" smtClean="0"/>
              <a:t> </a:t>
            </a:r>
            <a:r>
              <a:rPr lang="en-US" sz="2000" dirty="0" err="1" smtClean="0"/>
              <a:t>applicazioni</a:t>
            </a:r>
            <a:r>
              <a:rPr lang="en-US" sz="2000" dirty="0" smtClean="0"/>
              <a:t> LOB e OLTP </a:t>
            </a:r>
            <a:r>
              <a:rPr lang="en-US" sz="2000" dirty="0" err="1" smtClean="0"/>
              <a:t>vengono</a:t>
            </a:r>
            <a:r>
              <a:rPr lang="en-US" sz="2000" dirty="0" smtClean="0"/>
              <a:t> </a:t>
            </a:r>
            <a:r>
              <a:rPr lang="en-US" sz="2000" dirty="0" err="1" smtClean="0"/>
              <a:t>usati</a:t>
            </a:r>
            <a:r>
              <a:rPr lang="en-US" sz="2000" dirty="0" smtClean="0"/>
              <a:t> </a:t>
            </a:r>
            <a:r>
              <a:rPr lang="en-US" sz="2000" dirty="0" err="1" smtClean="0"/>
              <a:t>schemi</a:t>
            </a:r>
            <a:r>
              <a:rPr lang="en-US" sz="2000" dirty="0" smtClean="0"/>
              <a:t> </a:t>
            </a:r>
            <a:r>
              <a:rPr lang="en-US" sz="2000" dirty="0" err="1" smtClean="0"/>
              <a:t>relazionali</a:t>
            </a:r>
            <a:r>
              <a:rPr lang="en-US" sz="2000" dirty="0" smtClean="0"/>
              <a:t> </a:t>
            </a:r>
            <a:r>
              <a:rPr lang="en-US" sz="2000" dirty="0" err="1" smtClean="0"/>
              <a:t>normalizzati</a:t>
            </a:r>
            <a:r>
              <a:rPr lang="en-US" sz="2000" dirty="0" smtClean="0"/>
              <a:t>. </a:t>
            </a:r>
            <a:r>
              <a:rPr lang="it-IT" sz="2000" dirty="0" smtClean="0"/>
              <a:t>Ciò significa</a:t>
            </a:r>
            <a:r>
              <a:rPr lang="en-US" sz="2000" dirty="0" smtClean="0"/>
              <a:t>:</a:t>
            </a:r>
            <a:endParaRPr lang="en-US" sz="2000" dirty="0" smtClean="0"/>
          </a:p>
          <a:p>
            <a:pPr marL="457200" indent="-457200">
              <a:buFont typeface="+mj-lt"/>
              <a:buAutoNum type="arabicPeriod"/>
            </a:pPr>
            <a:r>
              <a:rPr lang="it-IT" sz="2000" dirty="0" smtClean="0">
                <a:latin typeface="+mn-lt"/>
              </a:rPr>
              <a:t>Migliaia di tabelle, che rendono difficile recuperare quelle necessarie per la costruzione di report </a:t>
            </a:r>
            <a:endParaRPr lang="en-US" sz="2000" dirty="0" smtClean="0">
              <a:latin typeface="+mn-lt"/>
            </a:endParaRPr>
          </a:p>
          <a:p>
            <a:pPr marL="457200" indent="-457200">
              <a:buFont typeface="+mj-lt"/>
              <a:buAutoNum type="arabicPeriod"/>
            </a:pPr>
            <a:r>
              <a:rPr lang="it-IT" sz="2000" dirty="0" smtClean="0">
                <a:latin typeface="+mn-lt"/>
              </a:rPr>
              <a:t>Nomi poco espressivi </a:t>
            </a:r>
            <a:r>
              <a:rPr lang="en-US" sz="2000" dirty="0" smtClean="0">
                <a:latin typeface="+mn-lt"/>
              </a:rPr>
              <a:t>di </a:t>
            </a:r>
            <a:r>
              <a:rPr lang="en-US" sz="2000" dirty="0" err="1" smtClean="0">
                <a:latin typeface="+mn-lt"/>
              </a:rPr>
              <a:t>tabelle</a:t>
            </a:r>
            <a:r>
              <a:rPr lang="en-US" sz="2000" dirty="0" smtClean="0">
                <a:latin typeface="+mn-lt"/>
              </a:rPr>
              <a:t> e </a:t>
            </a:r>
            <a:r>
              <a:rPr lang="en-US" sz="2000" dirty="0" err="1" smtClean="0">
                <a:latin typeface="+mn-lt"/>
              </a:rPr>
              <a:t>campi</a:t>
            </a:r>
            <a:r>
              <a:rPr lang="en-US" sz="2000" dirty="0" smtClean="0">
                <a:latin typeface="+mn-lt"/>
              </a:rPr>
              <a:t> (</a:t>
            </a:r>
            <a:r>
              <a:rPr lang="en-US" sz="2000" dirty="0" err="1" smtClean="0">
                <a:latin typeface="+mn-lt"/>
              </a:rPr>
              <a:t>es</a:t>
            </a:r>
            <a:r>
              <a:rPr lang="en-US" sz="2000" dirty="0">
                <a:latin typeface="+mn-lt"/>
              </a:rPr>
              <a:t>. </a:t>
            </a:r>
            <a:r>
              <a:rPr lang="en-US" sz="2000" dirty="0" err="1" smtClean="0">
                <a:latin typeface="+mn-lt"/>
              </a:rPr>
              <a:t>Tabelle</a:t>
            </a:r>
            <a:r>
              <a:rPr lang="en-US" sz="2000" dirty="0" smtClean="0">
                <a:latin typeface="+mn-lt"/>
              </a:rPr>
              <a:t> </a:t>
            </a:r>
            <a:r>
              <a:rPr lang="en-US" sz="2000" dirty="0" err="1" smtClean="0">
                <a:latin typeface="+mn-lt"/>
              </a:rPr>
              <a:t>identificate</a:t>
            </a:r>
            <a:r>
              <a:rPr lang="en-US" sz="2000" dirty="0" smtClean="0">
                <a:latin typeface="+mn-lt"/>
              </a:rPr>
              <a:t> comeTable1</a:t>
            </a:r>
            <a:r>
              <a:rPr lang="en-US" sz="2000" dirty="0">
                <a:latin typeface="+mn-lt"/>
              </a:rPr>
              <a:t>, Table2, </a:t>
            </a:r>
            <a:r>
              <a:rPr lang="en-US" sz="2000" dirty="0" smtClean="0">
                <a:latin typeface="+mn-lt"/>
              </a:rPr>
              <a:t>…, e </a:t>
            </a:r>
            <a:r>
              <a:rPr lang="en-US" sz="2000" dirty="0" err="1" smtClean="0">
                <a:latin typeface="+mn-lt"/>
              </a:rPr>
              <a:t>variabili</a:t>
            </a:r>
            <a:r>
              <a:rPr lang="en-US" sz="2000" dirty="0" smtClean="0">
                <a:latin typeface="+mn-lt"/>
              </a:rPr>
              <a:t> come Column1</a:t>
            </a:r>
            <a:r>
              <a:rPr lang="en-US" sz="2000" dirty="0">
                <a:latin typeface="+mn-lt"/>
              </a:rPr>
              <a:t>, </a:t>
            </a:r>
            <a:r>
              <a:rPr lang="en-US" sz="2000" dirty="0" smtClean="0">
                <a:latin typeface="+mn-lt"/>
              </a:rPr>
              <a:t>Column2)</a:t>
            </a:r>
          </a:p>
          <a:p>
            <a:pPr marL="457200" indent="-457200">
              <a:buFont typeface="+mj-lt"/>
              <a:buAutoNum type="arabicPeriod"/>
            </a:pPr>
            <a:r>
              <a:rPr lang="en-US" sz="2000" dirty="0" smtClean="0">
                <a:latin typeface="+mn-lt"/>
              </a:rPr>
              <a:t>La </a:t>
            </a:r>
            <a:r>
              <a:rPr lang="en-US" sz="2000" dirty="0" err="1" smtClean="0">
                <a:latin typeface="+mn-lt"/>
              </a:rPr>
              <a:t>qualità</a:t>
            </a:r>
            <a:r>
              <a:rPr lang="en-US" sz="2000" dirty="0" smtClean="0">
                <a:latin typeface="+mn-lt"/>
              </a:rPr>
              <a:t> </a:t>
            </a:r>
            <a:r>
              <a:rPr lang="en-US" sz="2000" dirty="0" err="1" smtClean="0">
                <a:latin typeface="+mn-lt"/>
              </a:rPr>
              <a:t>dei</a:t>
            </a:r>
            <a:r>
              <a:rPr lang="en-US" sz="2000" dirty="0" smtClean="0">
                <a:latin typeface="+mn-lt"/>
              </a:rPr>
              <a:t> </a:t>
            </a:r>
            <a:r>
              <a:rPr lang="en-US" sz="2000" dirty="0" err="1" smtClean="0">
                <a:latin typeface="+mn-lt"/>
              </a:rPr>
              <a:t>dati</a:t>
            </a:r>
            <a:r>
              <a:rPr lang="en-US" sz="2000" dirty="0" smtClean="0">
                <a:latin typeface="+mn-lt"/>
              </a:rPr>
              <a:t> è </a:t>
            </a:r>
            <a:r>
              <a:rPr lang="en-US" sz="2000" dirty="0" err="1" smtClean="0">
                <a:latin typeface="+mn-lt"/>
              </a:rPr>
              <a:t>spesso</a:t>
            </a:r>
            <a:r>
              <a:rPr lang="en-US" sz="2000" dirty="0" smtClean="0">
                <a:latin typeface="+mn-lt"/>
              </a:rPr>
              <a:t> </a:t>
            </a:r>
            <a:r>
              <a:rPr lang="en-US" sz="2000" dirty="0" err="1" smtClean="0">
                <a:latin typeface="+mn-lt"/>
              </a:rPr>
              <a:t>bassa</a:t>
            </a:r>
            <a:r>
              <a:rPr lang="en-US" sz="2000" dirty="0" smtClean="0">
                <a:latin typeface="+mn-lt"/>
              </a:rPr>
              <a:t>: </a:t>
            </a:r>
            <a:r>
              <a:rPr lang="en-US" sz="2000" dirty="0" err="1" smtClean="0">
                <a:latin typeface="+mn-lt"/>
              </a:rPr>
              <a:t>posso</a:t>
            </a:r>
            <a:r>
              <a:rPr lang="en-US" sz="2000" dirty="0" smtClean="0">
                <a:latin typeface="+mn-lt"/>
              </a:rPr>
              <a:t> </a:t>
            </a:r>
            <a:r>
              <a:rPr lang="en-US" sz="2000" dirty="0" err="1" smtClean="0">
                <a:latin typeface="+mn-lt"/>
              </a:rPr>
              <a:t>mancare</a:t>
            </a:r>
            <a:r>
              <a:rPr lang="en-US" sz="2000" dirty="0" smtClean="0">
                <a:latin typeface="+mn-lt"/>
              </a:rPr>
              <a:t> o </a:t>
            </a:r>
            <a:r>
              <a:rPr lang="en-US" sz="2000" dirty="0" err="1" smtClean="0">
                <a:latin typeface="+mn-lt"/>
              </a:rPr>
              <a:t>essere</a:t>
            </a:r>
            <a:r>
              <a:rPr lang="en-US" sz="2000" dirty="0" smtClean="0">
                <a:latin typeface="+mn-lt"/>
              </a:rPr>
              <a:t> </a:t>
            </a:r>
            <a:r>
              <a:rPr lang="en-US" sz="2000" dirty="0" err="1" smtClean="0">
                <a:latin typeface="+mn-lt"/>
              </a:rPr>
              <a:t>errati</a:t>
            </a:r>
            <a:r>
              <a:rPr lang="en-US" sz="2000" dirty="0" smtClean="0">
                <a:latin typeface="+mn-lt"/>
              </a:rPr>
              <a:t> </a:t>
            </a:r>
            <a:endParaRPr lang="it-IT" sz="2000" dirty="0">
              <a:latin typeface="+mn-lt"/>
            </a:endParaRPr>
          </a:p>
        </p:txBody>
      </p:sp>
      <p:pic>
        <p:nvPicPr>
          <p:cNvPr id="182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3861048"/>
            <a:ext cx="4536504" cy="288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86544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467544" y="280423"/>
            <a:ext cx="8229600" cy="1143000"/>
          </a:xfrm>
        </p:spPr>
        <p:txBody>
          <a:bodyPr anchor="ctr"/>
          <a:lstStyle/>
          <a:p>
            <a:pPr algn="ctr" eaLnBrk="1" hangingPunct="1"/>
            <a:r>
              <a:rPr lang="it-IT" altLang="zh-CN" sz="3800" dirty="0"/>
              <a:t>BI </a:t>
            </a:r>
            <a:r>
              <a:rPr lang="it-IT" altLang="zh-CN" sz="3800" dirty="0" smtClean="0"/>
              <a:t>Tradizionale</a:t>
            </a:r>
            <a:r>
              <a:rPr lang="it-IT" altLang="zh-CN" sz="3800" dirty="0" smtClean="0"/>
              <a:t>: </a:t>
            </a:r>
            <a:r>
              <a:rPr lang="it-IT" altLang="zh-CN" sz="3800" dirty="0" smtClean="0"/>
              <a:t/>
            </a:r>
            <a:br>
              <a:rPr lang="it-IT" altLang="zh-CN" sz="3800" dirty="0" smtClean="0"/>
            </a:br>
            <a:r>
              <a:rPr lang="it-IT" altLang="zh-CN" sz="3800" dirty="0" smtClean="0"/>
              <a:t>Data </a:t>
            </a:r>
            <a:r>
              <a:rPr lang="it-IT" altLang="zh-CN" sz="3800" dirty="0" err="1" smtClean="0"/>
              <a:t>Warehouse</a:t>
            </a:r>
            <a:r>
              <a:rPr lang="it-IT" altLang="zh-CN" sz="3800" dirty="0" smtClean="0"/>
              <a:t> (DWH)</a:t>
            </a:r>
            <a:endParaRPr lang="it-IT" sz="3800" dirty="0" smtClean="0"/>
          </a:p>
        </p:txBody>
      </p:sp>
      <p:sp>
        <p:nvSpPr>
          <p:cNvPr id="2" name="Rettangolo 1"/>
          <p:cNvSpPr/>
          <p:nvPr/>
        </p:nvSpPr>
        <p:spPr>
          <a:xfrm>
            <a:off x="380090" y="1412776"/>
            <a:ext cx="8208912" cy="4401205"/>
          </a:xfrm>
          <a:prstGeom prst="rect">
            <a:avLst/>
          </a:prstGeom>
        </p:spPr>
        <p:txBody>
          <a:bodyPr wrap="square">
            <a:spAutoFit/>
          </a:bodyPr>
          <a:lstStyle/>
          <a:p>
            <a:r>
              <a:rPr lang="en-US" sz="2000" b="1" dirty="0"/>
              <a:t>“A </a:t>
            </a:r>
            <a:r>
              <a:rPr lang="en-US" sz="2000" b="1" dirty="0" smtClean="0"/>
              <a:t>Data warehouse </a:t>
            </a:r>
            <a:r>
              <a:rPr lang="en-US" sz="2000" b="1" dirty="0"/>
              <a:t>is a subject-oriented, integrated, time-variant and non-volatile collection of data in support of management’s decision making process.” </a:t>
            </a:r>
          </a:p>
          <a:p>
            <a:r>
              <a:rPr lang="en-US" sz="2000" b="1" dirty="0"/>
              <a:t>“Data warehouse is a repository of an organization's electronically stored data. Data warehouses are designed to facilitate reporting and analysis.”</a:t>
            </a:r>
          </a:p>
          <a:p>
            <a:r>
              <a:rPr lang="en-US" sz="2000" b="1" dirty="0"/>
              <a:t>“A Data Warehouse is a copy of transaction data specifically structured for query and analysis</a:t>
            </a:r>
            <a:r>
              <a:rPr lang="en-US" sz="2000" b="1" dirty="0" smtClean="0"/>
              <a:t>.”</a:t>
            </a:r>
          </a:p>
          <a:p>
            <a:endParaRPr lang="en-US" sz="2000" dirty="0"/>
          </a:p>
          <a:p>
            <a:r>
              <a:rPr lang="en-US" sz="2000" dirty="0" smtClean="0"/>
              <a:t>Un data </a:t>
            </a:r>
            <a:r>
              <a:rPr lang="en-US" sz="2000" dirty="0"/>
              <a:t>warehouse </a:t>
            </a:r>
            <a:r>
              <a:rPr lang="en-US" sz="2000" dirty="0" err="1" smtClean="0"/>
              <a:t>contiene</a:t>
            </a:r>
            <a:r>
              <a:rPr lang="en-US" sz="2000" dirty="0" smtClean="0"/>
              <a:t> </a:t>
            </a:r>
            <a:r>
              <a:rPr lang="en-US" sz="2000" dirty="0" err="1" smtClean="0"/>
              <a:t>una</a:t>
            </a:r>
            <a:r>
              <a:rPr lang="en-US" sz="2000" dirty="0" smtClean="0"/>
              <a:t> </a:t>
            </a:r>
            <a:r>
              <a:rPr lang="en-US" sz="2000" dirty="0" err="1" smtClean="0"/>
              <a:t>copia</a:t>
            </a:r>
            <a:r>
              <a:rPr lang="en-US" sz="2000" dirty="0" smtClean="0"/>
              <a:t> </a:t>
            </a:r>
            <a:r>
              <a:rPr lang="en-US" sz="2000" dirty="0" err="1" smtClean="0"/>
              <a:t>degli</a:t>
            </a:r>
            <a:r>
              <a:rPr lang="en-US" sz="2000" dirty="0" smtClean="0"/>
              <a:t> </a:t>
            </a:r>
            <a:r>
              <a:rPr lang="en-US" sz="2000" dirty="0" err="1" smtClean="0"/>
              <a:t>archivi</a:t>
            </a:r>
            <a:r>
              <a:rPr lang="en-US" sz="2000" dirty="0" smtClean="0"/>
              <a:t> </a:t>
            </a:r>
            <a:r>
              <a:rPr lang="en-US" sz="2000" dirty="0" err="1" smtClean="0"/>
              <a:t>transazionali</a:t>
            </a:r>
            <a:r>
              <a:rPr lang="en-US" sz="2000" dirty="0" smtClean="0"/>
              <a:t> (LOB-OLTP). </a:t>
            </a:r>
          </a:p>
          <a:p>
            <a:r>
              <a:rPr lang="en-US" sz="2000" dirty="0" smtClean="0"/>
              <a:t>I </a:t>
            </a:r>
            <a:r>
              <a:rPr lang="en-US" sz="2000" dirty="0" err="1" smtClean="0"/>
              <a:t>dati</a:t>
            </a:r>
            <a:r>
              <a:rPr lang="en-US" sz="2000" dirty="0" smtClean="0"/>
              <a:t> </a:t>
            </a:r>
            <a:r>
              <a:rPr lang="en-US" sz="2000" dirty="0" err="1" smtClean="0"/>
              <a:t>vengono</a:t>
            </a:r>
            <a:r>
              <a:rPr lang="en-US" sz="2000" dirty="0" smtClean="0"/>
              <a:t> </a:t>
            </a:r>
            <a:r>
              <a:rPr lang="en-US" sz="2000" dirty="0" err="1" smtClean="0"/>
              <a:t>aggiornati</a:t>
            </a:r>
            <a:r>
              <a:rPr lang="en-US" sz="2000" dirty="0" smtClean="0"/>
              <a:t> in </a:t>
            </a:r>
            <a:r>
              <a:rPr lang="en-US" sz="2000" dirty="0" err="1" smtClean="0"/>
              <a:t>modo</a:t>
            </a:r>
            <a:r>
              <a:rPr lang="en-US" sz="2000" dirty="0" smtClean="0"/>
              <a:t> </a:t>
            </a:r>
            <a:r>
              <a:rPr lang="en-US" sz="2000" dirty="0" err="1" smtClean="0"/>
              <a:t>programmato</a:t>
            </a:r>
            <a:r>
              <a:rPr lang="en-US" sz="2000" dirty="0" smtClean="0"/>
              <a:t> (</a:t>
            </a:r>
            <a:r>
              <a:rPr lang="en-US" sz="2000" dirty="0" err="1" smtClean="0"/>
              <a:t>schedulato</a:t>
            </a:r>
            <a:r>
              <a:rPr lang="en-US" sz="2000" dirty="0" smtClean="0"/>
              <a:t>) </a:t>
            </a:r>
            <a:r>
              <a:rPr lang="en-US" sz="2000" dirty="0" err="1" smtClean="0"/>
              <a:t>tipicamente</a:t>
            </a:r>
            <a:r>
              <a:rPr lang="en-US" sz="2000" dirty="0" smtClean="0"/>
              <a:t> </a:t>
            </a:r>
            <a:r>
              <a:rPr lang="en-US" sz="2000" dirty="0" err="1" smtClean="0"/>
              <a:t>nella</a:t>
            </a:r>
            <a:r>
              <a:rPr lang="en-US" sz="2000" dirty="0" smtClean="0"/>
              <a:t> </a:t>
            </a:r>
            <a:r>
              <a:rPr lang="en-US" sz="2000" dirty="0" err="1" smtClean="0"/>
              <a:t>notte</a:t>
            </a:r>
            <a:r>
              <a:rPr lang="en-US" sz="2000" dirty="0" smtClean="0"/>
              <a:t>. I </a:t>
            </a:r>
            <a:r>
              <a:rPr lang="en-US" sz="2000" dirty="0" err="1" smtClean="0"/>
              <a:t>dati</a:t>
            </a:r>
            <a:r>
              <a:rPr lang="en-US" sz="2000" dirty="0" smtClean="0"/>
              <a:t> di un DWH </a:t>
            </a:r>
            <a:r>
              <a:rPr lang="en-US" sz="2000" dirty="0"/>
              <a:t>data </a:t>
            </a:r>
            <a:r>
              <a:rPr lang="en-US" sz="2000" dirty="0" smtClean="0"/>
              <a:t>non </a:t>
            </a:r>
            <a:r>
              <a:rPr lang="en-US" sz="2000" dirty="0" err="1" smtClean="0"/>
              <a:t>sono</a:t>
            </a:r>
            <a:r>
              <a:rPr lang="en-US" sz="2000" dirty="0" smtClean="0"/>
              <a:t> </a:t>
            </a:r>
            <a:r>
              <a:rPr lang="en-US" sz="2000" dirty="0" err="1" smtClean="0"/>
              <a:t>quindi</a:t>
            </a:r>
            <a:r>
              <a:rPr lang="en-US" sz="2000" dirty="0" smtClean="0"/>
              <a:t> online e real-time.</a:t>
            </a:r>
            <a:endParaRPr lang="en-US" sz="2000" dirty="0" smtClean="0"/>
          </a:p>
          <a:p>
            <a:r>
              <a:rPr lang="en-US" sz="2000" dirty="0" smtClean="0"/>
              <a:t>Il </a:t>
            </a:r>
            <a:r>
              <a:rPr lang="en-US" sz="2000" dirty="0" err="1" smtClean="0"/>
              <a:t>caricamento</a:t>
            </a:r>
            <a:r>
              <a:rPr lang="en-US" sz="2000" dirty="0" smtClean="0"/>
              <a:t> </a:t>
            </a:r>
            <a:r>
              <a:rPr lang="en-US" sz="2000" dirty="0" err="1" smtClean="0"/>
              <a:t>dei</a:t>
            </a:r>
            <a:r>
              <a:rPr lang="en-US" sz="2000" dirty="0" smtClean="0"/>
              <a:t> </a:t>
            </a:r>
            <a:r>
              <a:rPr lang="en-US" sz="2000" dirty="0" err="1" smtClean="0"/>
              <a:t>dati</a:t>
            </a:r>
            <a:r>
              <a:rPr lang="en-US" sz="2000" dirty="0" smtClean="0"/>
              <a:t> è </a:t>
            </a:r>
            <a:r>
              <a:rPr lang="en-US" sz="2000" dirty="0" err="1" smtClean="0"/>
              <a:t>un’operazione</a:t>
            </a:r>
            <a:r>
              <a:rPr lang="en-US" sz="2000" dirty="0" smtClean="0"/>
              <a:t> </a:t>
            </a:r>
            <a:r>
              <a:rPr lang="en-US" sz="2000" dirty="0" err="1" smtClean="0"/>
              <a:t>complessa</a:t>
            </a:r>
            <a:r>
              <a:rPr lang="en-US" sz="2000" dirty="0" smtClean="0"/>
              <a:t>. Per </a:t>
            </a:r>
            <a:r>
              <a:rPr lang="en-US" sz="2000" dirty="0" err="1" smtClean="0"/>
              <a:t>ridurre</a:t>
            </a:r>
            <a:r>
              <a:rPr lang="en-US" sz="2000" dirty="0" smtClean="0"/>
              <a:t> la </a:t>
            </a:r>
            <a:r>
              <a:rPr lang="en-US" sz="2000" dirty="0" err="1" smtClean="0"/>
              <a:t>complessità</a:t>
            </a:r>
            <a:r>
              <a:rPr lang="en-US" sz="2000" dirty="0" smtClean="0"/>
              <a:t> </a:t>
            </a:r>
            <a:r>
              <a:rPr lang="en-US" sz="2000" dirty="0" err="1" smtClean="0"/>
              <a:t>viene</a:t>
            </a:r>
            <a:r>
              <a:rPr lang="en-US" sz="2000" dirty="0" smtClean="0"/>
              <a:t> </a:t>
            </a:r>
            <a:r>
              <a:rPr lang="en-US" sz="2000" dirty="0" err="1" smtClean="0"/>
              <a:t>costruito</a:t>
            </a:r>
            <a:r>
              <a:rPr lang="en-US" sz="2000" dirty="0" smtClean="0"/>
              <a:t> un </a:t>
            </a:r>
            <a:r>
              <a:rPr lang="en-US" sz="2000" dirty="0" err="1" smtClean="0"/>
              <a:t>livello</a:t>
            </a:r>
            <a:r>
              <a:rPr lang="en-US" sz="2000" dirty="0" smtClean="0"/>
              <a:t> </a:t>
            </a:r>
            <a:r>
              <a:rPr lang="en-US" sz="2000" dirty="0" err="1" smtClean="0"/>
              <a:t>intermedio</a:t>
            </a:r>
            <a:r>
              <a:rPr lang="en-US" sz="2000" dirty="0" smtClean="0"/>
              <a:t> </a:t>
            </a:r>
            <a:r>
              <a:rPr lang="en-US" sz="2000" dirty="0" err="1" smtClean="0"/>
              <a:t>tra</a:t>
            </a:r>
            <a:r>
              <a:rPr lang="en-US" sz="2000" dirty="0" smtClean="0"/>
              <a:t> </a:t>
            </a:r>
            <a:r>
              <a:rPr lang="en-US" sz="2000" dirty="0" err="1" smtClean="0"/>
              <a:t>dati</a:t>
            </a:r>
            <a:r>
              <a:rPr lang="en-US" sz="2000" dirty="0" smtClean="0"/>
              <a:t> </a:t>
            </a:r>
            <a:r>
              <a:rPr lang="en-US" sz="2000" dirty="0" err="1" smtClean="0"/>
              <a:t>grezzi</a:t>
            </a:r>
            <a:r>
              <a:rPr lang="en-US" sz="2000" dirty="0" smtClean="0"/>
              <a:t> e DWH, </a:t>
            </a:r>
            <a:r>
              <a:rPr lang="en-US" sz="2000" dirty="0" err="1" smtClean="0"/>
              <a:t>denominato</a:t>
            </a:r>
            <a:r>
              <a:rPr lang="en-US" sz="2000" dirty="0" smtClean="0"/>
              <a:t> staging </a:t>
            </a:r>
            <a:r>
              <a:rPr lang="en-US" sz="2000" dirty="0"/>
              <a:t>area (DSA</a:t>
            </a:r>
            <a:r>
              <a:rPr lang="en-US" sz="2000" dirty="0" smtClean="0"/>
              <a:t>).</a:t>
            </a:r>
          </a:p>
        </p:txBody>
      </p:sp>
    </p:spTree>
    <p:extLst>
      <p:ext uri="{BB962C8B-B14F-4D97-AF65-F5344CB8AC3E}">
        <p14:creationId xmlns:p14="http://schemas.microsoft.com/office/powerpoint/2010/main" val="315385049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467544" y="309008"/>
            <a:ext cx="8229600" cy="671720"/>
          </a:xfrm>
        </p:spPr>
        <p:txBody>
          <a:bodyPr anchor="ctr"/>
          <a:lstStyle/>
          <a:p>
            <a:pPr eaLnBrk="1" hangingPunct="1"/>
            <a:r>
              <a:rPr lang="it-IT" altLang="zh-CN" sz="3800" dirty="0"/>
              <a:t>BI </a:t>
            </a:r>
            <a:r>
              <a:rPr lang="it-IT" altLang="zh-CN" sz="3800" dirty="0" smtClean="0"/>
              <a:t>Tradizionale</a:t>
            </a:r>
            <a:r>
              <a:rPr lang="it-IT" altLang="zh-CN" sz="3800" dirty="0" smtClean="0"/>
              <a:t>: DWH a stella</a:t>
            </a:r>
            <a:endParaRPr lang="it-IT" sz="3800" dirty="0" smtClean="0"/>
          </a:p>
        </p:txBody>
      </p:sp>
      <p:sp>
        <p:nvSpPr>
          <p:cNvPr id="2" name="Rettangolo 1"/>
          <p:cNvSpPr/>
          <p:nvPr/>
        </p:nvSpPr>
        <p:spPr>
          <a:xfrm>
            <a:off x="395536" y="1124744"/>
            <a:ext cx="4896544" cy="4708981"/>
          </a:xfrm>
          <a:prstGeom prst="rect">
            <a:avLst/>
          </a:prstGeom>
        </p:spPr>
        <p:txBody>
          <a:bodyPr wrap="square">
            <a:spAutoFit/>
          </a:bodyPr>
          <a:lstStyle/>
          <a:p>
            <a:r>
              <a:rPr lang="it-IT" sz="2000" dirty="0" smtClean="0"/>
              <a:t>I DWH usano solitamente uno schema a Stella (Star schema) che sono più semplici e leggibili . </a:t>
            </a:r>
            <a:endParaRPr lang="it-IT" sz="2000" dirty="0" smtClean="0"/>
          </a:p>
          <a:p>
            <a:r>
              <a:rPr lang="it-IT" sz="2000" dirty="0" smtClean="0">
                <a:latin typeface="+mn-lt"/>
              </a:rPr>
              <a:t>In uno schema stella c’è una tabella centrale, detta dei fatti, completata da più tabelle </a:t>
            </a:r>
            <a:r>
              <a:rPr lang="it-IT" sz="2000" dirty="0" smtClean="0">
                <a:latin typeface="+mn-lt"/>
              </a:rPr>
              <a:t>denominate delle </a:t>
            </a:r>
            <a:r>
              <a:rPr lang="en-US" sz="2000" dirty="0">
                <a:latin typeface="+mn-lt"/>
              </a:rPr>
              <a:t>”</a:t>
            </a:r>
            <a:r>
              <a:rPr lang="en-US" sz="2000" dirty="0" err="1" smtClean="0">
                <a:latin typeface="+mn-lt"/>
              </a:rPr>
              <a:t>d</a:t>
            </a:r>
            <a:r>
              <a:rPr lang="en-US" sz="2000" dirty="0" err="1" smtClean="0">
                <a:latin typeface="+mn-lt"/>
              </a:rPr>
              <a:t>imensioni</a:t>
            </a:r>
            <a:r>
              <a:rPr lang="en-US" sz="2000" dirty="0" smtClean="0">
                <a:latin typeface="+mn-lt"/>
              </a:rPr>
              <a:t>”. La </a:t>
            </a:r>
            <a:r>
              <a:rPr lang="en-US" sz="2000" dirty="0" err="1" smtClean="0">
                <a:latin typeface="+mn-lt"/>
              </a:rPr>
              <a:t>tabella</a:t>
            </a:r>
            <a:r>
              <a:rPr lang="en-US" sz="2000" dirty="0" smtClean="0">
                <a:latin typeface="+mn-lt"/>
              </a:rPr>
              <a:t> </a:t>
            </a:r>
            <a:r>
              <a:rPr lang="en-US" sz="2000" dirty="0" err="1" smtClean="0">
                <a:latin typeface="+mn-lt"/>
              </a:rPr>
              <a:t>dei</a:t>
            </a:r>
            <a:r>
              <a:rPr lang="en-US" sz="2000" dirty="0" smtClean="0">
                <a:latin typeface="+mn-lt"/>
              </a:rPr>
              <a:t> </a:t>
            </a:r>
            <a:r>
              <a:rPr lang="en-US" sz="2000" dirty="0" err="1" smtClean="0">
                <a:latin typeface="+mn-lt"/>
              </a:rPr>
              <a:t>fatti</a:t>
            </a:r>
            <a:r>
              <a:rPr lang="en-US" sz="2000" dirty="0" smtClean="0">
                <a:latin typeface="+mn-lt"/>
              </a:rPr>
              <a:t> è </a:t>
            </a:r>
            <a:r>
              <a:rPr lang="en-US" sz="2000" dirty="0" err="1" smtClean="0">
                <a:latin typeface="+mn-lt"/>
              </a:rPr>
              <a:t>collegata</a:t>
            </a:r>
            <a:r>
              <a:rPr lang="en-US" sz="2000" dirty="0" smtClean="0">
                <a:latin typeface="+mn-lt"/>
              </a:rPr>
              <a:t> a </a:t>
            </a:r>
            <a:r>
              <a:rPr lang="en-US" sz="2000" dirty="0" err="1" smtClean="0">
                <a:latin typeface="+mn-lt"/>
              </a:rPr>
              <a:t>tutte</a:t>
            </a:r>
            <a:r>
              <a:rPr lang="en-US" sz="2000" dirty="0" smtClean="0">
                <a:latin typeface="+mn-lt"/>
              </a:rPr>
              <a:t> le </a:t>
            </a:r>
            <a:r>
              <a:rPr lang="en-US" sz="2000" dirty="0" err="1" smtClean="0">
                <a:latin typeface="+mn-lt"/>
              </a:rPr>
              <a:t>dimensioni</a:t>
            </a:r>
            <a:r>
              <a:rPr lang="en-US" sz="2000" dirty="0" smtClean="0">
                <a:latin typeface="+mn-lt"/>
              </a:rPr>
              <a:t> </a:t>
            </a:r>
            <a:r>
              <a:rPr lang="en-US" sz="2000" dirty="0" err="1" smtClean="0">
                <a:latin typeface="+mn-lt"/>
              </a:rPr>
              <a:t>attraverso</a:t>
            </a:r>
            <a:r>
              <a:rPr lang="en-US" sz="2000" dirty="0" smtClean="0">
                <a:latin typeface="+mn-lt"/>
              </a:rPr>
              <a:t> un </a:t>
            </a:r>
            <a:r>
              <a:rPr lang="en-US" sz="2000" dirty="0" err="1" smtClean="0">
                <a:latin typeface="+mn-lt"/>
              </a:rPr>
              <a:t>sistema</a:t>
            </a:r>
            <a:r>
              <a:rPr lang="en-US" sz="2000" dirty="0" smtClean="0">
                <a:latin typeface="+mn-lt"/>
              </a:rPr>
              <a:t> di </a:t>
            </a:r>
            <a:r>
              <a:rPr lang="en-US" sz="2000" dirty="0" err="1" smtClean="0">
                <a:latin typeface="+mn-lt"/>
              </a:rPr>
              <a:t>relazioni</a:t>
            </a:r>
            <a:r>
              <a:rPr lang="en-US" sz="2000" dirty="0" smtClean="0">
                <a:latin typeface="+mn-lt"/>
              </a:rPr>
              <a:t> (</a:t>
            </a:r>
            <a:r>
              <a:rPr lang="en-US" sz="2000" dirty="0" err="1" smtClean="0">
                <a:latin typeface="+mn-lt"/>
              </a:rPr>
              <a:t>chiavi</a:t>
            </a:r>
            <a:r>
              <a:rPr lang="en-US" sz="2000" dirty="0" smtClean="0">
                <a:latin typeface="+mn-lt"/>
              </a:rPr>
              <a:t>) </a:t>
            </a:r>
            <a:r>
              <a:rPr lang="en-US" sz="2000" dirty="0" err="1" smtClean="0">
                <a:latin typeface="+mn-lt"/>
              </a:rPr>
              <a:t>esterne</a:t>
            </a:r>
            <a:r>
              <a:rPr lang="en-US" sz="2000" dirty="0" smtClean="0">
                <a:latin typeface="+mn-lt"/>
              </a:rPr>
              <a:t>. </a:t>
            </a:r>
            <a:r>
              <a:rPr lang="en-US" sz="2000" dirty="0" err="1" smtClean="0">
                <a:latin typeface="+mn-lt"/>
              </a:rPr>
              <a:t>Ciascuna</a:t>
            </a:r>
            <a:r>
              <a:rPr lang="en-US" sz="2000" dirty="0" smtClean="0">
                <a:latin typeface="+mn-lt"/>
              </a:rPr>
              <a:t> </a:t>
            </a:r>
            <a:r>
              <a:rPr lang="en-US" sz="2000" dirty="0" err="1" smtClean="0">
                <a:latin typeface="+mn-lt"/>
              </a:rPr>
              <a:t>riga</a:t>
            </a:r>
            <a:r>
              <a:rPr lang="en-US" sz="2000" dirty="0" smtClean="0">
                <a:latin typeface="+mn-lt"/>
              </a:rPr>
              <a:t> </a:t>
            </a:r>
            <a:r>
              <a:rPr lang="en-US" sz="2000" dirty="0" err="1" smtClean="0">
                <a:latin typeface="+mn-lt"/>
              </a:rPr>
              <a:t>della</a:t>
            </a:r>
            <a:r>
              <a:rPr lang="en-US" sz="2000" dirty="0" smtClean="0">
                <a:latin typeface="+mn-lt"/>
              </a:rPr>
              <a:t> </a:t>
            </a:r>
            <a:r>
              <a:rPr lang="en-US" sz="2000" dirty="0" err="1" smtClean="0">
                <a:latin typeface="+mn-lt"/>
              </a:rPr>
              <a:t>tabella</a:t>
            </a:r>
            <a:r>
              <a:rPr lang="en-US" sz="2000" dirty="0" smtClean="0">
                <a:latin typeface="+mn-lt"/>
              </a:rPr>
              <a:t> </a:t>
            </a:r>
            <a:r>
              <a:rPr lang="en-US" sz="2000" dirty="0" err="1" smtClean="0">
                <a:latin typeface="+mn-lt"/>
              </a:rPr>
              <a:t>dei</a:t>
            </a:r>
            <a:r>
              <a:rPr lang="en-US" sz="2000" dirty="0" smtClean="0">
                <a:latin typeface="+mn-lt"/>
              </a:rPr>
              <a:t> </a:t>
            </a:r>
            <a:r>
              <a:rPr lang="en-US" sz="2000" dirty="0" err="1" smtClean="0">
                <a:latin typeface="+mn-lt"/>
              </a:rPr>
              <a:t>fatti</a:t>
            </a:r>
            <a:r>
              <a:rPr lang="en-US" sz="2000" dirty="0" smtClean="0">
                <a:latin typeface="+mn-lt"/>
              </a:rPr>
              <a:t> </a:t>
            </a:r>
            <a:r>
              <a:rPr lang="en-US" sz="2000" dirty="0" err="1" smtClean="0">
                <a:latin typeface="+mn-lt"/>
              </a:rPr>
              <a:t>può</a:t>
            </a:r>
            <a:r>
              <a:rPr lang="en-US" sz="2000" dirty="0" smtClean="0">
                <a:latin typeface="+mn-lt"/>
              </a:rPr>
              <a:t> </a:t>
            </a:r>
            <a:r>
              <a:rPr lang="en-US" sz="2000" dirty="0" err="1" smtClean="0">
                <a:latin typeface="+mn-lt"/>
              </a:rPr>
              <a:t>essere</a:t>
            </a:r>
            <a:r>
              <a:rPr lang="en-US" sz="2000" dirty="0" smtClean="0">
                <a:latin typeface="+mn-lt"/>
              </a:rPr>
              <a:t> </a:t>
            </a:r>
            <a:r>
              <a:rPr lang="en-US" sz="2000" dirty="0" err="1" smtClean="0">
                <a:latin typeface="+mn-lt"/>
              </a:rPr>
              <a:t>letta</a:t>
            </a:r>
            <a:r>
              <a:rPr lang="en-US" sz="2000" dirty="0" smtClean="0">
                <a:latin typeface="+mn-lt"/>
              </a:rPr>
              <a:t> come: “</a:t>
            </a:r>
            <a:r>
              <a:rPr lang="en-US" sz="2000" dirty="0" err="1" smtClean="0">
                <a:latin typeface="+mn-lt"/>
              </a:rPr>
              <a:t>il</a:t>
            </a:r>
            <a:r>
              <a:rPr lang="en-US" sz="2000" dirty="0" smtClean="0">
                <a:latin typeface="+mn-lt"/>
              </a:rPr>
              <a:t> </a:t>
            </a:r>
            <a:r>
              <a:rPr lang="en-US" sz="2000" dirty="0" err="1" smtClean="0">
                <a:latin typeface="+mn-lt"/>
              </a:rPr>
              <a:t>cliente</a:t>
            </a:r>
            <a:r>
              <a:rPr lang="en-US" sz="2000" dirty="0" smtClean="0">
                <a:latin typeface="+mn-lt"/>
              </a:rPr>
              <a:t> A ha </a:t>
            </a:r>
            <a:r>
              <a:rPr lang="en-US" sz="2000" dirty="0" err="1" smtClean="0">
                <a:latin typeface="+mn-lt"/>
              </a:rPr>
              <a:t>acquistato</a:t>
            </a:r>
            <a:r>
              <a:rPr lang="en-US" sz="2000" dirty="0" smtClean="0">
                <a:latin typeface="+mn-lt"/>
              </a:rPr>
              <a:t> </a:t>
            </a:r>
            <a:r>
              <a:rPr lang="en-US" sz="2000" dirty="0" err="1" smtClean="0">
                <a:latin typeface="+mn-lt"/>
              </a:rPr>
              <a:t>il</a:t>
            </a:r>
            <a:r>
              <a:rPr lang="en-US" sz="2000" dirty="0" smtClean="0">
                <a:latin typeface="+mn-lt"/>
              </a:rPr>
              <a:t> </a:t>
            </a:r>
            <a:r>
              <a:rPr lang="en-US" sz="2000" dirty="0" err="1" smtClean="0">
                <a:latin typeface="+mn-lt"/>
              </a:rPr>
              <a:t>prodotto</a:t>
            </a:r>
            <a:r>
              <a:rPr lang="en-US" sz="2000" dirty="0" smtClean="0">
                <a:latin typeface="+mn-lt"/>
              </a:rPr>
              <a:t> </a:t>
            </a:r>
            <a:r>
              <a:rPr lang="en-US" sz="2000" dirty="0">
                <a:latin typeface="+mn-lt"/>
              </a:rPr>
              <a:t>B </a:t>
            </a:r>
            <a:r>
              <a:rPr lang="en-US" sz="2000" dirty="0" smtClean="0">
                <a:latin typeface="+mn-lt"/>
              </a:rPr>
              <a:t>in data </a:t>
            </a:r>
            <a:r>
              <a:rPr lang="en-US" sz="2000" dirty="0">
                <a:latin typeface="+mn-lt"/>
              </a:rPr>
              <a:t>C </a:t>
            </a:r>
            <a:r>
              <a:rPr lang="en-US" sz="2000" dirty="0" err="1" smtClean="0">
                <a:latin typeface="+mn-lt"/>
              </a:rPr>
              <a:t>nella</a:t>
            </a:r>
            <a:r>
              <a:rPr lang="en-US" sz="2000" dirty="0" smtClean="0">
                <a:latin typeface="+mn-lt"/>
              </a:rPr>
              <a:t> </a:t>
            </a:r>
            <a:r>
              <a:rPr lang="en-US" sz="2000" dirty="0" err="1" smtClean="0">
                <a:latin typeface="+mn-lt"/>
              </a:rPr>
              <a:t>quantità</a:t>
            </a:r>
            <a:r>
              <a:rPr lang="en-US" sz="2000" dirty="0" smtClean="0">
                <a:latin typeface="+mn-lt"/>
              </a:rPr>
              <a:t> D </a:t>
            </a:r>
            <a:r>
              <a:rPr lang="en-US" sz="2000" dirty="0" smtClean="0">
                <a:latin typeface="+mn-lt"/>
              </a:rPr>
              <a:t>per </a:t>
            </a:r>
            <a:r>
              <a:rPr lang="en-US" sz="2000" dirty="0" err="1" smtClean="0">
                <a:latin typeface="+mn-lt"/>
              </a:rPr>
              <a:t>l’ammontare</a:t>
            </a:r>
            <a:r>
              <a:rPr lang="en-US" sz="2000" dirty="0" smtClean="0">
                <a:latin typeface="+mn-lt"/>
              </a:rPr>
              <a:t> </a:t>
            </a:r>
            <a:r>
              <a:rPr lang="en-US" sz="2000" dirty="0" smtClean="0">
                <a:latin typeface="+mn-lt"/>
              </a:rPr>
              <a:t>E</a:t>
            </a:r>
            <a:r>
              <a:rPr lang="en-US" sz="2000" dirty="0" smtClean="0">
                <a:latin typeface="+mn-lt"/>
              </a:rPr>
              <a:t>.” </a:t>
            </a:r>
            <a:r>
              <a:rPr lang="en-US" sz="2000" dirty="0" err="1" smtClean="0">
                <a:latin typeface="+mn-lt"/>
              </a:rPr>
              <a:t>questa</a:t>
            </a:r>
            <a:r>
              <a:rPr lang="en-US" sz="2000" dirty="0" smtClean="0">
                <a:latin typeface="+mn-lt"/>
              </a:rPr>
              <a:t> </a:t>
            </a:r>
            <a:r>
              <a:rPr lang="en-US" sz="2000" dirty="0" err="1" smtClean="0">
                <a:latin typeface="+mn-lt"/>
              </a:rPr>
              <a:t>frase</a:t>
            </a:r>
            <a:r>
              <a:rPr lang="en-US" sz="2000" dirty="0" smtClean="0">
                <a:latin typeface="+mn-lt"/>
              </a:rPr>
              <a:t> è un </a:t>
            </a:r>
            <a:r>
              <a:rPr lang="en-US" sz="2000" dirty="0" err="1" smtClean="0">
                <a:latin typeface="+mn-lt"/>
              </a:rPr>
              <a:t>fatto</a:t>
            </a:r>
            <a:r>
              <a:rPr lang="en-US" sz="2000" dirty="0" smtClean="0">
                <a:latin typeface="+mn-lt"/>
              </a:rPr>
              <a:t>, </a:t>
            </a:r>
            <a:r>
              <a:rPr lang="en-US" sz="2000" dirty="0" err="1" smtClean="0">
                <a:latin typeface="+mn-lt"/>
              </a:rPr>
              <a:t>daq</a:t>
            </a:r>
            <a:r>
              <a:rPr lang="en-US" sz="2000" dirty="0" smtClean="0">
                <a:latin typeface="+mn-lt"/>
              </a:rPr>
              <a:t> qui </a:t>
            </a:r>
            <a:r>
              <a:rPr lang="en-US" sz="2000" dirty="0" err="1" smtClean="0">
                <a:latin typeface="+mn-lt"/>
              </a:rPr>
              <a:t>il</a:t>
            </a:r>
            <a:r>
              <a:rPr lang="en-US" sz="2000" dirty="0" smtClean="0">
                <a:latin typeface="+mn-lt"/>
              </a:rPr>
              <a:t> </a:t>
            </a:r>
            <a:r>
              <a:rPr lang="en-US" sz="2000" dirty="0" err="1" smtClean="0">
                <a:latin typeface="+mn-lt"/>
              </a:rPr>
              <a:t>nome</a:t>
            </a:r>
            <a:r>
              <a:rPr lang="en-US" sz="2000" dirty="0" smtClean="0">
                <a:latin typeface="+mn-lt"/>
              </a:rPr>
              <a:t> </a:t>
            </a:r>
            <a:r>
              <a:rPr lang="en-US" sz="2000" dirty="0" err="1" smtClean="0">
                <a:latin typeface="+mn-lt"/>
              </a:rPr>
              <a:t>della</a:t>
            </a:r>
            <a:r>
              <a:rPr lang="en-US" sz="2000" dirty="0" smtClean="0">
                <a:latin typeface="+mn-lt"/>
              </a:rPr>
              <a:t> </a:t>
            </a:r>
            <a:r>
              <a:rPr lang="en-US" sz="2000" dirty="0" err="1" smtClean="0">
                <a:latin typeface="+mn-lt"/>
              </a:rPr>
              <a:t>tabella</a:t>
            </a:r>
            <a:r>
              <a:rPr lang="en-US" sz="2000" dirty="0" smtClean="0">
                <a:latin typeface="+mn-lt"/>
              </a:rPr>
              <a:t>. </a:t>
            </a:r>
            <a:r>
              <a:rPr lang="en-US" sz="2000" dirty="0">
                <a:latin typeface="+mn-lt"/>
              </a:rPr>
              <a:t>Lo schema </a:t>
            </a:r>
            <a:r>
              <a:rPr lang="en-US" sz="2000" dirty="0" smtClean="0">
                <a:latin typeface="+mn-lt"/>
              </a:rPr>
              <a:t>a </a:t>
            </a:r>
            <a:r>
              <a:rPr lang="en-US" sz="2000" dirty="0" err="1" smtClean="0">
                <a:latin typeface="+mn-lt"/>
              </a:rPr>
              <a:t>stella</a:t>
            </a:r>
            <a:r>
              <a:rPr lang="en-US" sz="2000" dirty="0" smtClean="0">
                <a:latin typeface="+mn-lt"/>
              </a:rPr>
              <a:t> </a:t>
            </a:r>
            <a:r>
              <a:rPr lang="en-US" sz="2000" dirty="0" err="1" smtClean="0">
                <a:latin typeface="+mn-lt"/>
              </a:rPr>
              <a:t>deriva</a:t>
            </a:r>
            <a:r>
              <a:rPr lang="en-US" sz="2000" dirty="0" smtClean="0">
                <a:latin typeface="+mn-lt"/>
              </a:rPr>
              <a:t> dal </a:t>
            </a:r>
            <a:r>
              <a:rPr lang="en-US" sz="2000" dirty="0" err="1" smtClean="0">
                <a:latin typeface="+mn-lt"/>
              </a:rPr>
              <a:t>modello</a:t>
            </a:r>
            <a:r>
              <a:rPr lang="en-US" sz="2000" dirty="0" smtClean="0">
                <a:latin typeface="+mn-lt"/>
              </a:rPr>
              <a:t> </a:t>
            </a:r>
            <a:r>
              <a:rPr lang="en-US" sz="2000" dirty="0" err="1" smtClean="0">
                <a:latin typeface="+mn-lt"/>
              </a:rPr>
              <a:t>concettuale</a:t>
            </a:r>
            <a:r>
              <a:rPr lang="en-US" sz="2000" dirty="0" smtClean="0">
                <a:latin typeface="+mn-lt"/>
              </a:rPr>
              <a:t> </a:t>
            </a:r>
            <a:r>
              <a:rPr lang="en-US" sz="2000" dirty="0" smtClean="0">
                <a:latin typeface="+mn-lt"/>
              </a:rPr>
              <a:t>di un </a:t>
            </a:r>
            <a:r>
              <a:rPr lang="en-US" sz="2000" dirty="0" err="1" smtClean="0">
                <a:latin typeface="+mn-lt"/>
              </a:rPr>
              <a:t>hypercubo</a:t>
            </a:r>
            <a:r>
              <a:rPr lang="en-US" sz="2000" dirty="0" smtClean="0">
                <a:latin typeface="+mn-lt"/>
              </a:rPr>
              <a:t> </a:t>
            </a:r>
            <a:r>
              <a:rPr lang="en-US" sz="2000" dirty="0" err="1" smtClean="0">
                <a:latin typeface="+mn-lt"/>
              </a:rPr>
              <a:t>multidimensionale</a:t>
            </a:r>
            <a:endParaRPr lang="it-IT" sz="2000" dirty="0">
              <a:latin typeface="+mn-lt"/>
            </a:endParaRPr>
          </a:p>
        </p:txBody>
      </p:sp>
      <p:pic>
        <p:nvPicPr>
          <p:cNvPr id="183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268683"/>
            <a:ext cx="4543425" cy="370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182618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467544" y="332656"/>
            <a:ext cx="8229600" cy="959752"/>
          </a:xfrm>
        </p:spPr>
        <p:txBody>
          <a:bodyPr anchor="ctr"/>
          <a:lstStyle/>
          <a:p>
            <a:pPr eaLnBrk="1" hangingPunct="1"/>
            <a:r>
              <a:rPr lang="it-IT" sz="3800" dirty="0" smtClean="0"/>
              <a:t>Data </a:t>
            </a:r>
            <a:r>
              <a:rPr lang="it-IT" sz="3800" dirty="0" err="1" smtClean="0"/>
              <a:t>warehouse</a:t>
            </a:r>
            <a:r>
              <a:rPr lang="it-IT" sz="3800" dirty="0" smtClean="0"/>
              <a:t> </a:t>
            </a:r>
            <a:r>
              <a:rPr lang="it-IT" sz="3800" dirty="0" smtClean="0"/>
              <a:t>pro e contro (vantaggi e svantaggi)</a:t>
            </a:r>
            <a:endParaRPr lang="it-IT" sz="3800" dirty="0" smtClean="0"/>
          </a:p>
        </p:txBody>
      </p:sp>
      <p:sp>
        <p:nvSpPr>
          <p:cNvPr id="2" name="Rettangolo 1"/>
          <p:cNvSpPr/>
          <p:nvPr/>
        </p:nvSpPr>
        <p:spPr>
          <a:xfrm>
            <a:off x="395536" y="1340768"/>
            <a:ext cx="8748464" cy="5324535"/>
          </a:xfrm>
          <a:prstGeom prst="rect">
            <a:avLst/>
          </a:prstGeom>
          <a:solidFill>
            <a:schemeClr val="bg1"/>
          </a:solidFill>
        </p:spPr>
        <p:txBody>
          <a:bodyPr wrap="square">
            <a:spAutoFit/>
          </a:bodyPr>
          <a:lstStyle/>
          <a:p>
            <a:r>
              <a:rPr lang="it-IT" sz="2000" b="1" dirty="0" err="1" smtClean="0"/>
              <a:t>Pros</a:t>
            </a:r>
            <a:r>
              <a:rPr lang="it-IT" sz="2000" b="1" dirty="0" smtClean="0"/>
              <a:t>:</a:t>
            </a:r>
          </a:p>
          <a:p>
            <a:r>
              <a:rPr lang="it-IT" sz="2000" dirty="0" smtClean="0">
                <a:latin typeface="+mn-lt"/>
              </a:rPr>
              <a:t>Riduce la complessità di tabelle e nomi</a:t>
            </a:r>
            <a:endParaRPr lang="it-IT" sz="2000" dirty="0" smtClean="0">
              <a:latin typeface="+mn-lt"/>
            </a:endParaRPr>
          </a:p>
          <a:p>
            <a:r>
              <a:rPr lang="en-US" sz="2000" dirty="0" err="1" smtClean="0">
                <a:latin typeface="+mn-lt"/>
              </a:rPr>
              <a:t>Contiene</a:t>
            </a:r>
            <a:r>
              <a:rPr lang="en-US" sz="2000" dirty="0" smtClean="0">
                <a:latin typeface="+mn-lt"/>
              </a:rPr>
              <a:t> </a:t>
            </a:r>
            <a:r>
              <a:rPr lang="en-US" sz="2000" dirty="0" err="1" smtClean="0">
                <a:latin typeface="+mn-lt"/>
              </a:rPr>
              <a:t>dati</a:t>
            </a:r>
            <a:r>
              <a:rPr lang="en-US" sz="2000" dirty="0" smtClean="0">
                <a:latin typeface="+mn-lt"/>
              </a:rPr>
              <a:t> </a:t>
            </a:r>
            <a:r>
              <a:rPr lang="en-US" sz="2000" dirty="0" err="1" smtClean="0">
                <a:latin typeface="+mn-lt"/>
              </a:rPr>
              <a:t>trasformati</a:t>
            </a:r>
            <a:r>
              <a:rPr lang="en-US" sz="2000" dirty="0" smtClean="0">
                <a:latin typeface="+mn-lt"/>
              </a:rPr>
              <a:t>, </a:t>
            </a:r>
            <a:r>
              <a:rPr lang="en-US" sz="2000" dirty="0" err="1" smtClean="0">
                <a:latin typeface="+mn-lt"/>
              </a:rPr>
              <a:t>uniti</a:t>
            </a:r>
            <a:r>
              <a:rPr lang="en-US" sz="2000" dirty="0" smtClean="0">
                <a:latin typeface="+mn-lt"/>
              </a:rPr>
              <a:t> (merged), </a:t>
            </a:r>
            <a:r>
              <a:rPr lang="it-IT" sz="2000" dirty="0" err="1" smtClean="0">
                <a:latin typeface="+mn-lt"/>
              </a:rPr>
              <a:t>pre</a:t>
            </a:r>
            <a:r>
              <a:rPr lang="it-IT" sz="2000" dirty="0" smtClean="0">
                <a:latin typeface="+mn-lt"/>
              </a:rPr>
              <a:t> elaborati e ripuliti (</a:t>
            </a:r>
            <a:r>
              <a:rPr lang="en-US" sz="2000" dirty="0" smtClean="0">
                <a:latin typeface="+mn-lt"/>
              </a:rPr>
              <a:t>cleaned </a:t>
            </a:r>
            <a:r>
              <a:rPr lang="en-US" sz="2000" dirty="0" smtClean="0">
                <a:latin typeface="+mn-lt"/>
              </a:rPr>
              <a:t>or </a:t>
            </a:r>
            <a:r>
              <a:rPr lang="en-US" sz="2000" dirty="0" smtClean="0">
                <a:latin typeface="+mn-lt"/>
              </a:rPr>
              <a:t>cleansed), </a:t>
            </a:r>
            <a:r>
              <a:rPr lang="en-US" sz="2000" dirty="0" err="1" smtClean="0">
                <a:latin typeface="+mn-lt"/>
              </a:rPr>
              <a:t>pronti</a:t>
            </a:r>
            <a:r>
              <a:rPr lang="en-US" sz="2000" dirty="0" smtClean="0">
                <a:latin typeface="+mn-lt"/>
              </a:rPr>
              <a:t> per la </a:t>
            </a:r>
            <a:r>
              <a:rPr lang="en-US" sz="2000" dirty="0" err="1" smtClean="0">
                <a:latin typeface="+mn-lt"/>
              </a:rPr>
              <a:t>trasformazione</a:t>
            </a:r>
            <a:r>
              <a:rPr lang="en-US" sz="2000" dirty="0" smtClean="0">
                <a:latin typeface="+mn-lt"/>
              </a:rPr>
              <a:t> in </a:t>
            </a:r>
            <a:r>
              <a:rPr lang="en-US" sz="2000" dirty="0" err="1" smtClean="0">
                <a:latin typeface="+mn-lt"/>
              </a:rPr>
              <a:t>cubi</a:t>
            </a:r>
            <a:r>
              <a:rPr lang="en-US" sz="2000" dirty="0" smtClean="0">
                <a:latin typeface="+mn-lt"/>
              </a:rPr>
              <a:t> e </a:t>
            </a:r>
            <a:r>
              <a:rPr lang="en-US" sz="2000" dirty="0" err="1" smtClean="0">
                <a:latin typeface="+mn-lt"/>
              </a:rPr>
              <a:t>analisi</a:t>
            </a:r>
            <a:r>
              <a:rPr lang="en-US" sz="2000" dirty="0" smtClean="0">
                <a:latin typeface="+mn-lt"/>
              </a:rPr>
              <a:t> </a:t>
            </a:r>
            <a:r>
              <a:rPr lang="en-US" sz="2000" dirty="0" err="1" smtClean="0">
                <a:latin typeface="+mn-lt"/>
              </a:rPr>
              <a:t>storiche</a:t>
            </a:r>
            <a:r>
              <a:rPr lang="en-US" sz="2000" dirty="0" smtClean="0">
                <a:latin typeface="+mn-lt"/>
              </a:rPr>
              <a:t> </a:t>
            </a:r>
          </a:p>
          <a:p>
            <a:r>
              <a:rPr lang="en-US" sz="2000" dirty="0" err="1" smtClean="0">
                <a:latin typeface="+mn-lt"/>
              </a:rPr>
              <a:t>Sorgente</a:t>
            </a:r>
            <a:r>
              <a:rPr lang="en-US" sz="2000" dirty="0" smtClean="0">
                <a:latin typeface="+mn-lt"/>
              </a:rPr>
              <a:t> </a:t>
            </a:r>
            <a:r>
              <a:rPr lang="en-US" sz="2000" dirty="0" err="1" smtClean="0">
                <a:latin typeface="+mn-lt"/>
              </a:rPr>
              <a:t>unica</a:t>
            </a:r>
            <a:r>
              <a:rPr lang="en-US" sz="2000" dirty="0" smtClean="0">
                <a:latin typeface="+mn-lt"/>
              </a:rPr>
              <a:t> </a:t>
            </a:r>
            <a:r>
              <a:rPr lang="en-US" sz="2000" dirty="0" smtClean="0">
                <a:latin typeface="+mn-lt"/>
              </a:rPr>
              <a:t>a </a:t>
            </a:r>
            <a:r>
              <a:rPr lang="en-US" sz="2000" dirty="0" err="1">
                <a:latin typeface="+mn-lt"/>
              </a:rPr>
              <a:t>supporto</a:t>
            </a:r>
            <a:r>
              <a:rPr lang="en-US" sz="2000" dirty="0">
                <a:latin typeface="+mn-lt"/>
              </a:rPr>
              <a:t> </a:t>
            </a:r>
            <a:r>
              <a:rPr lang="en-US" sz="2000" dirty="0" err="1">
                <a:latin typeface="+mn-lt"/>
              </a:rPr>
              <a:t>delle</a:t>
            </a:r>
            <a:r>
              <a:rPr lang="en-US" sz="2000" dirty="0">
                <a:latin typeface="+mn-lt"/>
              </a:rPr>
              <a:t> </a:t>
            </a:r>
            <a:r>
              <a:rPr lang="en-US" sz="2000" dirty="0" err="1">
                <a:latin typeface="+mn-lt"/>
              </a:rPr>
              <a:t>decisioni</a:t>
            </a:r>
            <a:endParaRPr lang="en-US" sz="2000" dirty="0">
              <a:latin typeface="+mn-lt"/>
            </a:endParaRPr>
          </a:p>
          <a:p>
            <a:r>
              <a:rPr lang="en-US" sz="2000" dirty="0" smtClean="0">
                <a:latin typeface="+mn-lt"/>
              </a:rPr>
              <a:t>La </a:t>
            </a:r>
            <a:r>
              <a:rPr lang="en-US" sz="2000" dirty="0" err="1" smtClean="0">
                <a:latin typeface="+mn-lt"/>
              </a:rPr>
              <a:t>qualità</a:t>
            </a:r>
            <a:r>
              <a:rPr lang="en-US" sz="2000" dirty="0" smtClean="0">
                <a:latin typeface="+mn-lt"/>
              </a:rPr>
              <a:t> </a:t>
            </a:r>
            <a:r>
              <a:rPr lang="en-US" sz="2000" dirty="0">
                <a:latin typeface="+mn-lt"/>
              </a:rPr>
              <a:t>e </a:t>
            </a:r>
            <a:r>
              <a:rPr lang="en-US" sz="2000" dirty="0" err="1" smtClean="0">
                <a:latin typeface="+mn-lt"/>
              </a:rPr>
              <a:t>l’integrità</a:t>
            </a:r>
            <a:r>
              <a:rPr lang="en-US" sz="2000" dirty="0" smtClean="0">
                <a:latin typeface="+mn-lt"/>
              </a:rPr>
              <a:t> </a:t>
            </a:r>
            <a:r>
              <a:rPr lang="en-US" sz="2000" dirty="0" err="1" smtClean="0">
                <a:latin typeface="+mn-lt"/>
              </a:rPr>
              <a:t>dei</a:t>
            </a:r>
            <a:r>
              <a:rPr lang="en-US" sz="2000" dirty="0" smtClean="0">
                <a:latin typeface="+mn-lt"/>
              </a:rPr>
              <a:t> </a:t>
            </a:r>
            <a:r>
              <a:rPr lang="en-US" sz="2000" dirty="0" err="1" smtClean="0">
                <a:latin typeface="+mn-lt"/>
              </a:rPr>
              <a:t>dati</a:t>
            </a:r>
            <a:r>
              <a:rPr lang="en-US" sz="2000" dirty="0" smtClean="0">
                <a:latin typeface="+mn-lt"/>
              </a:rPr>
              <a:t> </a:t>
            </a:r>
            <a:r>
              <a:rPr lang="en-US" sz="2000" dirty="0" err="1" smtClean="0">
                <a:latin typeface="+mn-lt"/>
              </a:rPr>
              <a:t>viene</a:t>
            </a:r>
            <a:r>
              <a:rPr lang="en-US" sz="2000" dirty="0" smtClean="0">
                <a:latin typeface="+mn-lt"/>
              </a:rPr>
              <a:t> </a:t>
            </a:r>
            <a:r>
              <a:rPr lang="en-US" sz="2000" dirty="0" err="1" smtClean="0">
                <a:latin typeface="+mn-lt"/>
              </a:rPr>
              <a:t>certificata</a:t>
            </a:r>
            <a:endParaRPr lang="en-US" sz="2000" dirty="0" smtClean="0">
              <a:latin typeface="+mn-lt"/>
            </a:endParaRPr>
          </a:p>
          <a:p>
            <a:r>
              <a:rPr lang="en-US" sz="2000" dirty="0" err="1" smtClean="0">
                <a:latin typeface="+mn-lt"/>
              </a:rPr>
              <a:t>Miglior</a:t>
            </a:r>
            <a:r>
              <a:rPr lang="en-US" sz="2000" dirty="0" smtClean="0">
                <a:latin typeface="+mn-lt"/>
              </a:rPr>
              <a:t> </a:t>
            </a:r>
            <a:r>
              <a:rPr lang="en-US" sz="2000" dirty="0" err="1" smtClean="0">
                <a:latin typeface="+mn-lt"/>
              </a:rPr>
              <a:t>gestione</a:t>
            </a:r>
            <a:r>
              <a:rPr lang="en-US" sz="2000" dirty="0" smtClean="0">
                <a:latin typeface="+mn-lt"/>
              </a:rPr>
              <a:t> </a:t>
            </a:r>
            <a:r>
              <a:rPr lang="en-US" sz="2000" dirty="0" err="1" smtClean="0">
                <a:latin typeface="+mn-lt"/>
              </a:rPr>
              <a:t>dei</a:t>
            </a:r>
            <a:r>
              <a:rPr lang="en-US" sz="2000" dirty="0" smtClean="0">
                <a:latin typeface="+mn-lt"/>
              </a:rPr>
              <a:t> </a:t>
            </a:r>
            <a:r>
              <a:rPr lang="en-US" sz="2000" dirty="0" err="1" smtClean="0">
                <a:latin typeface="+mn-lt"/>
              </a:rPr>
              <a:t>cambiamenti</a:t>
            </a:r>
            <a:r>
              <a:rPr lang="en-US" sz="2000" dirty="0" smtClean="0">
                <a:latin typeface="+mn-lt"/>
              </a:rPr>
              <a:t> </a:t>
            </a:r>
            <a:r>
              <a:rPr lang="en-US" sz="2000" dirty="0" err="1" smtClean="0">
                <a:latin typeface="+mn-lt"/>
              </a:rPr>
              <a:t>nei</a:t>
            </a:r>
            <a:r>
              <a:rPr lang="en-US" sz="2000" dirty="0" smtClean="0">
                <a:latin typeface="+mn-lt"/>
              </a:rPr>
              <a:t> </a:t>
            </a:r>
            <a:r>
              <a:rPr lang="en-US" sz="2000" dirty="0" err="1" smtClean="0">
                <a:latin typeface="+mn-lt"/>
              </a:rPr>
              <a:t>nomi</a:t>
            </a:r>
            <a:r>
              <a:rPr lang="en-US" sz="2000" dirty="0" smtClean="0">
                <a:latin typeface="+mn-lt"/>
              </a:rPr>
              <a:t> </a:t>
            </a:r>
            <a:r>
              <a:rPr lang="en-US" sz="2000" dirty="0" err="1" smtClean="0">
                <a:latin typeface="+mn-lt"/>
              </a:rPr>
              <a:t>delle</a:t>
            </a:r>
            <a:r>
              <a:rPr lang="en-US" sz="2000" dirty="0" smtClean="0">
                <a:latin typeface="+mn-lt"/>
              </a:rPr>
              <a:t> </a:t>
            </a:r>
            <a:r>
              <a:rPr lang="en-US" sz="2000" dirty="0" err="1" smtClean="0">
                <a:latin typeface="+mn-lt"/>
              </a:rPr>
              <a:t>variabili</a:t>
            </a:r>
            <a:r>
              <a:rPr lang="en-US" sz="2000" dirty="0" smtClean="0">
                <a:latin typeface="+mn-lt"/>
              </a:rPr>
              <a:t> (Slowly </a:t>
            </a:r>
            <a:r>
              <a:rPr lang="en-US" sz="2000" dirty="0">
                <a:latin typeface="+mn-lt"/>
              </a:rPr>
              <a:t>Changing </a:t>
            </a:r>
            <a:r>
              <a:rPr lang="en-US" sz="2000" dirty="0" smtClean="0">
                <a:latin typeface="+mn-lt"/>
              </a:rPr>
              <a:t>Dimensions)</a:t>
            </a:r>
            <a:endParaRPr lang="en-US" sz="2000" dirty="0" smtClean="0">
              <a:latin typeface="+mn-lt"/>
            </a:endParaRPr>
          </a:p>
          <a:p>
            <a:r>
              <a:rPr lang="en-US" sz="2000" b="1" dirty="0" smtClean="0"/>
              <a:t>Cons</a:t>
            </a:r>
            <a:r>
              <a:rPr lang="en-US" sz="2000" b="1" dirty="0"/>
              <a:t>:</a:t>
            </a:r>
          </a:p>
          <a:p>
            <a:r>
              <a:rPr lang="en-US" sz="2000" dirty="0" smtClean="0">
                <a:latin typeface="+mn-lt"/>
              </a:rPr>
              <a:t>È </a:t>
            </a:r>
            <a:r>
              <a:rPr lang="en-US" sz="2000" dirty="0" err="1" smtClean="0">
                <a:latin typeface="+mn-lt"/>
              </a:rPr>
              <a:t>una</a:t>
            </a:r>
            <a:r>
              <a:rPr lang="en-US" sz="2000" dirty="0" smtClean="0">
                <a:latin typeface="+mn-lt"/>
              </a:rPr>
              <a:t> </a:t>
            </a:r>
            <a:r>
              <a:rPr lang="en-US" sz="2000" dirty="0" err="1" smtClean="0">
                <a:latin typeface="+mn-lt"/>
              </a:rPr>
              <a:t>soluzione</a:t>
            </a:r>
            <a:r>
              <a:rPr lang="en-US" sz="2000" dirty="0" smtClean="0">
                <a:latin typeface="+mn-lt"/>
              </a:rPr>
              <a:t> </a:t>
            </a:r>
            <a:r>
              <a:rPr lang="en-US" sz="2000" dirty="0" err="1" smtClean="0">
                <a:latin typeface="+mn-lt"/>
              </a:rPr>
              <a:t>che</a:t>
            </a:r>
            <a:r>
              <a:rPr lang="en-US" sz="2000" dirty="0" smtClean="0">
                <a:latin typeface="+mn-lt"/>
              </a:rPr>
              <a:t> </a:t>
            </a:r>
            <a:r>
              <a:rPr lang="en-US" sz="2000" dirty="0" err="1" smtClean="0">
                <a:latin typeface="+mn-lt"/>
              </a:rPr>
              <a:t>richiede</a:t>
            </a:r>
            <a:r>
              <a:rPr lang="en-US" sz="2000" dirty="0" smtClean="0">
                <a:latin typeface="+mn-lt"/>
              </a:rPr>
              <a:t> </a:t>
            </a:r>
            <a:r>
              <a:rPr lang="en-US" sz="2000" dirty="0" err="1" smtClean="0">
                <a:latin typeface="+mn-lt"/>
              </a:rPr>
              <a:t>il</a:t>
            </a:r>
            <a:r>
              <a:rPr lang="en-US" sz="2000" dirty="0" smtClean="0">
                <a:latin typeface="+mn-lt"/>
              </a:rPr>
              <a:t> </a:t>
            </a:r>
            <a:r>
              <a:rPr lang="en-US" sz="2000" dirty="0" err="1" smtClean="0">
                <a:latin typeface="+mn-lt"/>
              </a:rPr>
              <a:t>supperto</a:t>
            </a:r>
            <a:r>
              <a:rPr lang="en-US" sz="2000" dirty="0" smtClean="0">
                <a:latin typeface="+mn-lt"/>
              </a:rPr>
              <a:t> </a:t>
            </a:r>
            <a:r>
              <a:rPr lang="en-US" sz="2000" dirty="0" err="1" smtClean="0">
                <a:latin typeface="+mn-lt"/>
              </a:rPr>
              <a:t>della</a:t>
            </a:r>
            <a:r>
              <a:rPr lang="en-US" sz="2000" dirty="0" err="1" smtClean="0">
                <a:latin typeface="+mn-lt"/>
              </a:rPr>
              <a:t>’area</a:t>
            </a:r>
            <a:r>
              <a:rPr lang="en-US" sz="2000" dirty="0" smtClean="0">
                <a:latin typeface="+mn-lt"/>
              </a:rPr>
              <a:t> IT </a:t>
            </a:r>
            <a:r>
              <a:rPr lang="en-US" sz="2000" dirty="0" err="1" smtClean="0">
                <a:latin typeface="+mn-lt"/>
              </a:rPr>
              <a:t>ed</a:t>
            </a:r>
            <a:r>
              <a:rPr lang="en-US" sz="2000" dirty="0" smtClean="0">
                <a:latin typeface="+mn-lt"/>
              </a:rPr>
              <a:t> è </a:t>
            </a:r>
            <a:r>
              <a:rPr lang="en-US" sz="2000" dirty="0" err="1" smtClean="0">
                <a:latin typeface="+mn-lt"/>
              </a:rPr>
              <a:t>solitamente</a:t>
            </a:r>
            <a:r>
              <a:rPr lang="en-US" sz="2000" dirty="0" smtClean="0">
                <a:latin typeface="+mn-lt"/>
              </a:rPr>
              <a:t> </a:t>
            </a:r>
            <a:r>
              <a:rPr lang="en-US" sz="2000" dirty="0" err="1" smtClean="0">
                <a:latin typeface="+mn-lt"/>
              </a:rPr>
              <a:t>costosa</a:t>
            </a:r>
            <a:r>
              <a:rPr lang="en-US" sz="2000" dirty="0" smtClean="0">
                <a:latin typeface="+mn-lt"/>
              </a:rPr>
              <a:t>, </a:t>
            </a:r>
            <a:r>
              <a:rPr lang="en-US" sz="2000" dirty="0" err="1" smtClean="0">
                <a:latin typeface="+mn-lt"/>
              </a:rPr>
              <a:t>complessa</a:t>
            </a:r>
            <a:r>
              <a:rPr lang="en-US" sz="2000" dirty="0" smtClean="0">
                <a:latin typeface="+mn-lt"/>
              </a:rPr>
              <a:t>, difficile da </a:t>
            </a:r>
            <a:r>
              <a:rPr lang="en-US" sz="2000" dirty="0" err="1" smtClean="0">
                <a:latin typeface="+mn-lt"/>
              </a:rPr>
              <a:t>usare</a:t>
            </a:r>
            <a:endParaRPr lang="en-US" sz="2000" dirty="0" smtClean="0">
              <a:latin typeface="+mn-lt"/>
            </a:endParaRPr>
          </a:p>
          <a:p>
            <a:r>
              <a:rPr lang="en-US" sz="2000" dirty="0" smtClean="0">
                <a:latin typeface="+mn-lt"/>
              </a:rPr>
              <a:t>La </a:t>
            </a:r>
            <a:r>
              <a:rPr lang="en-US" sz="2000" dirty="0" err="1" smtClean="0">
                <a:latin typeface="+mn-lt"/>
              </a:rPr>
              <a:t>preparatione</a:t>
            </a:r>
            <a:r>
              <a:rPr lang="en-US" sz="2000" dirty="0" smtClean="0">
                <a:latin typeface="+mn-lt"/>
              </a:rPr>
              <a:t> </a:t>
            </a:r>
            <a:r>
              <a:rPr lang="en-US" sz="2000" dirty="0" err="1" smtClean="0">
                <a:latin typeface="+mn-lt"/>
              </a:rPr>
              <a:t>richiede</a:t>
            </a:r>
            <a:r>
              <a:rPr lang="en-US" sz="2000" dirty="0" smtClean="0">
                <a:latin typeface="+mn-lt"/>
              </a:rPr>
              <a:t> tempi </a:t>
            </a:r>
            <a:r>
              <a:rPr lang="en-US" sz="2000" dirty="0" err="1" smtClean="0">
                <a:latin typeface="+mn-lt"/>
              </a:rPr>
              <a:t>lunghi</a:t>
            </a:r>
            <a:endParaRPr lang="en-US" sz="2000" dirty="0" smtClean="0">
              <a:latin typeface="+mn-lt"/>
            </a:endParaRPr>
          </a:p>
          <a:p>
            <a:r>
              <a:rPr lang="en-US" sz="2000" dirty="0" err="1" smtClean="0">
                <a:latin typeface="+mn-lt"/>
              </a:rPr>
              <a:t>Può</a:t>
            </a:r>
            <a:r>
              <a:rPr lang="en-US" sz="2000" dirty="0" smtClean="0">
                <a:latin typeface="+mn-lt"/>
              </a:rPr>
              <a:t> </a:t>
            </a:r>
            <a:r>
              <a:rPr lang="en-US" sz="2000" dirty="0" err="1" smtClean="0">
                <a:latin typeface="+mn-lt"/>
              </a:rPr>
              <a:t>avere</a:t>
            </a:r>
            <a:r>
              <a:rPr lang="en-US" sz="2000" dirty="0" smtClean="0">
                <a:latin typeface="+mn-lt"/>
              </a:rPr>
              <a:t> </a:t>
            </a:r>
            <a:r>
              <a:rPr lang="en-US" sz="2000" dirty="0" err="1" smtClean="0">
                <a:latin typeface="+mn-lt"/>
              </a:rPr>
              <a:t>costi</a:t>
            </a:r>
            <a:r>
              <a:rPr lang="en-US" sz="2000" dirty="0" smtClean="0">
                <a:latin typeface="+mn-lt"/>
              </a:rPr>
              <a:t> </a:t>
            </a:r>
            <a:r>
              <a:rPr lang="en-US" sz="2000" dirty="0" err="1" smtClean="0">
                <a:latin typeface="+mn-lt"/>
              </a:rPr>
              <a:t>elevati</a:t>
            </a:r>
            <a:r>
              <a:rPr lang="en-US" sz="2000" dirty="0" smtClean="0">
                <a:latin typeface="+mn-lt"/>
              </a:rPr>
              <a:t> di </a:t>
            </a:r>
            <a:r>
              <a:rPr lang="en-US" sz="2000" dirty="0" err="1" smtClean="0">
                <a:latin typeface="+mn-lt"/>
              </a:rPr>
              <a:t>implementazione</a:t>
            </a:r>
            <a:r>
              <a:rPr lang="en-US" sz="2000" dirty="0" smtClean="0">
                <a:latin typeface="+mn-lt"/>
              </a:rPr>
              <a:t>  e </a:t>
            </a:r>
            <a:r>
              <a:rPr lang="en-US" sz="2000" dirty="0" err="1" smtClean="0">
                <a:latin typeface="+mn-lt"/>
              </a:rPr>
              <a:t>mantenimento</a:t>
            </a:r>
            <a:r>
              <a:rPr lang="en-US" sz="2000" dirty="0" smtClean="0">
                <a:latin typeface="+mn-lt"/>
              </a:rPr>
              <a:t> </a:t>
            </a:r>
          </a:p>
          <a:p>
            <a:r>
              <a:rPr lang="en-US" sz="2000" b="1" dirty="0">
                <a:solidFill>
                  <a:srgbClr val="FF0000"/>
                </a:solidFill>
              </a:rPr>
              <a:t>Self-service BI</a:t>
            </a:r>
            <a:endParaRPr lang="en-US" sz="2000" b="1" dirty="0">
              <a:solidFill>
                <a:srgbClr val="FF0000"/>
              </a:solidFill>
            </a:endParaRPr>
          </a:p>
          <a:p>
            <a:r>
              <a:rPr lang="en-US" sz="2000" dirty="0" err="1" smtClean="0">
                <a:latin typeface="+mn-lt"/>
              </a:rPr>
              <a:t>Fornisce</a:t>
            </a:r>
            <a:r>
              <a:rPr lang="en-US" sz="2000" dirty="0" smtClean="0">
                <a:latin typeface="+mn-lt"/>
              </a:rPr>
              <a:t> </a:t>
            </a:r>
            <a:r>
              <a:rPr lang="en-US" sz="2000" dirty="0" err="1" smtClean="0">
                <a:latin typeface="+mn-lt"/>
              </a:rPr>
              <a:t>agli</a:t>
            </a:r>
            <a:r>
              <a:rPr lang="en-US" sz="2000" dirty="0" smtClean="0">
                <a:latin typeface="+mn-lt"/>
              </a:rPr>
              <a:t> </a:t>
            </a:r>
            <a:r>
              <a:rPr lang="en-US" sz="2000" dirty="0" err="1" smtClean="0">
                <a:latin typeface="+mn-lt"/>
              </a:rPr>
              <a:t>utenti</a:t>
            </a:r>
            <a:r>
              <a:rPr lang="en-US" sz="2000" dirty="0" smtClean="0">
                <a:latin typeface="+mn-lt"/>
              </a:rPr>
              <a:t> </a:t>
            </a:r>
            <a:r>
              <a:rPr lang="en-US" sz="2000" dirty="0" err="1" smtClean="0">
                <a:latin typeface="+mn-lt"/>
              </a:rPr>
              <a:t>strumenti</a:t>
            </a:r>
            <a:r>
              <a:rPr lang="en-US" sz="2000" dirty="0" smtClean="0">
                <a:latin typeface="+mn-lt"/>
              </a:rPr>
              <a:t> </a:t>
            </a:r>
            <a:r>
              <a:rPr lang="en-US" sz="2000" dirty="0" err="1" smtClean="0">
                <a:latin typeface="+mn-lt"/>
              </a:rPr>
              <a:t>necessari</a:t>
            </a:r>
            <a:r>
              <a:rPr lang="en-US" sz="2000" dirty="0" smtClean="0">
                <a:latin typeface="+mn-lt"/>
              </a:rPr>
              <a:t> per </a:t>
            </a:r>
            <a:r>
              <a:rPr lang="en-US" sz="2000" dirty="0" err="1" smtClean="0">
                <a:latin typeface="+mn-lt"/>
              </a:rPr>
              <a:t>costruire</a:t>
            </a:r>
            <a:r>
              <a:rPr lang="en-US" sz="2000" dirty="0" smtClean="0">
                <a:latin typeface="+mn-lt"/>
              </a:rPr>
              <a:t> e </a:t>
            </a:r>
            <a:r>
              <a:rPr lang="en-US" sz="2000" dirty="0" err="1" smtClean="0">
                <a:latin typeface="+mn-lt"/>
              </a:rPr>
              <a:t>modificare</a:t>
            </a:r>
            <a:r>
              <a:rPr lang="en-US" sz="2000" dirty="0" smtClean="0">
                <a:latin typeface="+mn-lt"/>
              </a:rPr>
              <a:t> </a:t>
            </a:r>
            <a:r>
              <a:rPr lang="en-US" sz="2000" dirty="0" err="1" smtClean="0">
                <a:latin typeface="+mn-lt"/>
              </a:rPr>
              <a:t>i</a:t>
            </a:r>
            <a:r>
              <a:rPr lang="en-US" sz="2000" dirty="0" smtClean="0">
                <a:latin typeface="+mn-lt"/>
              </a:rPr>
              <a:t> </a:t>
            </a:r>
            <a:r>
              <a:rPr lang="en-US" sz="2000" dirty="0" err="1" smtClean="0">
                <a:latin typeface="+mn-lt"/>
              </a:rPr>
              <a:t>propri</a:t>
            </a:r>
            <a:r>
              <a:rPr lang="en-US" sz="2000" dirty="0" smtClean="0">
                <a:latin typeface="+mn-lt"/>
              </a:rPr>
              <a:t> reports</a:t>
            </a:r>
            <a:endParaRPr lang="en-US" sz="2000" dirty="0" smtClean="0">
              <a:latin typeface="+mn-lt"/>
            </a:endParaRPr>
          </a:p>
          <a:p>
            <a:r>
              <a:rPr lang="en-US" sz="2000" dirty="0" smtClean="0">
                <a:latin typeface="+mn-lt"/>
              </a:rPr>
              <a:t>Concede </a:t>
            </a:r>
            <a:r>
              <a:rPr lang="en-US" sz="2000" dirty="0" err="1" smtClean="0">
                <a:latin typeface="+mn-lt"/>
              </a:rPr>
              <a:t>agli</a:t>
            </a:r>
            <a:r>
              <a:rPr lang="en-US" sz="2000" dirty="0" smtClean="0">
                <a:latin typeface="+mn-lt"/>
              </a:rPr>
              <a:t> </a:t>
            </a:r>
            <a:r>
              <a:rPr lang="en-US" sz="2000" dirty="0" err="1" smtClean="0">
                <a:latin typeface="+mn-lt"/>
              </a:rPr>
              <a:t>utenti</a:t>
            </a:r>
            <a:r>
              <a:rPr lang="en-US" sz="2000" dirty="0" smtClean="0">
                <a:latin typeface="+mn-lt"/>
              </a:rPr>
              <a:t> </a:t>
            </a:r>
            <a:r>
              <a:rPr lang="en-US" sz="2000" dirty="0" err="1" smtClean="0">
                <a:latin typeface="+mn-lt"/>
              </a:rPr>
              <a:t>più</a:t>
            </a:r>
            <a:r>
              <a:rPr lang="en-US" sz="2000" dirty="0" smtClean="0">
                <a:latin typeface="+mn-lt"/>
              </a:rPr>
              <a:t> </a:t>
            </a:r>
            <a:r>
              <a:rPr lang="en-US" sz="2000" dirty="0" err="1" smtClean="0">
                <a:latin typeface="+mn-lt"/>
              </a:rPr>
              <a:t>libertà</a:t>
            </a:r>
            <a:r>
              <a:rPr lang="en-US" sz="2000" dirty="0" smtClean="0">
                <a:latin typeface="+mn-lt"/>
              </a:rPr>
              <a:t> e </a:t>
            </a:r>
            <a:r>
              <a:rPr lang="en-US" sz="2000" dirty="0" err="1" smtClean="0">
                <a:latin typeface="+mn-lt"/>
              </a:rPr>
              <a:t>responsabilità</a:t>
            </a:r>
            <a:endParaRPr lang="en-US" sz="2000" dirty="0" smtClean="0">
              <a:latin typeface="+mn-lt"/>
            </a:endParaRPr>
          </a:p>
          <a:p>
            <a:r>
              <a:rPr lang="it-IT" sz="2000" dirty="0" smtClean="0">
                <a:latin typeface="+mn-lt"/>
              </a:rPr>
              <a:t>Di facile utilizzo, non richiede il supporto IT e ha tempi di realizzazione inferiori</a:t>
            </a:r>
            <a:endParaRPr lang="it-IT" sz="2000" dirty="0">
              <a:latin typeface="+mn-lt"/>
            </a:endParaRPr>
          </a:p>
        </p:txBody>
      </p:sp>
    </p:spTree>
    <p:extLst>
      <p:ext uri="{BB962C8B-B14F-4D97-AF65-F5344CB8AC3E}">
        <p14:creationId xmlns:p14="http://schemas.microsoft.com/office/powerpoint/2010/main" val="234910038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468313" y="0"/>
            <a:ext cx="8229600" cy="1143000"/>
          </a:xfrm>
        </p:spPr>
        <p:txBody>
          <a:bodyPr anchor="ctr"/>
          <a:lstStyle/>
          <a:p>
            <a:pPr eaLnBrk="1" hangingPunct="1"/>
            <a:r>
              <a:rPr lang="it-IT" altLang="zh-CN" sz="3800" dirty="0" err="1" smtClean="0"/>
              <a:t>Traditional</a:t>
            </a:r>
            <a:r>
              <a:rPr lang="it-IT" altLang="zh-CN" sz="3800" dirty="0" smtClean="0"/>
              <a:t> BI</a:t>
            </a:r>
            <a:endParaRPr lang="it-IT" sz="3800" dirty="0" smtClean="0"/>
          </a:p>
        </p:txBody>
      </p:sp>
      <p:sp>
        <p:nvSpPr>
          <p:cNvPr id="73732" name="Rectangle 4"/>
          <p:cNvSpPr>
            <a:spLocks noChangeArrowheads="1"/>
          </p:cNvSpPr>
          <p:nvPr/>
        </p:nvSpPr>
        <p:spPr bwMode="auto">
          <a:xfrm>
            <a:off x="428625" y="928688"/>
            <a:ext cx="8215313"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eaLnBrk="0" hangingPunct="0"/>
            <a:r>
              <a:rPr lang="it-IT" sz="1200" i="1">
                <a:ea typeface="Times New Roman" pitchFamily="18" charset="0"/>
                <a:cs typeface="Arial" pitchFamily="34" charset="0"/>
              </a:rPr>
              <a:t>“</a:t>
            </a:r>
            <a:r>
              <a:rPr lang="it-IT" sz="1200" i="1">
                <a:latin typeface="Arial" pitchFamily="34" charset="0"/>
                <a:ea typeface="Times New Roman" pitchFamily="18" charset="0"/>
                <a:cs typeface="Arial" pitchFamily="34" charset="0"/>
              </a:rPr>
              <a:t>il prodotto dell</a:t>
            </a:r>
            <a:r>
              <a:rPr lang="it-IT" sz="1200" i="1">
                <a:ea typeface="Times New Roman" pitchFamily="18" charset="0"/>
                <a:cs typeface="Arial" pitchFamily="34" charset="0"/>
              </a:rPr>
              <a:t>’</a:t>
            </a:r>
            <a:r>
              <a:rPr lang="it-IT" sz="1200" i="1">
                <a:latin typeface="Arial" pitchFamily="34" charset="0"/>
                <a:ea typeface="Times New Roman" pitchFamily="18" charset="0"/>
                <a:cs typeface="Arial" pitchFamily="34" charset="0"/>
              </a:rPr>
              <a:t>analisi di dati quantitativi di business. </a:t>
            </a:r>
            <a:r>
              <a:rPr lang="it-IT" sz="1200" i="1">
                <a:ea typeface="Times New Roman" pitchFamily="18" charset="0"/>
                <a:cs typeface="Arial" pitchFamily="34" charset="0"/>
              </a:rPr>
              <a:t>È</a:t>
            </a:r>
            <a:r>
              <a:rPr lang="it-IT" sz="1200" i="1">
                <a:latin typeface="Arial" pitchFamily="34" charset="0"/>
                <a:ea typeface="Times New Roman" pitchFamily="18" charset="0"/>
                <a:cs typeface="Arial" pitchFamily="34" charset="0"/>
              </a:rPr>
              <a:t> destinata a produrre riflessioni atte a consentire ai responsabili aziendali di operare decisioni consapevoli e informate, oltre che a stabilire, modificare e trasformare le strategie e i processi di business in modo da trarne vantaggi competitivi, migliorare le performance operative e la profittabilit</a:t>
            </a:r>
            <a:r>
              <a:rPr lang="it-IT" sz="1200" i="1">
                <a:ea typeface="Times New Roman" pitchFamily="18" charset="0"/>
                <a:cs typeface="Arial" pitchFamily="34" charset="0"/>
              </a:rPr>
              <a:t>à</a:t>
            </a:r>
            <a:r>
              <a:rPr lang="it-IT" sz="1200" i="1">
                <a:latin typeface="Arial" pitchFamily="34" charset="0"/>
                <a:ea typeface="Times New Roman" pitchFamily="18" charset="0"/>
                <a:cs typeface="Arial" pitchFamily="34" charset="0"/>
              </a:rPr>
              <a:t> e, pi</a:t>
            </a:r>
            <a:r>
              <a:rPr lang="it-IT" sz="1200" i="1">
                <a:ea typeface="Times New Roman" pitchFamily="18" charset="0"/>
                <a:cs typeface="Arial" pitchFamily="34" charset="0"/>
              </a:rPr>
              <a:t>ù</a:t>
            </a:r>
            <a:r>
              <a:rPr lang="it-IT" sz="1200" i="1">
                <a:latin typeface="Arial" pitchFamily="34" charset="0"/>
                <a:ea typeface="Times New Roman" pitchFamily="18" charset="0"/>
                <a:cs typeface="Arial" pitchFamily="34" charset="0"/>
              </a:rPr>
              <a:t> in generale, raggiungere gli obiettivi prefissati.</a:t>
            </a:r>
            <a:r>
              <a:rPr lang="it-IT" sz="1200" i="1">
                <a:ea typeface="Times New Roman" pitchFamily="18" charset="0"/>
                <a:cs typeface="Arial" pitchFamily="34" charset="0"/>
              </a:rPr>
              <a:t>”</a:t>
            </a:r>
            <a:r>
              <a:rPr lang="it-IT" sz="1200">
                <a:latin typeface="Arial" pitchFamily="34" charset="0"/>
                <a:ea typeface="Times New Roman" pitchFamily="18" charset="0"/>
                <a:cs typeface="Arial" pitchFamily="34" charset="0"/>
              </a:rPr>
              <a:t> </a:t>
            </a:r>
            <a:endParaRPr lang="it-IT" sz="1100">
              <a:ea typeface="Times New Roman" pitchFamily="18" charset="0"/>
              <a:cs typeface="Arial" pitchFamily="34" charset="0"/>
            </a:endParaRPr>
          </a:p>
          <a:p>
            <a:pPr eaLnBrk="0" hangingPunct="0"/>
            <a:r>
              <a:rPr lang="it-IT">
                <a:ea typeface="Times New Roman" pitchFamily="18" charset="0"/>
                <a:cs typeface="Arial" pitchFamily="34" charset="0"/>
              </a:rPr>
              <a:t/>
            </a:r>
            <a:br>
              <a:rPr lang="it-IT">
                <a:ea typeface="Times New Roman" pitchFamily="18" charset="0"/>
                <a:cs typeface="Arial" pitchFamily="34" charset="0"/>
              </a:rPr>
            </a:br>
            <a:endParaRPr lang="it-IT">
              <a:ea typeface="Times New Roman" pitchFamily="18" charset="0"/>
              <a:cs typeface="Arial" pitchFamily="34" charset="0"/>
            </a:endParaRPr>
          </a:p>
        </p:txBody>
      </p:sp>
      <p:pic>
        <p:nvPicPr>
          <p:cNvPr id="7" name="Immagine 6"/>
          <p:cNvPicPr/>
          <p:nvPr/>
        </p:nvPicPr>
        <p:blipFill>
          <a:blip r:embed="rId2"/>
          <a:stretch>
            <a:fillRect/>
          </a:stretch>
        </p:blipFill>
        <p:spPr>
          <a:xfrm>
            <a:off x="428626" y="928688"/>
            <a:ext cx="8031806" cy="5812680"/>
          </a:xfrm>
          <a:prstGeom prst="rect">
            <a:avLst/>
          </a:prstGeom>
        </p:spPr>
      </p:pic>
    </p:spTree>
    <p:extLst>
      <p:ext uri="{BB962C8B-B14F-4D97-AF65-F5344CB8AC3E}">
        <p14:creationId xmlns:p14="http://schemas.microsoft.com/office/powerpoint/2010/main" val="80252796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468313" y="0"/>
            <a:ext cx="8229600" cy="1143000"/>
          </a:xfrm>
        </p:spPr>
        <p:txBody>
          <a:bodyPr anchor="ctr"/>
          <a:lstStyle/>
          <a:p>
            <a:pPr eaLnBrk="1" hangingPunct="1"/>
            <a:r>
              <a:rPr lang="it-IT" altLang="zh-CN" sz="3800" dirty="0" smtClean="0"/>
              <a:t>Self Service BI</a:t>
            </a:r>
            <a:endParaRPr lang="it-IT" sz="3800" dirty="0" smtClean="0"/>
          </a:p>
        </p:txBody>
      </p:sp>
      <p:pic>
        <p:nvPicPr>
          <p:cNvPr id="6" name="Immagine 5"/>
          <p:cNvPicPr/>
          <p:nvPr/>
        </p:nvPicPr>
        <p:blipFill>
          <a:blip r:embed="rId2"/>
          <a:stretch>
            <a:fillRect/>
          </a:stretch>
        </p:blipFill>
        <p:spPr>
          <a:xfrm>
            <a:off x="467544" y="980728"/>
            <a:ext cx="4343400" cy="2933700"/>
          </a:xfrm>
          <a:prstGeom prst="rect">
            <a:avLst/>
          </a:prstGeom>
        </p:spPr>
      </p:pic>
      <p:pic>
        <p:nvPicPr>
          <p:cNvPr id="8" name="Immagine 7"/>
          <p:cNvPicPr/>
          <p:nvPr/>
        </p:nvPicPr>
        <p:blipFill>
          <a:blip r:embed="rId3"/>
          <a:stretch>
            <a:fillRect/>
          </a:stretch>
        </p:blipFill>
        <p:spPr>
          <a:xfrm>
            <a:off x="4810944" y="980728"/>
            <a:ext cx="4086225" cy="3114675"/>
          </a:xfrm>
          <a:prstGeom prst="rect">
            <a:avLst/>
          </a:prstGeom>
        </p:spPr>
      </p:pic>
      <p:pic>
        <p:nvPicPr>
          <p:cNvPr id="9" name="Immagine 8"/>
          <p:cNvPicPr/>
          <p:nvPr/>
        </p:nvPicPr>
        <p:blipFill>
          <a:blip r:embed="rId4"/>
          <a:stretch>
            <a:fillRect/>
          </a:stretch>
        </p:blipFill>
        <p:spPr>
          <a:xfrm>
            <a:off x="459479" y="4095403"/>
            <a:ext cx="4238625" cy="3009900"/>
          </a:xfrm>
          <a:prstGeom prst="rect">
            <a:avLst/>
          </a:prstGeom>
        </p:spPr>
      </p:pic>
      <p:pic>
        <p:nvPicPr>
          <p:cNvPr id="11" name="Immagine 10"/>
          <p:cNvPicPr/>
          <p:nvPr/>
        </p:nvPicPr>
        <p:blipFill>
          <a:blip r:embed="rId5"/>
          <a:stretch>
            <a:fillRect/>
          </a:stretch>
        </p:blipFill>
        <p:spPr>
          <a:xfrm>
            <a:off x="4571999" y="4005718"/>
            <a:ext cx="4029075" cy="3114675"/>
          </a:xfrm>
          <a:prstGeom prst="rect">
            <a:avLst/>
          </a:prstGeom>
        </p:spPr>
      </p:pic>
    </p:spTree>
    <p:extLst>
      <p:ext uri="{BB962C8B-B14F-4D97-AF65-F5344CB8AC3E}">
        <p14:creationId xmlns:p14="http://schemas.microsoft.com/office/powerpoint/2010/main" val="352001491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idx="4294967295"/>
          </p:nvPr>
        </p:nvSpPr>
        <p:spPr>
          <a:xfrm>
            <a:off x="468313" y="0"/>
            <a:ext cx="8229600" cy="1143000"/>
          </a:xfrm>
        </p:spPr>
        <p:txBody>
          <a:bodyPr anchor="ctr"/>
          <a:lstStyle/>
          <a:p>
            <a:pPr eaLnBrk="1" hangingPunct="1"/>
            <a:r>
              <a:rPr lang="it-IT" altLang="zh-CN" sz="3800" dirty="0" smtClean="0"/>
              <a:t>Self Service BI: </a:t>
            </a:r>
            <a:r>
              <a:rPr lang="it-IT" altLang="zh-CN" sz="3800" dirty="0" err="1" smtClean="0"/>
              <a:t>QlikView</a:t>
            </a:r>
            <a:r>
              <a:rPr lang="it-IT" altLang="zh-CN" sz="3800" dirty="0" smtClean="0"/>
              <a:t>, Tableau, </a:t>
            </a:r>
            <a:r>
              <a:rPr lang="it-IT" altLang="zh-CN" sz="3800" dirty="0" err="1" smtClean="0"/>
              <a:t>Zoho</a:t>
            </a:r>
            <a:endParaRPr lang="it-IT" sz="3800" dirty="0" smtClean="0"/>
          </a:p>
        </p:txBody>
      </p:sp>
      <p:pic>
        <p:nvPicPr>
          <p:cNvPr id="5" name="Immagine 4"/>
          <p:cNvPicPr/>
          <p:nvPr/>
        </p:nvPicPr>
        <p:blipFill>
          <a:blip r:embed="rId2"/>
          <a:stretch>
            <a:fillRect/>
          </a:stretch>
        </p:blipFill>
        <p:spPr>
          <a:xfrm>
            <a:off x="395536" y="836711"/>
            <a:ext cx="8496944" cy="5400601"/>
          </a:xfrm>
          <a:prstGeom prst="rect">
            <a:avLst/>
          </a:prstGeom>
        </p:spPr>
      </p:pic>
    </p:spTree>
    <p:extLst>
      <p:ext uri="{BB962C8B-B14F-4D97-AF65-F5344CB8AC3E}">
        <p14:creationId xmlns:p14="http://schemas.microsoft.com/office/powerpoint/2010/main" val="177163432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ChangeArrowheads="1"/>
          </p:cNvSpPr>
          <p:nvPr/>
        </p:nvSpPr>
        <p:spPr bwMode="blackWhite">
          <a:xfrm>
            <a:off x="228600" y="2711450"/>
            <a:ext cx="4343400" cy="3825875"/>
          </a:xfrm>
          <a:prstGeom prst="rect">
            <a:avLst/>
          </a:prstGeom>
          <a:noFill/>
          <a:ln w="9525">
            <a:noFill/>
            <a:miter lim="800000"/>
            <a:headEnd/>
            <a:tailEnd/>
          </a:ln>
        </p:spPr>
        <p:txBody>
          <a:bodyPr>
            <a:spAutoFit/>
          </a:bodyPr>
          <a:lstStyle/>
          <a:p>
            <a:pPr marL="193675" indent="-193675">
              <a:spcBef>
                <a:spcPct val="20000"/>
              </a:spcBef>
              <a:spcAft>
                <a:spcPct val="20000"/>
              </a:spcAft>
              <a:buSzPct val="50000"/>
              <a:buFont typeface="Wingdings" pitchFamily="2" charset="2"/>
              <a:buChar char="u"/>
              <a:defRPr/>
            </a:pPr>
            <a:r>
              <a:rPr lang="en-US" sz="2400" dirty="0" err="1">
                <a:solidFill>
                  <a:schemeClr val="tx1"/>
                </a:solidFill>
                <a:latin typeface="+mn-lt"/>
              </a:rPr>
              <a:t>Vendite</a:t>
            </a:r>
            <a:endParaRPr lang="en-US" sz="2400" dirty="0">
              <a:solidFill>
                <a:schemeClr val="tx1"/>
              </a:solidFill>
              <a:latin typeface="+mn-lt"/>
            </a:endParaRPr>
          </a:p>
          <a:p>
            <a:pPr marL="565150" lvl="1" indent="-177800">
              <a:spcBef>
                <a:spcPct val="20000"/>
              </a:spcBef>
              <a:spcAft>
                <a:spcPct val="20000"/>
              </a:spcAft>
              <a:buSzPct val="50000"/>
              <a:buFont typeface="Wingdings" pitchFamily="2" charset="2"/>
              <a:buChar char="u"/>
              <a:defRPr/>
            </a:pPr>
            <a:r>
              <a:rPr lang="en-US" sz="1600" dirty="0" err="1">
                <a:solidFill>
                  <a:schemeClr val="tx1"/>
                </a:solidFill>
                <a:latin typeface="+mn-lt"/>
              </a:rPr>
              <a:t>Quale</a:t>
            </a:r>
            <a:r>
              <a:rPr lang="en-US" sz="1600" dirty="0">
                <a:solidFill>
                  <a:schemeClr val="tx1"/>
                </a:solidFill>
                <a:latin typeface="+mn-lt"/>
              </a:rPr>
              <a:t> </a:t>
            </a:r>
            <a:r>
              <a:rPr lang="en-US" sz="1600" dirty="0" err="1">
                <a:solidFill>
                  <a:schemeClr val="tx1"/>
                </a:solidFill>
                <a:latin typeface="+mn-lt"/>
              </a:rPr>
              <a:t>regione</a:t>
            </a:r>
            <a:r>
              <a:rPr lang="en-US" sz="1600" dirty="0">
                <a:solidFill>
                  <a:schemeClr val="tx1"/>
                </a:solidFill>
                <a:latin typeface="+mn-lt"/>
              </a:rPr>
              <a:t> </a:t>
            </a:r>
            <a:r>
              <a:rPr lang="en-US" sz="1600" dirty="0" err="1">
                <a:solidFill>
                  <a:schemeClr val="tx1"/>
                </a:solidFill>
                <a:latin typeface="+mn-lt"/>
              </a:rPr>
              <a:t>offre</a:t>
            </a:r>
            <a:r>
              <a:rPr lang="en-US" sz="1600" dirty="0">
                <a:solidFill>
                  <a:schemeClr val="tx1"/>
                </a:solidFill>
                <a:latin typeface="+mn-lt"/>
              </a:rPr>
              <a:t> le </a:t>
            </a:r>
            <a:r>
              <a:rPr lang="en-US" sz="1600" dirty="0" err="1">
                <a:solidFill>
                  <a:schemeClr val="tx1"/>
                </a:solidFill>
                <a:latin typeface="+mn-lt"/>
              </a:rPr>
              <a:t>maggiori</a:t>
            </a:r>
            <a:r>
              <a:rPr lang="en-US" sz="1600" dirty="0">
                <a:solidFill>
                  <a:schemeClr val="tx1"/>
                </a:solidFill>
                <a:latin typeface="+mn-lt"/>
              </a:rPr>
              <a:t> </a:t>
            </a:r>
            <a:r>
              <a:rPr lang="en-US" sz="1600" i="1" dirty="0">
                <a:solidFill>
                  <a:schemeClr val="tx1"/>
                </a:solidFill>
                <a:latin typeface="+mn-lt"/>
              </a:rPr>
              <a:t>performance</a:t>
            </a:r>
            <a:r>
              <a:rPr lang="en-US" sz="1600" dirty="0">
                <a:solidFill>
                  <a:schemeClr val="tx1"/>
                </a:solidFill>
                <a:latin typeface="+mn-lt"/>
              </a:rPr>
              <a:t> </a:t>
            </a:r>
            <a:r>
              <a:rPr lang="en-US" sz="1600" dirty="0" err="1">
                <a:solidFill>
                  <a:schemeClr val="tx1"/>
                </a:solidFill>
                <a:latin typeface="+mn-lt"/>
              </a:rPr>
              <a:t>di</a:t>
            </a:r>
            <a:r>
              <a:rPr lang="en-US" sz="1600" dirty="0">
                <a:solidFill>
                  <a:schemeClr val="tx1"/>
                </a:solidFill>
                <a:latin typeface="+mn-lt"/>
              </a:rPr>
              <a:t> </a:t>
            </a:r>
            <a:r>
              <a:rPr lang="en-US" sz="1600" dirty="0" err="1">
                <a:solidFill>
                  <a:schemeClr val="tx1"/>
                </a:solidFill>
                <a:latin typeface="+mn-lt"/>
              </a:rPr>
              <a:t>vendita</a:t>
            </a:r>
            <a:r>
              <a:rPr lang="en-US" sz="1600" dirty="0">
                <a:solidFill>
                  <a:schemeClr val="tx1"/>
                </a:solidFill>
                <a:latin typeface="+mn-lt"/>
              </a:rPr>
              <a:t> ?</a:t>
            </a:r>
          </a:p>
          <a:p>
            <a:pPr marL="193675" indent="-193675">
              <a:spcBef>
                <a:spcPct val="20000"/>
              </a:spcBef>
              <a:spcAft>
                <a:spcPct val="20000"/>
              </a:spcAft>
              <a:buSzPct val="50000"/>
              <a:buFont typeface="Wingdings" pitchFamily="2" charset="2"/>
              <a:buChar char="u"/>
              <a:defRPr/>
            </a:pPr>
            <a:r>
              <a:rPr lang="en-US" sz="2400" dirty="0">
                <a:solidFill>
                  <a:schemeClr val="tx1"/>
                </a:solidFill>
                <a:latin typeface="+mn-lt"/>
              </a:rPr>
              <a:t>Marketing</a:t>
            </a:r>
          </a:p>
          <a:p>
            <a:pPr marL="565150" lvl="1" indent="-177800">
              <a:spcBef>
                <a:spcPct val="20000"/>
              </a:spcBef>
              <a:spcAft>
                <a:spcPct val="20000"/>
              </a:spcAft>
              <a:buSzPct val="50000"/>
              <a:buFont typeface="Wingdings" pitchFamily="2" charset="2"/>
              <a:buChar char="u"/>
              <a:defRPr/>
            </a:pPr>
            <a:r>
              <a:rPr lang="en-US" sz="1600" dirty="0" err="1">
                <a:solidFill>
                  <a:schemeClr val="tx1"/>
                </a:solidFill>
                <a:latin typeface="+mn-lt"/>
              </a:rPr>
              <a:t>Quale</a:t>
            </a:r>
            <a:r>
              <a:rPr lang="en-US" sz="1600" dirty="0">
                <a:solidFill>
                  <a:schemeClr val="tx1"/>
                </a:solidFill>
                <a:latin typeface="+mn-lt"/>
              </a:rPr>
              <a:t> </a:t>
            </a:r>
            <a:r>
              <a:rPr lang="en-US" sz="1600" dirty="0" err="1">
                <a:solidFill>
                  <a:schemeClr val="tx1"/>
                </a:solidFill>
                <a:latin typeface="+mn-lt"/>
              </a:rPr>
              <a:t>segmento</a:t>
            </a:r>
            <a:r>
              <a:rPr lang="en-US" sz="1600" dirty="0">
                <a:solidFill>
                  <a:schemeClr val="tx1"/>
                </a:solidFill>
                <a:latin typeface="+mn-lt"/>
              </a:rPr>
              <a:t> </a:t>
            </a:r>
            <a:r>
              <a:rPr lang="en-US" sz="1600" dirty="0" err="1">
                <a:solidFill>
                  <a:schemeClr val="tx1"/>
                </a:solidFill>
                <a:latin typeface="+mn-lt"/>
              </a:rPr>
              <a:t>di</a:t>
            </a:r>
            <a:r>
              <a:rPr lang="en-US" sz="1600" dirty="0">
                <a:solidFill>
                  <a:schemeClr val="tx1"/>
                </a:solidFill>
                <a:latin typeface="+mn-lt"/>
              </a:rPr>
              <a:t> </a:t>
            </a:r>
            <a:r>
              <a:rPr lang="en-US" sz="1600" dirty="0" err="1">
                <a:solidFill>
                  <a:schemeClr val="tx1"/>
                </a:solidFill>
                <a:latin typeface="+mn-lt"/>
              </a:rPr>
              <a:t>clientela</a:t>
            </a:r>
            <a:r>
              <a:rPr lang="en-US" sz="1600" dirty="0">
                <a:solidFill>
                  <a:schemeClr val="tx1"/>
                </a:solidFill>
                <a:latin typeface="+mn-lt"/>
              </a:rPr>
              <a:t> ha </a:t>
            </a:r>
            <a:r>
              <a:rPr lang="en-US" sz="1600" dirty="0" err="1">
                <a:solidFill>
                  <a:schemeClr val="tx1"/>
                </a:solidFill>
                <a:latin typeface="+mn-lt"/>
              </a:rPr>
              <a:t>risposto</a:t>
            </a:r>
            <a:r>
              <a:rPr lang="en-US" sz="1600" dirty="0">
                <a:solidFill>
                  <a:schemeClr val="tx1"/>
                </a:solidFill>
                <a:latin typeface="+mn-lt"/>
              </a:rPr>
              <a:t> </a:t>
            </a:r>
            <a:r>
              <a:rPr lang="en-US" sz="1600" dirty="0" err="1">
                <a:solidFill>
                  <a:schemeClr val="tx1"/>
                </a:solidFill>
                <a:latin typeface="+mn-lt"/>
              </a:rPr>
              <a:t>meglio</a:t>
            </a:r>
            <a:r>
              <a:rPr lang="en-US" sz="1600" dirty="0">
                <a:solidFill>
                  <a:schemeClr val="tx1"/>
                </a:solidFill>
                <a:latin typeface="+mn-lt"/>
              </a:rPr>
              <a:t> </a:t>
            </a:r>
            <a:r>
              <a:rPr lang="en-US" sz="1600" dirty="0" err="1">
                <a:solidFill>
                  <a:schemeClr val="tx1"/>
                </a:solidFill>
                <a:latin typeface="+mn-lt"/>
              </a:rPr>
              <a:t>all’ultima</a:t>
            </a:r>
            <a:r>
              <a:rPr lang="en-US" sz="1600" dirty="0">
                <a:solidFill>
                  <a:schemeClr val="tx1"/>
                </a:solidFill>
                <a:latin typeface="+mn-lt"/>
              </a:rPr>
              <a:t> </a:t>
            </a:r>
            <a:r>
              <a:rPr lang="en-US" sz="1600" dirty="0" err="1">
                <a:solidFill>
                  <a:schemeClr val="tx1"/>
                </a:solidFill>
                <a:latin typeface="+mn-lt"/>
              </a:rPr>
              <a:t>promozione</a:t>
            </a:r>
            <a:r>
              <a:rPr lang="en-US" sz="1600" dirty="0">
                <a:solidFill>
                  <a:schemeClr val="tx1"/>
                </a:solidFill>
                <a:latin typeface="+mn-lt"/>
              </a:rPr>
              <a:t> ?</a:t>
            </a:r>
          </a:p>
          <a:p>
            <a:pPr marL="193675" indent="-193675">
              <a:spcBef>
                <a:spcPct val="20000"/>
              </a:spcBef>
              <a:spcAft>
                <a:spcPct val="20000"/>
              </a:spcAft>
              <a:buSzPct val="50000"/>
              <a:buFont typeface="Wingdings" pitchFamily="2" charset="2"/>
              <a:buChar char="u"/>
              <a:defRPr/>
            </a:pPr>
            <a:r>
              <a:rPr lang="en-US" sz="2400" dirty="0" err="1">
                <a:solidFill>
                  <a:schemeClr val="tx1"/>
                </a:solidFill>
                <a:latin typeface="+mn-lt"/>
              </a:rPr>
              <a:t>Finanze</a:t>
            </a:r>
            <a:endParaRPr lang="en-US" sz="2400" dirty="0">
              <a:solidFill>
                <a:schemeClr val="tx1"/>
              </a:solidFill>
              <a:latin typeface="+mn-lt"/>
            </a:endParaRPr>
          </a:p>
          <a:p>
            <a:pPr marL="565150" lvl="1" indent="-177800">
              <a:spcBef>
                <a:spcPct val="20000"/>
              </a:spcBef>
              <a:spcAft>
                <a:spcPct val="20000"/>
              </a:spcAft>
              <a:buSzPct val="50000"/>
              <a:buFont typeface="Wingdings" pitchFamily="2" charset="2"/>
              <a:buChar char="u"/>
              <a:defRPr/>
            </a:pPr>
            <a:r>
              <a:rPr lang="en-US" sz="1600" dirty="0" err="1">
                <a:solidFill>
                  <a:schemeClr val="tx1"/>
                </a:solidFill>
                <a:latin typeface="+mn-lt"/>
              </a:rPr>
              <a:t>Quale</a:t>
            </a:r>
            <a:r>
              <a:rPr lang="en-US" sz="1600" dirty="0">
                <a:solidFill>
                  <a:schemeClr val="tx1"/>
                </a:solidFill>
                <a:latin typeface="+mn-lt"/>
              </a:rPr>
              <a:t> </a:t>
            </a:r>
            <a:r>
              <a:rPr lang="en-US" sz="1600" dirty="0" err="1">
                <a:solidFill>
                  <a:schemeClr val="tx1"/>
                </a:solidFill>
                <a:latin typeface="+mn-lt"/>
              </a:rPr>
              <a:t>reparto</a:t>
            </a:r>
            <a:r>
              <a:rPr lang="en-US" sz="1600" dirty="0">
                <a:solidFill>
                  <a:schemeClr val="tx1"/>
                </a:solidFill>
                <a:latin typeface="+mn-lt"/>
              </a:rPr>
              <a:t> </a:t>
            </a:r>
            <a:r>
              <a:rPr lang="en-US" sz="1600" dirty="0" err="1">
                <a:solidFill>
                  <a:schemeClr val="tx1"/>
                </a:solidFill>
                <a:latin typeface="+mn-lt"/>
              </a:rPr>
              <a:t>presenta</a:t>
            </a:r>
            <a:r>
              <a:rPr lang="en-US" sz="1600" dirty="0">
                <a:solidFill>
                  <a:schemeClr val="tx1"/>
                </a:solidFill>
                <a:latin typeface="+mn-lt"/>
              </a:rPr>
              <a:t> le </a:t>
            </a:r>
            <a:r>
              <a:rPr lang="en-US" sz="1600" dirty="0" err="1">
                <a:solidFill>
                  <a:schemeClr val="tx1"/>
                </a:solidFill>
                <a:latin typeface="+mn-lt"/>
              </a:rPr>
              <a:t>maggiori</a:t>
            </a:r>
            <a:r>
              <a:rPr lang="en-US" sz="1600" dirty="0">
                <a:solidFill>
                  <a:schemeClr val="tx1"/>
                </a:solidFill>
                <a:latin typeface="+mn-lt"/>
              </a:rPr>
              <a:t> </a:t>
            </a:r>
            <a:r>
              <a:rPr lang="en-US" sz="1600" dirty="0" err="1">
                <a:solidFill>
                  <a:schemeClr val="tx1"/>
                </a:solidFill>
                <a:latin typeface="+mn-lt"/>
              </a:rPr>
              <a:t>spese</a:t>
            </a:r>
            <a:r>
              <a:rPr lang="en-US" sz="1600" dirty="0">
                <a:solidFill>
                  <a:schemeClr val="tx1"/>
                </a:solidFill>
                <a:latin typeface="+mn-lt"/>
              </a:rPr>
              <a:t> </a:t>
            </a:r>
            <a:r>
              <a:rPr lang="en-US" sz="1600" dirty="0" err="1">
                <a:solidFill>
                  <a:schemeClr val="tx1"/>
                </a:solidFill>
                <a:latin typeface="+mn-lt"/>
              </a:rPr>
              <a:t>di</a:t>
            </a:r>
            <a:r>
              <a:rPr lang="en-US" sz="1600" dirty="0">
                <a:solidFill>
                  <a:schemeClr val="tx1"/>
                </a:solidFill>
                <a:latin typeface="+mn-lt"/>
              </a:rPr>
              <a:t> </a:t>
            </a:r>
            <a:r>
              <a:rPr lang="en-US" sz="1600" dirty="0" err="1">
                <a:solidFill>
                  <a:schemeClr val="tx1"/>
                </a:solidFill>
                <a:latin typeface="+mn-lt"/>
              </a:rPr>
              <a:t>viaggio</a:t>
            </a:r>
            <a:r>
              <a:rPr lang="en-US" sz="1600" dirty="0">
                <a:solidFill>
                  <a:schemeClr val="tx1"/>
                </a:solidFill>
                <a:latin typeface="+mn-lt"/>
              </a:rPr>
              <a:t> pro </a:t>
            </a:r>
            <a:r>
              <a:rPr lang="en-US" sz="1600" dirty="0" err="1">
                <a:solidFill>
                  <a:schemeClr val="tx1"/>
                </a:solidFill>
                <a:latin typeface="+mn-lt"/>
              </a:rPr>
              <a:t>capite</a:t>
            </a:r>
            <a:r>
              <a:rPr lang="en-US" sz="1600" dirty="0">
                <a:solidFill>
                  <a:schemeClr val="tx1"/>
                </a:solidFill>
                <a:latin typeface="+mn-lt"/>
              </a:rPr>
              <a:t>?</a:t>
            </a:r>
          </a:p>
          <a:p>
            <a:pPr marL="193675" indent="-193675">
              <a:spcBef>
                <a:spcPct val="20000"/>
              </a:spcBef>
              <a:spcAft>
                <a:spcPct val="20000"/>
              </a:spcAft>
              <a:buSzPct val="50000"/>
              <a:buFont typeface="Wingdings" pitchFamily="2" charset="2"/>
              <a:buChar char="u"/>
              <a:defRPr/>
            </a:pPr>
            <a:endParaRPr lang="en-US" sz="2400" dirty="0">
              <a:solidFill>
                <a:schemeClr val="tx1"/>
              </a:solidFill>
              <a:latin typeface="+mn-lt"/>
            </a:endParaRPr>
          </a:p>
        </p:txBody>
      </p:sp>
      <p:pic>
        <p:nvPicPr>
          <p:cNvPr id="74755" name="Picture 4" descr="E:\_wjm\Extranet\Images\aviati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81088"/>
            <a:ext cx="13716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5" descr="E:\_wjm\Extranet\Images\Insuranc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081088"/>
            <a:ext cx="1409700"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6" descr="E:\_wjm\Extranet\Images\pill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3300" y="1081088"/>
            <a:ext cx="17145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7" descr="slide 19 forklift                                              00000123power point images             B0EE3B9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081088"/>
            <a:ext cx="15938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8" descr="E:\_wjm\Extranet\Images\er.jpg"/>
          <p:cNvPicPr>
            <a:picLocks noChangeAspect="1" noChangeArrowheads="1"/>
          </p:cNvPicPr>
          <p:nvPr/>
        </p:nvPicPr>
        <p:blipFill>
          <a:blip r:embed="rId6">
            <a:lum contrast="20000"/>
            <a:extLst>
              <a:ext uri="{28A0092B-C50C-407E-A947-70E740481C1C}">
                <a14:useLocalDpi xmlns:a14="http://schemas.microsoft.com/office/drawing/2010/main" val="0"/>
              </a:ext>
            </a:extLst>
          </a:blip>
          <a:srcRect/>
          <a:stretch>
            <a:fillRect/>
          </a:stretch>
        </p:blipFill>
        <p:spPr bwMode="auto">
          <a:xfrm>
            <a:off x="5562600" y="1004888"/>
            <a:ext cx="1752600" cy="156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6" name="Rectangle 9"/>
          <p:cNvSpPr>
            <a:spLocks noChangeArrowheads="1"/>
          </p:cNvSpPr>
          <p:nvPr/>
        </p:nvSpPr>
        <p:spPr bwMode="blackWhite">
          <a:xfrm>
            <a:off x="4572000" y="2757488"/>
            <a:ext cx="4343400" cy="4032250"/>
          </a:xfrm>
          <a:prstGeom prst="rect">
            <a:avLst/>
          </a:prstGeom>
          <a:noFill/>
          <a:ln w="9525">
            <a:noFill/>
            <a:miter lim="800000"/>
            <a:headEnd/>
            <a:tailEnd/>
          </a:ln>
        </p:spPr>
        <p:txBody>
          <a:bodyPr>
            <a:spAutoFit/>
          </a:bodyPr>
          <a:lstStyle/>
          <a:p>
            <a:pPr marL="193675" indent="-193675">
              <a:spcBef>
                <a:spcPct val="20000"/>
              </a:spcBef>
              <a:spcAft>
                <a:spcPct val="20000"/>
              </a:spcAft>
              <a:buSzPct val="50000"/>
              <a:buFont typeface="Wingdings" pitchFamily="2" charset="2"/>
              <a:buChar char="u"/>
              <a:defRPr/>
            </a:pPr>
            <a:r>
              <a:rPr lang="en-US" sz="2400" dirty="0" err="1">
                <a:solidFill>
                  <a:schemeClr val="tx1"/>
                </a:solidFill>
                <a:latin typeface="+mn-lt"/>
              </a:rPr>
              <a:t>Risorse</a:t>
            </a:r>
            <a:r>
              <a:rPr lang="en-US" sz="2400" dirty="0">
                <a:solidFill>
                  <a:schemeClr val="tx1"/>
                </a:solidFill>
                <a:latin typeface="+mn-lt"/>
              </a:rPr>
              <a:t> </a:t>
            </a:r>
            <a:r>
              <a:rPr lang="en-US" sz="2400" dirty="0" err="1">
                <a:solidFill>
                  <a:schemeClr val="tx1"/>
                </a:solidFill>
                <a:latin typeface="+mn-lt"/>
              </a:rPr>
              <a:t>Umane</a:t>
            </a:r>
            <a:r>
              <a:rPr lang="en-US" sz="2400" dirty="0">
                <a:solidFill>
                  <a:schemeClr val="tx1"/>
                </a:solidFill>
                <a:latin typeface="+mn-lt"/>
              </a:rPr>
              <a:t> </a:t>
            </a:r>
          </a:p>
          <a:p>
            <a:pPr marL="565150" lvl="1" indent="-177800">
              <a:spcBef>
                <a:spcPct val="20000"/>
              </a:spcBef>
              <a:spcAft>
                <a:spcPct val="20000"/>
              </a:spcAft>
              <a:buSzPct val="50000"/>
              <a:buFont typeface="Wingdings" pitchFamily="2" charset="2"/>
              <a:buChar char="u"/>
              <a:defRPr/>
            </a:pPr>
            <a:r>
              <a:rPr lang="en-US" sz="1600" dirty="0" err="1">
                <a:solidFill>
                  <a:schemeClr val="tx1"/>
                </a:solidFill>
                <a:latin typeface="+mn-lt"/>
              </a:rPr>
              <a:t>Quale</a:t>
            </a:r>
            <a:r>
              <a:rPr lang="en-US" sz="1600" dirty="0">
                <a:solidFill>
                  <a:schemeClr val="tx1"/>
                </a:solidFill>
                <a:latin typeface="+mn-lt"/>
              </a:rPr>
              <a:t> </a:t>
            </a:r>
            <a:r>
              <a:rPr lang="en-US" sz="1600" dirty="0" err="1">
                <a:solidFill>
                  <a:schemeClr val="tx1"/>
                </a:solidFill>
                <a:latin typeface="+mn-lt"/>
              </a:rPr>
              <a:t>fattore</a:t>
            </a:r>
            <a:r>
              <a:rPr lang="en-US" sz="1600" dirty="0">
                <a:solidFill>
                  <a:schemeClr val="tx1"/>
                </a:solidFill>
                <a:latin typeface="+mn-lt"/>
              </a:rPr>
              <a:t> </a:t>
            </a:r>
            <a:r>
              <a:rPr lang="en-US" sz="1600" dirty="0" err="1">
                <a:solidFill>
                  <a:schemeClr val="tx1"/>
                </a:solidFill>
                <a:latin typeface="+mn-lt"/>
              </a:rPr>
              <a:t>governa</a:t>
            </a:r>
            <a:r>
              <a:rPr lang="en-US" sz="1600" dirty="0">
                <a:solidFill>
                  <a:schemeClr val="tx1"/>
                </a:solidFill>
                <a:latin typeface="+mn-lt"/>
              </a:rPr>
              <a:t> la </a:t>
            </a:r>
            <a:r>
              <a:rPr lang="en-US" sz="1600" i="1" dirty="0">
                <a:solidFill>
                  <a:schemeClr val="tx1"/>
                </a:solidFill>
                <a:latin typeface="+mn-lt"/>
              </a:rPr>
              <a:t>retention</a:t>
            </a:r>
            <a:r>
              <a:rPr lang="en-US" sz="1600" dirty="0">
                <a:solidFill>
                  <a:schemeClr val="tx1"/>
                </a:solidFill>
                <a:latin typeface="+mn-lt"/>
              </a:rPr>
              <a:t> del </a:t>
            </a:r>
            <a:r>
              <a:rPr lang="en-US" sz="1600" dirty="0" err="1">
                <a:solidFill>
                  <a:schemeClr val="tx1"/>
                </a:solidFill>
                <a:latin typeface="+mn-lt"/>
              </a:rPr>
              <a:t>dipendente</a:t>
            </a:r>
            <a:r>
              <a:rPr lang="en-US" sz="1600" dirty="0">
                <a:solidFill>
                  <a:schemeClr val="tx1"/>
                </a:solidFill>
                <a:latin typeface="+mn-lt"/>
              </a:rPr>
              <a:t> ? </a:t>
            </a:r>
          </a:p>
          <a:p>
            <a:pPr marL="193675" indent="-193675">
              <a:spcBef>
                <a:spcPct val="20000"/>
              </a:spcBef>
              <a:spcAft>
                <a:spcPct val="20000"/>
              </a:spcAft>
              <a:buSzPct val="50000"/>
              <a:buFont typeface="Wingdings" pitchFamily="2" charset="2"/>
              <a:buChar char="u"/>
              <a:defRPr/>
            </a:pPr>
            <a:r>
              <a:rPr lang="en-US" sz="2400" dirty="0" err="1">
                <a:solidFill>
                  <a:schemeClr val="tx1"/>
                </a:solidFill>
                <a:latin typeface="+mn-lt"/>
              </a:rPr>
              <a:t>Produzione</a:t>
            </a:r>
            <a:endParaRPr lang="en-US" sz="2400" dirty="0">
              <a:solidFill>
                <a:schemeClr val="tx1"/>
              </a:solidFill>
              <a:latin typeface="+mn-lt"/>
            </a:endParaRPr>
          </a:p>
          <a:p>
            <a:pPr marL="565150" lvl="1" indent="-177800">
              <a:spcBef>
                <a:spcPct val="20000"/>
              </a:spcBef>
              <a:spcAft>
                <a:spcPct val="20000"/>
              </a:spcAft>
              <a:buSzPct val="50000"/>
              <a:buFont typeface="Wingdings" pitchFamily="2" charset="2"/>
              <a:buChar char="u"/>
              <a:defRPr/>
            </a:pPr>
            <a:r>
              <a:rPr lang="en-US" sz="1600" dirty="0" err="1">
                <a:solidFill>
                  <a:schemeClr val="tx1"/>
                </a:solidFill>
                <a:latin typeface="+mn-lt"/>
              </a:rPr>
              <a:t>Quale</a:t>
            </a:r>
            <a:r>
              <a:rPr lang="en-US" sz="1600" dirty="0">
                <a:solidFill>
                  <a:schemeClr val="tx1"/>
                </a:solidFill>
                <a:latin typeface="+mn-lt"/>
              </a:rPr>
              <a:t> </a:t>
            </a:r>
            <a:r>
              <a:rPr lang="en-US" sz="1600" dirty="0" err="1">
                <a:solidFill>
                  <a:schemeClr val="tx1"/>
                </a:solidFill>
                <a:latin typeface="+mn-lt"/>
              </a:rPr>
              <a:t>fornitore</a:t>
            </a:r>
            <a:r>
              <a:rPr lang="en-US" sz="1600" dirty="0">
                <a:solidFill>
                  <a:schemeClr val="tx1"/>
                </a:solidFill>
                <a:latin typeface="+mn-lt"/>
              </a:rPr>
              <a:t> </a:t>
            </a:r>
            <a:r>
              <a:rPr lang="en-US" sz="1600" dirty="0" err="1">
                <a:solidFill>
                  <a:schemeClr val="tx1"/>
                </a:solidFill>
                <a:latin typeface="+mn-lt"/>
              </a:rPr>
              <a:t>mostra</a:t>
            </a:r>
            <a:r>
              <a:rPr lang="en-US" sz="1600" dirty="0">
                <a:solidFill>
                  <a:schemeClr val="tx1"/>
                </a:solidFill>
                <a:latin typeface="+mn-lt"/>
              </a:rPr>
              <a:t> </a:t>
            </a:r>
            <a:r>
              <a:rPr lang="en-US" sz="1600" dirty="0" err="1">
                <a:solidFill>
                  <a:schemeClr val="tx1"/>
                </a:solidFill>
                <a:latin typeface="+mn-lt"/>
              </a:rPr>
              <a:t>i</a:t>
            </a:r>
            <a:r>
              <a:rPr lang="en-US" sz="1600" dirty="0">
                <a:solidFill>
                  <a:schemeClr val="tx1"/>
                </a:solidFill>
                <a:latin typeface="+mn-lt"/>
              </a:rPr>
              <a:t> </a:t>
            </a:r>
            <a:r>
              <a:rPr lang="en-US" sz="1600" dirty="0" err="1">
                <a:solidFill>
                  <a:schemeClr val="tx1"/>
                </a:solidFill>
                <a:latin typeface="+mn-lt"/>
              </a:rPr>
              <a:t>maggiori</a:t>
            </a:r>
            <a:r>
              <a:rPr lang="en-US" sz="1600" dirty="0">
                <a:solidFill>
                  <a:schemeClr val="tx1"/>
                </a:solidFill>
                <a:latin typeface="+mn-lt"/>
              </a:rPr>
              <a:t> </a:t>
            </a:r>
            <a:r>
              <a:rPr lang="en-US" sz="1600" dirty="0" err="1">
                <a:solidFill>
                  <a:schemeClr val="tx1"/>
                </a:solidFill>
                <a:latin typeface="+mn-lt"/>
              </a:rPr>
              <a:t>problemi</a:t>
            </a:r>
            <a:r>
              <a:rPr lang="en-US" sz="1600" dirty="0">
                <a:solidFill>
                  <a:schemeClr val="tx1"/>
                </a:solidFill>
                <a:latin typeface="+mn-lt"/>
              </a:rPr>
              <a:t> </a:t>
            </a:r>
            <a:r>
              <a:rPr lang="en-US" sz="1600" dirty="0" err="1">
                <a:solidFill>
                  <a:schemeClr val="tx1"/>
                </a:solidFill>
                <a:latin typeface="+mn-lt"/>
              </a:rPr>
              <a:t>di</a:t>
            </a:r>
            <a:r>
              <a:rPr lang="en-US" sz="1600" dirty="0">
                <a:solidFill>
                  <a:schemeClr val="tx1"/>
                </a:solidFill>
                <a:latin typeface="+mn-lt"/>
              </a:rPr>
              <a:t> </a:t>
            </a:r>
            <a:r>
              <a:rPr lang="en-US" sz="1600" dirty="0" err="1">
                <a:solidFill>
                  <a:schemeClr val="tx1"/>
                </a:solidFill>
                <a:latin typeface="+mn-lt"/>
              </a:rPr>
              <a:t>affidabilità</a:t>
            </a:r>
            <a:r>
              <a:rPr lang="en-US" sz="1600" dirty="0">
                <a:solidFill>
                  <a:schemeClr val="tx1"/>
                </a:solidFill>
                <a:latin typeface="+mn-lt"/>
              </a:rPr>
              <a:t> </a:t>
            </a:r>
            <a:r>
              <a:rPr lang="en-US" sz="1600" dirty="0" err="1">
                <a:solidFill>
                  <a:schemeClr val="tx1"/>
                </a:solidFill>
                <a:latin typeface="+mn-lt"/>
              </a:rPr>
              <a:t>della</a:t>
            </a:r>
            <a:r>
              <a:rPr lang="en-US" sz="1600" dirty="0">
                <a:solidFill>
                  <a:schemeClr val="tx1"/>
                </a:solidFill>
                <a:latin typeface="+mn-lt"/>
              </a:rPr>
              <a:t> </a:t>
            </a:r>
            <a:r>
              <a:rPr lang="en-US" sz="1600" dirty="0" err="1">
                <a:solidFill>
                  <a:schemeClr val="tx1"/>
                </a:solidFill>
                <a:latin typeface="+mn-lt"/>
              </a:rPr>
              <a:t>componentistica</a:t>
            </a:r>
            <a:r>
              <a:rPr lang="en-US" sz="1600" dirty="0">
                <a:solidFill>
                  <a:schemeClr val="tx1"/>
                </a:solidFill>
                <a:latin typeface="+mn-lt"/>
              </a:rPr>
              <a:t> ?</a:t>
            </a:r>
          </a:p>
          <a:p>
            <a:pPr marL="193675" indent="-193675">
              <a:spcBef>
                <a:spcPct val="20000"/>
              </a:spcBef>
              <a:spcAft>
                <a:spcPct val="20000"/>
              </a:spcAft>
              <a:buSzPct val="50000"/>
              <a:buFont typeface="Wingdings" pitchFamily="2" charset="2"/>
              <a:buChar char="u"/>
              <a:defRPr/>
            </a:pPr>
            <a:r>
              <a:rPr lang="en-US" sz="2400" dirty="0">
                <a:solidFill>
                  <a:schemeClr val="tx1"/>
                </a:solidFill>
                <a:latin typeface="+mn-lt"/>
              </a:rPr>
              <a:t>Shipping</a:t>
            </a:r>
          </a:p>
          <a:p>
            <a:pPr marL="565150" lvl="1" indent="-177800">
              <a:spcBef>
                <a:spcPct val="20000"/>
              </a:spcBef>
              <a:spcAft>
                <a:spcPct val="20000"/>
              </a:spcAft>
              <a:buSzPct val="50000"/>
              <a:buFont typeface="Wingdings" pitchFamily="2" charset="2"/>
              <a:buChar char="u"/>
              <a:defRPr/>
            </a:pPr>
            <a:r>
              <a:rPr lang="en-US" sz="1600" dirty="0" err="1">
                <a:solidFill>
                  <a:schemeClr val="tx1"/>
                </a:solidFill>
                <a:latin typeface="+mn-lt"/>
              </a:rPr>
              <a:t>Quali</a:t>
            </a:r>
            <a:r>
              <a:rPr lang="en-US" sz="1600" dirty="0">
                <a:solidFill>
                  <a:schemeClr val="tx1"/>
                </a:solidFill>
                <a:latin typeface="+mn-lt"/>
              </a:rPr>
              <a:t> </a:t>
            </a:r>
            <a:r>
              <a:rPr lang="en-US" sz="1600" dirty="0" err="1">
                <a:solidFill>
                  <a:schemeClr val="tx1"/>
                </a:solidFill>
                <a:latin typeface="+mn-lt"/>
              </a:rPr>
              <a:t>prodotti</a:t>
            </a:r>
            <a:r>
              <a:rPr lang="en-US" sz="1600" dirty="0">
                <a:solidFill>
                  <a:schemeClr val="tx1"/>
                </a:solidFill>
                <a:latin typeface="+mn-lt"/>
              </a:rPr>
              <a:t> </a:t>
            </a:r>
            <a:r>
              <a:rPr lang="en-US" sz="1600" dirty="0" err="1">
                <a:solidFill>
                  <a:schemeClr val="tx1"/>
                </a:solidFill>
                <a:latin typeface="+mn-lt"/>
              </a:rPr>
              <a:t>vengono</a:t>
            </a:r>
            <a:r>
              <a:rPr lang="en-US" sz="1600" dirty="0">
                <a:solidFill>
                  <a:schemeClr val="tx1"/>
                </a:solidFill>
                <a:latin typeface="+mn-lt"/>
              </a:rPr>
              <a:t> </a:t>
            </a:r>
            <a:r>
              <a:rPr lang="en-US" sz="1600" dirty="0" err="1">
                <a:solidFill>
                  <a:schemeClr val="tx1"/>
                </a:solidFill>
                <a:latin typeface="+mn-lt"/>
              </a:rPr>
              <a:t>consegnati</a:t>
            </a:r>
            <a:r>
              <a:rPr lang="en-US" sz="1600" dirty="0">
                <a:solidFill>
                  <a:schemeClr val="tx1"/>
                </a:solidFill>
                <a:latin typeface="+mn-lt"/>
              </a:rPr>
              <a:t> </a:t>
            </a:r>
            <a:r>
              <a:rPr lang="en-US" sz="1600" dirty="0" err="1">
                <a:solidFill>
                  <a:schemeClr val="tx1"/>
                </a:solidFill>
                <a:latin typeface="+mn-lt"/>
              </a:rPr>
              <a:t>sistematicamente</a:t>
            </a:r>
            <a:r>
              <a:rPr lang="en-US" sz="1600" dirty="0">
                <a:solidFill>
                  <a:schemeClr val="tx1"/>
                </a:solidFill>
                <a:latin typeface="+mn-lt"/>
              </a:rPr>
              <a:t> in </a:t>
            </a:r>
            <a:r>
              <a:rPr lang="en-US" sz="1600" dirty="0" err="1">
                <a:solidFill>
                  <a:schemeClr val="tx1"/>
                </a:solidFill>
                <a:latin typeface="+mn-lt"/>
              </a:rPr>
              <a:t>ritardo</a:t>
            </a:r>
            <a:r>
              <a:rPr lang="en-US" sz="1600" dirty="0">
                <a:solidFill>
                  <a:schemeClr val="tx1"/>
                </a:solidFill>
                <a:latin typeface="+mn-lt"/>
              </a:rPr>
              <a:t> e </a:t>
            </a:r>
            <a:r>
              <a:rPr lang="en-US" sz="1600" dirty="0" err="1">
                <a:solidFill>
                  <a:schemeClr val="tx1"/>
                </a:solidFill>
                <a:latin typeface="+mn-lt"/>
              </a:rPr>
              <a:t>perché</a:t>
            </a:r>
            <a:r>
              <a:rPr lang="en-US" sz="1600" dirty="0">
                <a:solidFill>
                  <a:schemeClr val="tx1"/>
                </a:solidFill>
                <a:latin typeface="+mn-lt"/>
              </a:rPr>
              <a:t> ?</a:t>
            </a:r>
          </a:p>
          <a:p>
            <a:pPr marL="193675" indent="-193675">
              <a:spcBef>
                <a:spcPct val="20000"/>
              </a:spcBef>
              <a:spcAft>
                <a:spcPct val="20000"/>
              </a:spcAft>
              <a:buSzPct val="50000"/>
              <a:buFont typeface="Wingdings" pitchFamily="2" charset="2"/>
              <a:buChar char="u"/>
              <a:defRPr/>
            </a:pPr>
            <a:endParaRPr lang="en-US" sz="2400" dirty="0">
              <a:solidFill>
                <a:schemeClr val="tx1"/>
              </a:solidFill>
              <a:latin typeface="+mn-lt"/>
            </a:endParaRPr>
          </a:p>
        </p:txBody>
      </p:sp>
      <p:sp>
        <p:nvSpPr>
          <p:cNvPr id="10" name="Rettangolo 9"/>
          <p:cNvSpPr/>
          <p:nvPr/>
        </p:nvSpPr>
        <p:spPr>
          <a:xfrm>
            <a:off x="500063" y="214313"/>
            <a:ext cx="7929562" cy="677862"/>
          </a:xfrm>
          <a:prstGeom prst="rect">
            <a:avLst/>
          </a:prstGeom>
        </p:spPr>
        <p:txBody>
          <a:bodyPr>
            <a:spAutoFit/>
          </a:bodyPr>
          <a:lstStyle/>
          <a:p>
            <a:pPr algn="ctr">
              <a:defRPr/>
            </a:pPr>
            <a:r>
              <a:rPr lang="it-IT" altLang="zh-CN" sz="3800" dirty="0">
                <a:latin typeface="+mj-lt"/>
                <a:cs typeface="+mj-cs"/>
              </a:rPr>
              <a:t>Gli impieghi della </a:t>
            </a:r>
            <a:r>
              <a:rPr lang="it-IT" altLang="zh-CN" sz="3800" dirty="0" err="1">
                <a:latin typeface="+mj-lt"/>
                <a:cs typeface="+mj-cs"/>
              </a:rPr>
              <a:t>e-Business-Intelligence</a:t>
            </a:r>
            <a:endParaRPr lang="en-US" altLang="zh-CN" sz="3800" dirty="0">
              <a:latin typeface="+mj-lt"/>
              <a:cs typeface="+mj-cs"/>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egnaposto numero diapositiva 1"/>
          <p:cNvSpPr>
            <a:spLocks noGrp="1"/>
          </p:cNvSpPr>
          <p:nvPr>
            <p:ph type="sldNum" sz="quarter" idx="12"/>
          </p:nvPr>
        </p:nvSpPr>
        <p:spPr>
          <a:xfrm>
            <a:off x="1643063" y="628650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fld id="{5CDC0B0C-12AF-42F9-9481-FABBD01648E7}" type="slidenum">
              <a:rPr lang="it-IT" sz="1200" smtClean="0">
                <a:solidFill>
                  <a:schemeClr val="tx1"/>
                </a:solidFill>
              </a:rPr>
              <a:pPr eaLnBrk="1" hangingPunct="1"/>
              <a:t>79</a:t>
            </a:fld>
            <a:endParaRPr lang="it-IT" sz="1200" smtClean="0">
              <a:solidFill>
                <a:schemeClr val="tx1"/>
              </a:solidFill>
            </a:endParaRPr>
          </a:p>
        </p:txBody>
      </p:sp>
      <p:sp>
        <p:nvSpPr>
          <p:cNvPr id="75779" name="Rectangle 4"/>
          <p:cNvSpPr>
            <a:spLocks noChangeArrowheads="1"/>
          </p:cNvSpPr>
          <p:nvPr/>
        </p:nvSpPr>
        <p:spPr bwMode="auto">
          <a:xfrm>
            <a:off x="0" y="34925"/>
            <a:ext cx="9144000" cy="461963"/>
          </a:xfrm>
          <a:prstGeom prst="rect">
            <a:avLst/>
          </a:prstGeom>
          <a:solidFill>
            <a:srgbClr val="3366FF"/>
          </a:solidFill>
          <a:ln w="38100">
            <a:solidFill>
              <a:srgbClr val="0099FF"/>
            </a:solidFill>
            <a:miter lim="800000"/>
            <a:headEnd/>
            <a:tailEnd/>
          </a:ln>
        </p:spPr>
        <p:txBody>
          <a:bodyPr anchor="ctr">
            <a:spAutoFit/>
          </a:bodyPr>
          <a:lstStyle/>
          <a:p>
            <a:pPr algn="ctr"/>
            <a:r>
              <a:rPr lang="it-IT" sz="2400" b="1">
                <a:solidFill>
                  <a:schemeClr val="bg1"/>
                </a:solidFill>
              </a:rPr>
              <a:t>Schema di un DATAWAREHOUSE </a:t>
            </a:r>
            <a:endParaRPr lang="en-US" sz="2400" b="1">
              <a:solidFill>
                <a:schemeClr val="bg1"/>
              </a:solidFill>
            </a:endParaRPr>
          </a:p>
        </p:txBody>
      </p:sp>
      <p:sp>
        <p:nvSpPr>
          <p:cNvPr id="5" name="CasellaDiTesto 4"/>
          <p:cNvSpPr txBox="1"/>
          <p:nvPr/>
        </p:nvSpPr>
        <p:spPr>
          <a:xfrm>
            <a:off x="214313" y="1109663"/>
            <a:ext cx="6429375" cy="338137"/>
          </a:xfrm>
          <a:prstGeom prst="rect">
            <a:avLst/>
          </a:prstGeom>
          <a:noFill/>
          <a:ln>
            <a:solidFill>
              <a:schemeClr val="accent1">
                <a:shade val="50000"/>
              </a:schemeClr>
            </a:solidFill>
          </a:ln>
        </p:spPr>
        <p:txBody>
          <a:bodyPr>
            <a:spAutoFit/>
          </a:bodyPr>
          <a:lstStyle/>
          <a:p>
            <a:pPr>
              <a:defRPr/>
            </a:pPr>
            <a:r>
              <a:rPr lang="it-IT" sz="1600" b="1" dirty="0">
                <a:latin typeface="Arial" charset="0"/>
                <a:cs typeface="Arial" charset="0"/>
              </a:rPr>
              <a:t>Interface Area     </a:t>
            </a:r>
            <a:r>
              <a:rPr lang="it-IT" sz="1600" b="1" dirty="0" err="1">
                <a:latin typeface="Arial" charset="0"/>
                <a:cs typeface="Arial" charset="0"/>
              </a:rPr>
              <a:t>Staging</a:t>
            </a:r>
            <a:r>
              <a:rPr lang="it-IT" sz="1600" b="1" dirty="0">
                <a:latin typeface="Arial" charset="0"/>
                <a:cs typeface="Arial" charset="0"/>
              </a:rPr>
              <a:t> Area       </a:t>
            </a:r>
            <a:r>
              <a:rPr lang="it-IT" sz="1600" b="1" dirty="0" err="1">
                <a:latin typeface="Arial" charset="0"/>
                <a:cs typeface="Arial" charset="0"/>
              </a:rPr>
              <a:t>Warehouse</a:t>
            </a:r>
            <a:r>
              <a:rPr lang="it-IT" sz="1600" b="1" dirty="0">
                <a:latin typeface="Arial" charset="0"/>
                <a:cs typeface="Arial" charset="0"/>
              </a:rPr>
              <a:t>       Data </a:t>
            </a:r>
            <a:r>
              <a:rPr lang="it-IT" sz="1600" b="1" dirty="0" err="1">
                <a:latin typeface="Arial" charset="0"/>
                <a:cs typeface="Arial" charset="0"/>
              </a:rPr>
              <a:t>Marts</a:t>
            </a:r>
            <a:endParaRPr lang="it-IT" sz="1600" b="1" dirty="0">
              <a:latin typeface="Arial" charset="0"/>
              <a:cs typeface="Arial" charset="0"/>
            </a:endParaRPr>
          </a:p>
        </p:txBody>
      </p:sp>
      <p:sp>
        <p:nvSpPr>
          <p:cNvPr id="6" name="Rettangolo arrotondato 5"/>
          <p:cNvSpPr/>
          <p:nvPr/>
        </p:nvSpPr>
        <p:spPr bwMode="auto">
          <a:xfrm>
            <a:off x="1289050" y="1662113"/>
            <a:ext cx="4906963" cy="3733800"/>
          </a:xfrm>
          <a:prstGeom prst="roundRect">
            <a:avLst/>
          </a:prstGeom>
          <a:gradFill>
            <a:gsLst>
              <a:gs pos="0">
                <a:srgbClr val="03D4A8"/>
              </a:gs>
              <a:gs pos="25000">
                <a:srgbClr val="21D6E0"/>
              </a:gs>
              <a:gs pos="75000">
                <a:srgbClr val="0087E6"/>
              </a:gs>
              <a:gs pos="100000">
                <a:srgbClr val="005CBF"/>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dirty="0" err="1"/>
              <a:t>etl</a:t>
            </a:r>
            <a:endParaRPr lang="it-IT" dirty="0"/>
          </a:p>
        </p:txBody>
      </p:sp>
      <p:sp>
        <p:nvSpPr>
          <p:cNvPr id="7" name="Disco magnetico 6"/>
          <p:cNvSpPr/>
          <p:nvPr/>
        </p:nvSpPr>
        <p:spPr bwMode="auto">
          <a:xfrm>
            <a:off x="397209" y="1609760"/>
            <a:ext cx="557560" cy="654888"/>
          </a:xfrm>
          <a:prstGeom prst="flowChartMagneticDisk">
            <a:avLst/>
          </a:prstGeom>
          <a:gradFill>
            <a:gsLst>
              <a:gs pos="0">
                <a:srgbClr val="DDEBCF"/>
              </a:gs>
              <a:gs pos="50000">
                <a:srgbClr val="9CB86E"/>
              </a:gs>
              <a:gs pos="100000">
                <a:srgbClr val="156B13"/>
              </a:gs>
            </a:gsLst>
            <a:lin ang="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8" name="Documento multiplo 7"/>
          <p:cNvSpPr/>
          <p:nvPr/>
        </p:nvSpPr>
        <p:spPr bwMode="auto">
          <a:xfrm>
            <a:off x="341453" y="2723070"/>
            <a:ext cx="613316" cy="720377"/>
          </a:xfrm>
          <a:prstGeom prst="flowChartMultidocument">
            <a:avLst/>
          </a:prstGeom>
          <a:gradFill>
            <a:gsLst>
              <a:gs pos="0">
                <a:srgbClr val="DDEBCF"/>
              </a:gs>
              <a:gs pos="50000">
                <a:srgbClr val="9CB86E"/>
              </a:gs>
              <a:gs pos="100000">
                <a:srgbClr val="156B13"/>
              </a:gs>
            </a:gsLst>
            <a:lin ang="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9" name="Disco magnetico 8"/>
          <p:cNvSpPr/>
          <p:nvPr/>
        </p:nvSpPr>
        <p:spPr bwMode="auto">
          <a:xfrm>
            <a:off x="564477" y="1871715"/>
            <a:ext cx="557560" cy="654888"/>
          </a:xfrm>
          <a:prstGeom prst="flowChartMagneticDisk">
            <a:avLst/>
          </a:prstGeom>
          <a:gradFill flip="none" rotWithShape="1">
            <a:gsLst>
              <a:gs pos="0">
                <a:srgbClr val="DDEBCF"/>
              </a:gs>
              <a:gs pos="50000">
                <a:srgbClr val="9CB86E"/>
              </a:gs>
              <a:gs pos="100000">
                <a:srgbClr val="156B13"/>
              </a:gs>
            </a:gsLst>
            <a:lin ang="0" scaled="0"/>
            <a:tileRect/>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Memoria ad accesso diretto 9"/>
          <p:cNvSpPr/>
          <p:nvPr/>
        </p:nvSpPr>
        <p:spPr bwMode="auto">
          <a:xfrm>
            <a:off x="1735138" y="2919413"/>
            <a:ext cx="1003300" cy="1374775"/>
          </a:xfrm>
          <a:prstGeom prst="flowChartMagneticDrum">
            <a:avLst/>
          </a:prstGeom>
          <a:gradFill>
            <a:gsLst>
              <a:gs pos="0">
                <a:srgbClr val="FFF200"/>
              </a:gs>
              <a:gs pos="45000">
                <a:srgbClr val="FF7A00"/>
              </a:gs>
              <a:gs pos="70000">
                <a:srgbClr val="FF0300"/>
              </a:gs>
              <a:gs pos="100000">
                <a:srgbClr val="4D0808"/>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Disco magnetico 10"/>
          <p:cNvSpPr/>
          <p:nvPr/>
        </p:nvSpPr>
        <p:spPr bwMode="auto">
          <a:xfrm>
            <a:off x="3408363" y="2527300"/>
            <a:ext cx="1114425" cy="1963738"/>
          </a:xfrm>
          <a:prstGeom prst="flowChartMagneticDisk">
            <a:avLst/>
          </a:prstGeom>
          <a:gradFill>
            <a:gsLst>
              <a:gs pos="0">
                <a:srgbClr val="FFF200"/>
              </a:gs>
              <a:gs pos="45000">
                <a:srgbClr val="FF7A00"/>
              </a:gs>
              <a:gs pos="70000">
                <a:srgbClr val="FF0300"/>
              </a:gs>
              <a:gs pos="100000">
                <a:srgbClr val="4D0808"/>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 name="Disco magnetico 11"/>
          <p:cNvSpPr/>
          <p:nvPr/>
        </p:nvSpPr>
        <p:spPr bwMode="auto">
          <a:xfrm>
            <a:off x="5136472" y="1993962"/>
            <a:ext cx="773151" cy="925574"/>
          </a:xfrm>
          <a:prstGeom prst="flowChartMagneticDisk">
            <a:avLst/>
          </a:prstGeom>
          <a:gradFill>
            <a:gsLst>
              <a:gs pos="0">
                <a:srgbClr val="FFF200"/>
              </a:gs>
              <a:gs pos="45000">
                <a:srgbClr val="FF7A00"/>
              </a:gs>
              <a:gs pos="70000">
                <a:srgbClr val="FF0300"/>
              </a:gs>
              <a:gs pos="100000">
                <a:srgbClr val="4D0808"/>
              </a:gs>
            </a:gsLst>
            <a:lin ang="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p>
        </p:txBody>
      </p:sp>
      <p:sp>
        <p:nvSpPr>
          <p:cNvPr id="14" name="Disco magnetico 13"/>
          <p:cNvSpPr/>
          <p:nvPr/>
        </p:nvSpPr>
        <p:spPr bwMode="auto">
          <a:xfrm>
            <a:off x="5143475" y="3038506"/>
            <a:ext cx="773151" cy="925574"/>
          </a:xfrm>
          <a:prstGeom prst="flowChartMagneticDisk">
            <a:avLst/>
          </a:prstGeom>
          <a:gradFill>
            <a:gsLst>
              <a:gs pos="0">
                <a:srgbClr val="FFF200"/>
              </a:gs>
              <a:gs pos="45000">
                <a:srgbClr val="FF7A00"/>
              </a:gs>
              <a:gs pos="70000">
                <a:srgbClr val="FF0300"/>
              </a:gs>
              <a:gs pos="100000">
                <a:srgbClr val="4D0808"/>
              </a:gs>
            </a:gsLst>
            <a:lin ang="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5" name="Cubo 14"/>
          <p:cNvSpPr/>
          <p:nvPr/>
        </p:nvSpPr>
        <p:spPr bwMode="auto">
          <a:xfrm>
            <a:off x="396875" y="4752975"/>
            <a:ext cx="669925" cy="785813"/>
          </a:xfrm>
          <a:prstGeom prst="cube">
            <a:avLst/>
          </a:prstGeom>
          <a:gradFill>
            <a:gsLst>
              <a:gs pos="0">
                <a:srgbClr val="DDEBCF"/>
              </a:gs>
              <a:gs pos="50000">
                <a:srgbClr val="9CB86E"/>
              </a:gs>
              <a:gs pos="100000">
                <a:srgbClr val="156B13"/>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75800" name="Immagine 39" descr="D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 y="3630613"/>
            <a:ext cx="544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1" name="Immagine 42" descr="D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4813" y="3770313"/>
            <a:ext cx="5445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2" name="Immagine 43" descr="D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3875" y="3910013"/>
            <a:ext cx="544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Freccia a destra 18"/>
          <p:cNvSpPr/>
          <p:nvPr/>
        </p:nvSpPr>
        <p:spPr bwMode="auto">
          <a:xfrm>
            <a:off x="2794719" y="3312469"/>
            <a:ext cx="557560" cy="392933"/>
          </a:xfrm>
          <a:prstGeom prst="rightArrow">
            <a:avLst/>
          </a:prstGeom>
          <a:gradFill>
            <a:gsLst>
              <a:gs pos="0">
                <a:srgbClr val="03D4A8"/>
              </a:gs>
              <a:gs pos="25000">
                <a:srgbClr val="21D6E0"/>
              </a:gs>
              <a:gs pos="75000">
                <a:srgbClr val="0087E6"/>
              </a:gs>
              <a:gs pos="100000">
                <a:srgbClr val="005CBF"/>
              </a:gs>
            </a:gsLst>
            <a:lin ang="1080000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0" name="Freccia a destra 19"/>
          <p:cNvSpPr/>
          <p:nvPr/>
        </p:nvSpPr>
        <p:spPr bwMode="auto">
          <a:xfrm rot="18643349">
            <a:off x="4513971" y="2463914"/>
            <a:ext cx="654888" cy="334536"/>
          </a:xfrm>
          <a:prstGeom prst="rightArrow">
            <a:avLst/>
          </a:prstGeom>
          <a:gradFill>
            <a:gsLst>
              <a:gs pos="0">
                <a:srgbClr val="03D4A8"/>
              </a:gs>
              <a:gs pos="25000">
                <a:srgbClr val="21D6E0"/>
              </a:gs>
              <a:gs pos="75000">
                <a:srgbClr val="0087E6"/>
              </a:gs>
              <a:gs pos="100000">
                <a:srgbClr val="005CBF"/>
              </a:gs>
            </a:gsLst>
            <a:lin ang="1080000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1" name="Freccia a destra 20"/>
          <p:cNvSpPr/>
          <p:nvPr/>
        </p:nvSpPr>
        <p:spPr bwMode="auto">
          <a:xfrm rot="2493126">
            <a:off x="4563952" y="4061558"/>
            <a:ext cx="557560" cy="392933"/>
          </a:xfrm>
          <a:prstGeom prst="rightArrow">
            <a:avLst/>
          </a:prstGeom>
          <a:gradFill>
            <a:gsLst>
              <a:gs pos="0">
                <a:srgbClr val="03D4A8"/>
              </a:gs>
              <a:gs pos="25000">
                <a:srgbClr val="21D6E0"/>
              </a:gs>
              <a:gs pos="75000">
                <a:srgbClr val="0087E6"/>
              </a:gs>
              <a:gs pos="100000">
                <a:srgbClr val="005CBF"/>
              </a:gs>
            </a:gsLst>
            <a:lin ang="1080000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22" name="Freccia a destra 21"/>
          <p:cNvSpPr/>
          <p:nvPr/>
        </p:nvSpPr>
        <p:spPr bwMode="auto">
          <a:xfrm>
            <a:off x="4578912" y="3312469"/>
            <a:ext cx="501804" cy="392933"/>
          </a:xfrm>
          <a:prstGeom prst="rightArrow">
            <a:avLst/>
          </a:prstGeom>
          <a:gradFill>
            <a:gsLst>
              <a:gs pos="0">
                <a:srgbClr val="03D4A8"/>
              </a:gs>
              <a:gs pos="25000">
                <a:srgbClr val="21D6E0"/>
              </a:gs>
              <a:gs pos="75000">
                <a:srgbClr val="0087E6"/>
              </a:gs>
              <a:gs pos="100000">
                <a:srgbClr val="005CBF"/>
              </a:gs>
            </a:gsLst>
            <a:lin ang="1080000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5815" name="CasellaDiTesto 79"/>
          <p:cNvSpPr txBox="1">
            <a:spLocks noChangeArrowheads="1"/>
          </p:cNvSpPr>
          <p:nvPr/>
        </p:nvSpPr>
        <p:spPr bwMode="auto">
          <a:xfrm>
            <a:off x="3519488" y="4818063"/>
            <a:ext cx="1338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b="1"/>
              <a:t>ETL/DQ</a:t>
            </a:r>
          </a:p>
        </p:txBody>
      </p:sp>
      <p:grpSp>
        <p:nvGrpSpPr>
          <p:cNvPr id="75816" name="Group 9"/>
          <p:cNvGrpSpPr>
            <a:grpSpLocks/>
          </p:cNvGrpSpPr>
          <p:nvPr/>
        </p:nvGrpSpPr>
        <p:grpSpPr bwMode="auto">
          <a:xfrm>
            <a:off x="2516188" y="4622800"/>
            <a:ext cx="836612" cy="588963"/>
            <a:chOff x="1632" y="1248"/>
            <a:chExt cx="2682" cy="2286"/>
          </a:xfrm>
        </p:grpSpPr>
        <p:sp>
          <p:nvSpPr>
            <p:cNvPr id="75841" name="Gear"/>
            <p:cNvSpPr>
              <a:spLocks noEditPoints="1" noChangeArrowheads="1"/>
            </p:cNvSpPr>
            <p:nvPr/>
          </p:nvSpPr>
          <p:spPr bwMode="auto">
            <a:xfrm>
              <a:off x="3119" y="1248"/>
              <a:ext cx="1195" cy="104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74 w 21600"/>
                <a:gd name="T13" fmla="*/ 3957 h 21600"/>
                <a:gd name="T14" fmla="*/ 17840 w 21600"/>
                <a:gd name="T15" fmla="*/ 17643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round/>
              <a:headEnd/>
              <a:tailEnd/>
            </a:ln>
            <a:scene3d>
              <a:camera prst="legacyPerspectiveFront">
                <a:rot lat="20099957" lon="1500000" rev="0"/>
              </a:camera>
              <a:lightRig rig="legacyFlat4" dir="b"/>
            </a:scene3d>
            <a:sp3d extrusionH="430200" prstMaterial="legacyMatte">
              <a:bevelT w="13500" h="13500" prst="angle"/>
              <a:bevelB w="13500" h="13500" prst="angle"/>
              <a:extrusionClr>
                <a:srgbClr val="C0C0C0"/>
              </a:extrusionClr>
            </a:sp3d>
          </p:spPr>
          <p:txBody>
            <a:bodyPr>
              <a:flatTx/>
            </a:bodyPr>
            <a:lstStyle/>
            <a:p>
              <a:endParaRPr lang="it-IT"/>
            </a:p>
          </p:txBody>
        </p:sp>
        <p:sp>
          <p:nvSpPr>
            <p:cNvPr id="75842" name="AutoShape 11"/>
            <p:cNvSpPr>
              <a:spLocks noEditPoints="1" noChangeArrowheads="1"/>
            </p:cNvSpPr>
            <p:nvPr/>
          </p:nvSpPr>
          <p:spPr bwMode="auto">
            <a:xfrm>
              <a:off x="1632" y="1680"/>
              <a:ext cx="1429" cy="1253"/>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68 w 21600"/>
                <a:gd name="T13" fmla="*/ 3965 h 21600"/>
                <a:gd name="T14" fmla="*/ 17836 w 21600"/>
                <a:gd name="T15" fmla="*/ 17635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round/>
              <a:headEnd/>
              <a:tailEnd/>
            </a:ln>
            <a:scene3d>
              <a:camera prst="legacyPerspectiveFront">
                <a:rot lat="20099957" lon="1500000" rev="0"/>
              </a:camera>
              <a:lightRig rig="legacyFlat4" dir="b"/>
            </a:scene3d>
            <a:sp3d extrusionH="430200" prstMaterial="legacyMatte">
              <a:bevelT w="13500" h="13500" prst="angle"/>
              <a:bevelB w="13500" h="13500" prst="angle"/>
              <a:extrusionClr>
                <a:srgbClr val="C0C0C0"/>
              </a:extrusionClr>
            </a:sp3d>
          </p:spPr>
          <p:txBody>
            <a:bodyPr>
              <a:flatTx/>
            </a:bodyPr>
            <a:lstStyle/>
            <a:p>
              <a:endParaRPr lang="it-IT"/>
            </a:p>
          </p:txBody>
        </p:sp>
        <p:sp>
          <p:nvSpPr>
            <p:cNvPr id="75843" name="AutoShape 12"/>
            <p:cNvSpPr>
              <a:spLocks noEditPoints="1" noChangeArrowheads="1"/>
            </p:cNvSpPr>
            <p:nvPr/>
          </p:nvSpPr>
          <p:spPr bwMode="auto">
            <a:xfrm>
              <a:off x="2559" y="2142"/>
              <a:ext cx="1588"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380 w 21600"/>
                <a:gd name="T13" fmla="*/ 3957 h 21600"/>
                <a:gd name="T14" fmla="*/ 17846 w 21600"/>
                <a:gd name="T15" fmla="*/ 17628 h 21600"/>
              </a:gdLst>
              <a:ahLst/>
              <a:cxnLst>
                <a:cxn ang="T8">
                  <a:pos x="T0" y="T1"/>
                </a:cxn>
                <a:cxn ang="T9">
                  <a:pos x="T2" y="T3"/>
                </a:cxn>
                <a:cxn ang="T10">
                  <a:pos x="T4" y="T5"/>
                </a:cxn>
                <a:cxn ang="T11">
                  <a:pos x="T6" y="T7"/>
                </a:cxn>
              </a:cxnLst>
              <a:rect l="T12" t="T13" r="T14" b="T15"/>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round/>
              <a:headEnd/>
              <a:tailEnd/>
            </a:ln>
            <a:scene3d>
              <a:camera prst="legacyPerspectiveFront">
                <a:rot lat="20099957" lon="1500000" rev="0"/>
              </a:camera>
              <a:lightRig rig="legacyFlat4" dir="b"/>
            </a:scene3d>
            <a:sp3d extrusionH="430200" prstMaterial="legacyMatte">
              <a:bevelT w="13500" h="13500" prst="angle"/>
              <a:bevelB w="13500" h="13500" prst="angle"/>
              <a:extrusionClr>
                <a:srgbClr val="C0C0C0"/>
              </a:extrusionClr>
            </a:sp3d>
          </p:spPr>
          <p:txBody>
            <a:bodyPr>
              <a:flatTx/>
            </a:bodyPr>
            <a:lstStyle/>
            <a:p>
              <a:endParaRPr lang="it-IT"/>
            </a:p>
          </p:txBody>
        </p:sp>
      </p:grpSp>
      <p:pic>
        <p:nvPicPr>
          <p:cNvPr id="7581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3925" y="3378200"/>
            <a:ext cx="947738" cy="5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0700" y="3378200"/>
            <a:ext cx="7810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19" name="Rettangolo 119"/>
          <p:cNvSpPr>
            <a:spLocks noChangeArrowheads="1"/>
          </p:cNvSpPr>
          <p:nvPr/>
        </p:nvSpPr>
        <p:spPr bwMode="auto">
          <a:xfrm>
            <a:off x="6500813" y="4857750"/>
            <a:ext cx="125571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it-IT" sz="1600" b="1"/>
              <a:t>Meta Dati</a:t>
            </a:r>
            <a:endParaRPr lang="it-IT" sz="1600"/>
          </a:p>
        </p:txBody>
      </p:sp>
      <p:pic>
        <p:nvPicPr>
          <p:cNvPr id="75820" name="Picture 49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0813" y="3643313"/>
            <a:ext cx="8318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21" name="CasellaDiTesto 121"/>
          <p:cNvSpPr txBox="1">
            <a:spLocks noChangeArrowheads="1"/>
          </p:cNvSpPr>
          <p:nvPr/>
        </p:nvSpPr>
        <p:spPr bwMode="auto">
          <a:xfrm>
            <a:off x="2357438" y="5395913"/>
            <a:ext cx="2460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2400" b="1">
                <a:solidFill>
                  <a:srgbClr val="FF0000"/>
                </a:solidFill>
              </a:rPr>
              <a:t>Datawarehouse</a:t>
            </a:r>
            <a:endParaRPr lang="it-IT" sz="1600" b="1">
              <a:solidFill>
                <a:srgbClr val="FF0000"/>
              </a:solidFill>
            </a:endParaRPr>
          </a:p>
        </p:txBody>
      </p:sp>
      <p:pic>
        <p:nvPicPr>
          <p:cNvPr id="75822" name="Picture 54" descr="C:\Users\Beppe\AppData\Local\Microsoft\Windows\Temporary Internet Files\Content.IE5\YMKQKD1U\MCj0438062000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9475" y="3538538"/>
            <a:ext cx="1214438"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5823" name="Group 9"/>
          <p:cNvGrpSpPr>
            <a:grpSpLocks/>
          </p:cNvGrpSpPr>
          <p:nvPr/>
        </p:nvGrpSpPr>
        <p:grpSpPr bwMode="auto">
          <a:xfrm>
            <a:off x="7269163" y="1824038"/>
            <a:ext cx="1560512" cy="1071562"/>
            <a:chOff x="3728" y="3065"/>
            <a:chExt cx="774" cy="495"/>
          </a:xfrm>
        </p:grpSpPr>
        <p:pic>
          <p:nvPicPr>
            <p:cNvPr id="75838" name="Picture 132"/>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r="-375"/>
            <a:stretch>
              <a:fillRect/>
            </a:stretch>
          </p:blipFill>
          <p:spPr bwMode="gray">
            <a:xfrm>
              <a:off x="3965" y="3118"/>
              <a:ext cx="281"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75839" name="Picture 132"/>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r="-375"/>
            <a:stretch>
              <a:fillRect/>
            </a:stretch>
          </p:blipFill>
          <p:spPr bwMode="gray">
            <a:xfrm>
              <a:off x="3728" y="3065"/>
              <a:ext cx="281"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75840" name="Picture 132"/>
            <p:cNvPicPr>
              <a:picLocks noChangeAspect="1" noChangeArrowheads="1"/>
            </p:cNvPicPr>
            <p:nvPr/>
          </p:nvPicPr>
          <p:blipFill>
            <a:blip r:embed="rId7">
              <a:clrChange>
                <a:clrFrom>
                  <a:srgbClr val="000000"/>
                </a:clrFrom>
                <a:clrTo>
                  <a:srgbClr val="000000">
                    <a:alpha val="0"/>
                  </a:srgbClr>
                </a:clrTo>
              </a:clrChange>
              <a:extLst>
                <a:ext uri="{28A0092B-C50C-407E-A947-70E740481C1C}">
                  <a14:useLocalDpi xmlns:a14="http://schemas.microsoft.com/office/drawing/2010/main" val="0"/>
                </a:ext>
              </a:extLst>
            </a:blip>
            <a:srcRect r="-375"/>
            <a:stretch>
              <a:fillRect/>
            </a:stretch>
          </p:blipFill>
          <p:spPr bwMode="gray">
            <a:xfrm>
              <a:off x="4221" y="3072"/>
              <a:ext cx="281"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grpSp>
      <p:pic>
        <p:nvPicPr>
          <p:cNvPr id="75824" name="Picture 5" descr="18 Picture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0913" y="2681288"/>
            <a:ext cx="1241425"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25" name="Picture 12" descr="2x2 2 Data Sources 2 Cross 2 Charts (Demo Final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5250" y="3109913"/>
            <a:ext cx="1222375" cy="915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5826" name="Picture 9" descr="Mobil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13725" y="3681413"/>
            <a:ext cx="8413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Freccia a destra 40"/>
          <p:cNvSpPr/>
          <p:nvPr/>
        </p:nvSpPr>
        <p:spPr>
          <a:xfrm>
            <a:off x="6500826" y="3071810"/>
            <a:ext cx="642942" cy="571504"/>
          </a:xfrm>
          <a:prstGeom prst="rightArrow">
            <a:avLst>
              <a:gd name="adj1" fmla="val 50000"/>
              <a:gd name="adj2" fmla="val 50000"/>
            </a:avLst>
          </a:prstGeom>
          <a:gradFill>
            <a:gsLst>
              <a:gs pos="0">
                <a:srgbClr val="03D4A8"/>
              </a:gs>
              <a:gs pos="25000">
                <a:srgbClr val="21D6E0"/>
              </a:gs>
              <a:gs pos="75000">
                <a:srgbClr val="0087E6"/>
              </a:gs>
              <a:gs pos="100000">
                <a:srgbClr val="005CBF"/>
              </a:gs>
            </a:gsLst>
            <a:lin ang="540000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5830" name="CasellaDiTesto 79"/>
          <p:cNvSpPr txBox="1">
            <a:spLocks noChangeArrowheads="1"/>
          </p:cNvSpPr>
          <p:nvPr/>
        </p:nvSpPr>
        <p:spPr bwMode="auto">
          <a:xfrm>
            <a:off x="7715250" y="1168400"/>
            <a:ext cx="1003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b="1">
                <a:solidFill>
                  <a:srgbClr val="FF0000"/>
                </a:solidFill>
              </a:rPr>
              <a:t>Users</a:t>
            </a:r>
          </a:p>
        </p:txBody>
      </p:sp>
      <p:sp>
        <p:nvSpPr>
          <p:cNvPr id="43" name="Rettangolo 42"/>
          <p:cNvSpPr/>
          <p:nvPr/>
        </p:nvSpPr>
        <p:spPr>
          <a:xfrm>
            <a:off x="1143000" y="1538288"/>
            <a:ext cx="5143500" cy="428625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4" name="Freccia a destra 43"/>
          <p:cNvSpPr/>
          <p:nvPr/>
        </p:nvSpPr>
        <p:spPr bwMode="auto">
          <a:xfrm>
            <a:off x="1071508" y="3324262"/>
            <a:ext cx="557560" cy="392933"/>
          </a:xfrm>
          <a:prstGeom prst="rightArrow">
            <a:avLst/>
          </a:prstGeom>
          <a:gradFill>
            <a:gsLst>
              <a:gs pos="0">
                <a:srgbClr val="03D4A8"/>
              </a:gs>
              <a:gs pos="25000">
                <a:srgbClr val="21D6E0"/>
              </a:gs>
              <a:gs pos="75000">
                <a:srgbClr val="0087E6"/>
              </a:gs>
              <a:gs pos="100000">
                <a:srgbClr val="005CBF"/>
              </a:gs>
            </a:gsLst>
            <a:lin ang="1080000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5" name="Cubo 44"/>
          <p:cNvSpPr/>
          <p:nvPr/>
        </p:nvSpPr>
        <p:spPr>
          <a:xfrm>
            <a:off x="5072063" y="4038600"/>
            <a:ext cx="857250" cy="928688"/>
          </a:xfrm>
          <a:prstGeom prst="cube">
            <a:avLst/>
          </a:prstGeom>
          <a:gradFill>
            <a:gsLst>
              <a:gs pos="0">
                <a:srgbClr val="FFF200"/>
              </a:gs>
              <a:gs pos="45000">
                <a:srgbClr val="FF7A00"/>
              </a:gs>
              <a:gs pos="70000">
                <a:srgbClr val="FF0300"/>
              </a:gs>
              <a:gs pos="100000">
                <a:srgbClr val="4D0808"/>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6" name="Rettangolo 45"/>
          <p:cNvSpPr/>
          <p:nvPr/>
        </p:nvSpPr>
        <p:spPr>
          <a:xfrm>
            <a:off x="6429375" y="1571625"/>
            <a:ext cx="2643188" cy="4214813"/>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47" name="CasellaDiTesto 121"/>
          <p:cNvSpPr txBox="1">
            <a:spLocks noChangeArrowheads="1"/>
          </p:cNvSpPr>
          <p:nvPr/>
        </p:nvSpPr>
        <p:spPr bwMode="auto">
          <a:xfrm>
            <a:off x="7072313" y="5357813"/>
            <a:ext cx="1201737" cy="461962"/>
          </a:xfrm>
          <a:prstGeom prst="rect">
            <a:avLst/>
          </a:prstGeom>
          <a:noFill/>
          <a:ln w="9525">
            <a:noFill/>
            <a:miter lim="800000"/>
            <a:headEnd/>
            <a:tailEnd/>
          </a:ln>
        </p:spPr>
        <p:txBody>
          <a:bodyPr wrap="none">
            <a:spAutoFit/>
          </a:bodyPr>
          <a:lstStyle/>
          <a:p>
            <a:pPr>
              <a:defRPr/>
            </a:pPr>
            <a:r>
              <a:rPr lang="it-IT" sz="2400" b="1" dirty="0" err="1">
                <a:solidFill>
                  <a:schemeClr val="tx2">
                    <a:lumMod val="60000"/>
                    <a:lumOff val="40000"/>
                  </a:schemeClr>
                </a:solidFill>
                <a:latin typeface="Arial" charset="0"/>
                <a:cs typeface="Arial" charset="0"/>
              </a:rPr>
              <a:t>Tool</a:t>
            </a:r>
            <a:r>
              <a:rPr lang="it-IT" sz="2400" b="1" dirty="0">
                <a:solidFill>
                  <a:schemeClr val="tx2">
                    <a:lumMod val="60000"/>
                    <a:lumOff val="40000"/>
                  </a:schemeClr>
                </a:solidFill>
                <a:latin typeface="Arial" charset="0"/>
                <a:cs typeface="Arial" charset="0"/>
              </a:rPr>
              <a:t> BI</a:t>
            </a:r>
            <a:endParaRPr lang="it-IT" sz="1600" b="1" dirty="0">
              <a:solidFill>
                <a:schemeClr val="tx2">
                  <a:lumMod val="60000"/>
                  <a:lumOff val="40000"/>
                </a:schemeClr>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up)">
                                      <p:cBhvr>
                                        <p:cTn id="7" dur="500"/>
                                        <p:tgtEl>
                                          <p:spTgt spid="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up)">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p:cNvSpPr>
            <a:spLocks noGrp="1"/>
          </p:cNvSpPr>
          <p:nvPr>
            <p:ph type="title"/>
          </p:nvPr>
        </p:nvSpPr>
        <p:spPr/>
        <p:txBody>
          <a:bodyPr/>
          <a:lstStyle/>
          <a:p>
            <a:r>
              <a:rPr lang="it-IT" sz="3600" dirty="0" smtClean="0"/>
              <a:t>Come fare a…? Distinguiamo le tecnologie</a:t>
            </a:r>
          </a:p>
        </p:txBody>
      </p:sp>
      <p:sp>
        <p:nvSpPr>
          <p:cNvPr id="16387" name="Segnaposto contenuto 2"/>
          <p:cNvSpPr>
            <a:spLocks noGrp="1"/>
          </p:cNvSpPr>
          <p:nvPr>
            <p:ph idx="1"/>
          </p:nvPr>
        </p:nvSpPr>
        <p:spPr>
          <a:xfrm>
            <a:off x="2123727" y="1000124"/>
            <a:ext cx="6552729" cy="5741243"/>
          </a:xfrm>
          <a:solidFill>
            <a:schemeClr val="bg1"/>
          </a:solidFill>
        </p:spPr>
        <p:txBody>
          <a:bodyPr/>
          <a:lstStyle/>
          <a:p>
            <a:r>
              <a:rPr lang="it-IT" sz="2000" dirty="0" smtClean="0"/>
              <a:t>Costruire un sistema di indicatori (PMS) per il CEO, CFO, CMO e il management?</a:t>
            </a:r>
          </a:p>
          <a:p>
            <a:pPr marL="0" indent="0">
              <a:buNone/>
            </a:pPr>
            <a:endParaRPr lang="it-IT" sz="2000" dirty="0" smtClean="0"/>
          </a:p>
          <a:p>
            <a:r>
              <a:rPr lang="it-IT" sz="2000" dirty="0" smtClean="0">
                <a:solidFill>
                  <a:schemeClr val="tx2">
                    <a:lumMod val="75000"/>
                  </a:schemeClr>
                </a:solidFill>
              </a:rPr>
              <a:t>Sapere quali prodotti promuovere insieme?</a:t>
            </a:r>
          </a:p>
          <a:p>
            <a:r>
              <a:rPr lang="it-IT" sz="2000" dirty="0" smtClean="0">
                <a:solidFill>
                  <a:schemeClr val="tx2">
                    <a:lumMod val="75000"/>
                  </a:schemeClr>
                </a:solidFill>
              </a:rPr>
              <a:t>Sapere chi sono i miei clienti per personalizzare la comunicazione?</a:t>
            </a:r>
          </a:p>
          <a:p>
            <a:r>
              <a:rPr lang="it-IT" sz="2000" dirty="0" smtClean="0">
                <a:solidFill>
                  <a:schemeClr val="tx2">
                    <a:lumMod val="75000"/>
                  </a:schemeClr>
                </a:solidFill>
              </a:rPr>
              <a:t>Sapere l’efficacia di una campagna o di una fiera?</a:t>
            </a:r>
          </a:p>
          <a:p>
            <a:r>
              <a:rPr lang="it-IT" sz="2000" dirty="0" smtClean="0">
                <a:solidFill>
                  <a:schemeClr val="tx2">
                    <a:lumMod val="75000"/>
                  </a:schemeClr>
                </a:solidFill>
              </a:rPr>
              <a:t>Quali sono i clienti che potrebbero abbandonare l’azienda?</a:t>
            </a:r>
          </a:p>
          <a:p>
            <a:pPr marL="0" indent="0">
              <a:buNone/>
            </a:pPr>
            <a:endParaRPr lang="it-IT" sz="2000" dirty="0" smtClean="0">
              <a:solidFill>
                <a:schemeClr val="tx2">
                  <a:lumMod val="75000"/>
                </a:schemeClr>
              </a:solidFill>
            </a:endParaRPr>
          </a:p>
          <a:p>
            <a:r>
              <a:rPr lang="it-IT" sz="2000" dirty="0">
                <a:solidFill>
                  <a:srgbClr val="FF9900"/>
                </a:solidFill>
              </a:rPr>
              <a:t>Sapere i motivi di reclamo contenuti nelle mail</a:t>
            </a:r>
            <a:r>
              <a:rPr lang="it-IT" sz="2000" dirty="0" smtClean="0">
                <a:solidFill>
                  <a:srgbClr val="FF9900"/>
                </a:solidFill>
              </a:rPr>
              <a:t>?</a:t>
            </a:r>
          </a:p>
          <a:p>
            <a:pPr marL="0" indent="0">
              <a:buNone/>
            </a:pPr>
            <a:endParaRPr lang="it-IT" sz="2000" dirty="0">
              <a:solidFill>
                <a:srgbClr val="FF9900"/>
              </a:solidFill>
            </a:endParaRPr>
          </a:p>
          <a:p>
            <a:r>
              <a:rPr lang="it-IT" sz="2000" dirty="0" smtClean="0">
                <a:solidFill>
                  <a:srgbClr val="008000"/>
                </a:solidFill>
              </a:rPr>
              <a:t>Aiutare la forza vendita per creare e gestire i </a:t>
            </a:r>
            <a:r>
              <a:rPr lang="it-IT" sz="2000" dirty="0" err="1" smtClean="0">
                <a:solidFill>
                  <a:srgbClr val="008000"/>
                </a:solidFill>
              </a:rPr>
              <a:t>leads</a:t>
            </a:r>
            <a:r>
              <a:rPr lang="it-IT" sz="2000" dirty="0" smtClean="0">
                <a:solidFill>
                  <a:srgbClr val="008000"/>
                </a:solidFill>
              </a:rPr>
              <a:t> assegnati?</a:t>
            </a:r>
          </a:p>
          <a:p>
            <a:r>
              <a:rPr lang="it-IT" sz="2000" dirty="0" smtClean="0">
                <a:solidFill>
                  <a:srgbClr val="008000"/>
                </a:solidFill>
              </a:rPr>
              <a:t>Migliorare la comunicazione via Web?</a:t>
            </a:r>
          </a:p>
          <a:p>
            <a:r>
              <a:rPr lang="it-IT" sz="2000" dirty="0">
                <a:solidFill>
                  <a:srgbClr val="008000"/>
                </a:solidFill>
              </a:rPr>
              <a:t>Sapere quello che si dice di me su internet?</a:t>
            </a:r>
          </a:p>
          <a:p>
            <a:endParaRPr lang="it-IT" sz="2000" dirty="0" smtClean="0"/>
          </a:p>
          <a:p>
            <a:endParaRPr lang="it-IT" sz="2000" dirty="0" smtClean="0"/>
          </a:p>
        </p:txBody>
      </p:sp>
      <p:sp>
        <p:nvSpPr>
          <p:cNvPr id="2" name="CasellaDiTesto 1"/>
          <p:cNvSpPr txBox="1"/>
          <p:nvPr/>
        </p:nvSpPr>
        <p:spPr>
          <a:xfrm>
            <a:off x="179512" y="1145649"/>
            <a:ext cx="1906869" cy="338554"/>
          </a:xfrm>
          <a:prstGeom prst="rect">
            <a:avLst/>
          </a:prstGeom>
          <a:noFill/>
        </p:spPr>
        <p:txBody>
          <a:bodyPr wrap="none" rtlCol="0">
            <a:spAutoFit/>
          </a:bodyPr>
          <a:lstStyle/>
          <a:p>
            <a:r>
              <a:rPr lang="it-IT" sz="1600" dirty="0" smtClean="0">
                <a:latin typeface="+mj-lt"/>
              </a:rPr>
              <a:t>Business Intelligence</a:t>
            </a:r>
            <a:endParaRPr lang="it-IT" sz="1600" dirty="0">
              <a:latin typeface="+mj-lt"/>
            </a:endParaRPr>
          </a:p>
        </p:txBody>
      </p:sp>
      <p:sp>
        <p:nvSpPr>
          <p:cNvPr id="5" name="CasellaDiTesto 4"/>
          <p:cNvSpPr txBox="1"/>
          <p:nvPr/>
        </p:nvSpPr>
        <p:spPr>
          <a:xfrm>
            <a:off x="177903" y="2852936"/>
            <a:ext cx="1196546" cy="338554"/>
          </a:xfrm>
          <a:prstGeom prst="rect">
            <a:avLst/>
          </a:prstGeom>
          <a:noFill/>
        </p:spPr>
        <p:txBody>
          <a:bodyPr wrap="none" rtlCol="0">
            <a:spAutoFit/>
          </a:bodyPr>
          <a:lstStyle/>
          <a:p>
            <a:r>
              <a:rPr lang="it-IT" sz="1600" dirty="0" smtClean="0">
                <a:latin typeface="+mj-lt"/>
              </a:rPr>
              <a:t>Data Mining</a:t>
            </a:r>
            <a:endParaRPr lang="it-IT" sz="1600" dirty="0">
              <a:latin typeface="+mj-lt"/>
            </a:endParaRPr>
          </a:p>
        </p:txBody>
      </p:sp>
      <p:sp>
        <p:nvSpPr>
          <p:cNvPr id="6" name="CasellaDiTesto 5"/>
          <p:cNvSpPr txBox="1"/>
          <p:nvPr/>
        </p:nvSpPr>
        <p:spPr>
          <a:xfrm>
            <a:off x="204740" y="4509120"/>
            <a:ext cx="1148199" cy="338554"/>
          </a:xfrm>
          <a:prstGeom prst="rect">
            <a:avLst/>
          </a:prstGeom>
          <a:noFill/>
        </p:spPr>
        <p:txBody>
          <a:bodyPr wrap="none" rtlCol="0">
            <a:spAutoFit/>
          </a:bodyPr>
          <a:lstStyle/>
          <a:p>
            <a:r>
              <a:rPr lang="it-IT" sz="1600" dirty="0" smtClean="0">
                <a:latin typeface="+mj-lt"/>
              </a:rPr>
              <a:t>Text Mining</a:t>
            </a:r>
            <a:endParaRPr lang="it-IT" sz="1600" dirty="0">
              <a:latin typeface="+mj-lt"/>
            </a:endParaRPr>
          </a:p>
        </p:txBody>
      </p:sp>
      <p:sp>
        <p:nvSpPr>
          <p:cNvPr id="7" name="CasellaDiTesto 6"/>
          <p:cNvSpPr txBox="1"/>
          <p:nvPr/>
        </p:nvSpPr>
        <p:spPr>
          <a:xfrm>
            <a:off x="216859" y="5805264"/>
            <a:ext cx="1467902" cy="584775"/>
          </a:xfrm>
          <a:prstGeom prst="rect">
            <a:avLst/>
          </a:prstGeom>
          <a:solidFill>
            <a:schemeClr val="bg1"/>
          </a:solidFill>
        </p:spPr>
        <p:txBody>
          <a:bodyPr wrap="none" rtlCol="0">
            <a:spAutoFit/>
          </a:bodyPr>
          <a:lstStyle/>
          <a:p>
            <a:r>
              <a:rPr lang="it-IT" sz="1600" dirty="0" smtClean="0">
                <a:latin typeface="+mj-lt"/>
              </a:rPr>
              <a:t>Web Marketing</a:t>
            </a:r>
          </a:p>
          <a:p>
            <a:r>
              <a:rPr lang="it-IT" sz="1600" dirty="0" smtClean="0">
                <a:latin typeface="+mj-lt"/>
              </a:rPr>
              <a:t>CRM analitico</a:t>
            </a:r>
            <a:endParaRPr lang="it-IT" sz="1600" dirty="0">
              <a:latin typeface="+mj-lt"/>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article31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642938"/>
            <a:ext cx="8342312"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D:\excelbiCasa\immagini\bs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571500"/>
            <a:ext cx="571500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D:\excelbiCasa\immagini\bsc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642938"/>
            <a:ext cx="5778500" cy="532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CasellaDiTesto 2"/>
          <p:cNvSpPr txBox="1">
            <a:spLocks noChangeArrowheads="1"/>
          </p:cNvSpPr>
          <p:nvPr/>
        </p:nvSpPr>
        <p:spPr bwMode="auto">
          <a:xfrm>
            <a:off x="7572375" y="2571750"/>
            <a:ext cx="1928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defRPr/>
            </a:pPr>
            <a:r>
              <a:rPr lang="it-IT" sz="1200" b="1" smtClean="0">
                <a:solidFill>
                  <a:schemeClr val="tx1"/>
                </a:solidFill>
                <a:latin typeface="+mn-lt"/>
              </a:rPr>
              <a:t>Proposizione di valore:</a:t>
            </a:r>
            <a:endParaRPr lang="it-IT" sz="1200" smtClean="0">
              <a:latin typeface="+mn-lt"/>
            </a:endParaRPr>
          </a:p>
          <a:p>
            <a:pPr eaLnBrk="1" hangingPunct="1">
              <a:defRPr/>
            </a:pPr>
            <a:r>
              <a:rPr lang="it-IT" sz="1200" smtClean="0">
                <a:latin typeface="+mn-lt"/>
              </a:rPr>
              <a:t>Brand Image</a:t>
            </a:r>
          </a:p>
          <a:p>
            <a:pPr eaLnBrk="1" hangingPunct="1">
              <a:defRPr/>
            </a:pPr>
            <a:r>
              <a:rPr lang="it-IT" sz="1200" smtClean="0">
                <a:latin typeface="+mn-lt"/>
              </a:rPr>
              <a:t>Offerta prodotti e servizi</a:t>
            </a:r>
          </a:p>
          <a:p>
            <a:pPr eaLnBrk="1" hangingPunct="1">
              <a:defRPr/>
            </a:pPr>
            <a:r>
              <a:rPr lang="it-IT" sz="1200" smtClean="0">
                <a:latin typeface="+mn-lt"/>
              </a:rPr>
              <a:t>Relazioni</a:t>
            </a:r>
          </a:p>
          <a:p>
            <a:pPr eaLnBrk="1" hangingPunct="1">
              <a:defRPr/>
            </a:pPr>
            <a:r>
              <a:rPr lang="it-IT" sz="1200" smtClean="0">
                <a:latin typeface="+mn-lt"/>
              </a:rPr>
              <a:t>CRM</a:t>
            </a:r>
          </a:p>
        </p:txBody>
      </p:sp>
      <p:sp>
        <p:nvSpPr>
          <p:cNvPr id="67588" name="CasellaDiTesto 3"/>
          <p:cNvSpPr txBox="1">
            <a:spLocks noChangeArrowheads="1"/>
          </p:cNvSpPr>
          <p:nvPr/>
        </p:nvSpPr>
        <p:spPr bwMode="auto">
          <a:xfrm>
            <a:off x="5857875" y="4714875"/>
            <a:ext cx="29733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defRPr/>
            </a:pPr>
            <a:r>
              <a:rPr lang="it-IT" sz="1200" b="1" smtClean="0">
                <a:solidFill>
                  <a:schemeClr val="tx1"/>
                </a:solidFill>
                <a:latin typeface="+mn-lt"/>
              </a:rPr>
              <a:t>Come il valore è creato e sostenuto:</a:t>
            </a:r>
          </a:p>
          <a:p>
            <a:pPr eaLnBrk="1" hangingPunct="1">
              <a:defRPr/>
            </a:pPr>
            <a:r>
              <a:rPr lang="it-IT" sz="1200" smtClean="0">
                <a:latin typeface="+mn-lt"/>
              </a:rPr>
              <a:t>Eccellenza operativa</a:t>
            </a:r>
          </a:p>
          <a:p>
            <a:pPr eaLnBrk="1" hangingPunct="1">
              <a:defRPr/>
            </a:pPr>
            <a:r>
              <a:rPr lang="it-IT" sz="1200" smtClean="0">
                <a:latin typeface="+mn-lt"/>
              </a:rPr>
              <a:t>Gestione del cliente</a:t>
            </a:r>
          </a:p>
          <a:p>
            <a:pPr eaLnBrk="1" hangingPunct="1">
              <a:defRPr/>
            </a:pPr>
            <a:r>
              <a:rPr lang="it-IT" sz="1200" smtClean="0">
                <a:latin typeface="+mn-lt"/>
              </a:rPr>
              <a:t>Innovazione</a:t>
            </a:r>
          </a:p>
          <a:p>
            <a:pPr eaLnBrk="1" hangingPunct="1">
              <a:defRPr/>
            </a:pPr>
            <a:r>
              <a:rPr lang="it-IT" sz="1200" smtClean="0">
                <a:latin typeface="+mn-lt"/>
              </a:rPr>
              <a:t>Rispetto di regolamenti, comunità, ambiente</a:t>
            </a:r>
          </a:p>
          <a:p>
            <a:pPr eaLnBrk="1" hangingPunct="1">
              <a:defRPr/>
            </a:pPr>
            <a:endParaRPr lang="it-IT" sz="1200" smtClean="0">
              <a:latin typeface="+mn-lt"/>
            </a:endParaRPr>
          </a:p>
          <a:p>
            <a:pPr eaLnBrk="1" hangingPunct="1">
              <a:defRPr/>
            </a:pPr>
            <a:endParaRPr lang="it-IT" sz="1200" smtClean="0">
              <a:latin typeface="+mn-lt"/>
            </a:endParaRPr>
          </a:p>
        </p:txBody>
      </p:sp>
      <p:sp>
        <p:nvSpPr>
          <p:cNvPr id="67589" name="CasellaDiTesto 4"/>
          <p:cNvSpPr txBox="1">
            <a:spLocks noChangeArrowheads="1"/>
          </p:cNvSpPr>
          <p:nvPr/>
        </p:nvSpPr>
        <p:spPr bwMode="auto">
          <a:xfrm>
            <a:off x="1857375" y="285750"/>
            <a:ext cx="30241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defRPr/>
            </a:pPr>
            <a:r>
              <a:rPr lang="it-IT" sz="1200" b="1" smtClean="0">
                <a:solidFill>
                  <a:schemeClr val="tx1"/>
                </a:solidFill>
                <a:latin typeface="+mn-lt"/>
              </a:rPr>
              <a:t>Driver di valore per gli azionisti:</a:t>
            </a:r>
            <a:endParaRPr lang="it-IT" sz="1200" smtClean="0">
              <a:latin typeface="+mn-lt"/>
            </a:endParaRPr>
          </a:p>
          <a:p>
            <a:pPr eaLnBrk="1" hangingPunct="1">
              <a:defRPr/>
            </a:pPr>
            <a:r>
              <a:rPr lang="it-IT" sz="1200" smtClean="0">
                <a:latin typeface="+mn-lt"/>
              </a:rPr>
              <a:t>Miglior struttura di costi e asset (produttività)</a:t>
            </a:r>
          </a:p>
          <a:p>
            <a:pPr eaLnBrk="1" hangingPunct="1">
              <a:defRPr/>
            </a:pPr>
            <a:r>
              <a:rPr lang="it-IT" sz="1200" smtClean="0">
                <a:latin typeface="+mn-lt"/>
              </a:rPr>
              <a:t>Crescita dei ricavi con nuovi servizi e prodotti</a:t>
            </a:r>
          </a:p>
          <a:p>
            <a:pPr eaLnBrk="1" hangingPunct="1">
              <a:defRPr/>
            </a:pPr>
            <a:r>
              <a:rPr lang="it-IT" sz="1200" smtClean="0">
                <a:latin typeface="+mn-lt"/>
              </a:rPr>
              <a:t>Incrementa valore dei clienti</a:t>
            </a:r>
          </a:p>
        </p:txBody>
      </p:sp>
      <p:sp>
        <p:nvSpPr>
          <p:cNvPr id="67590" name="CasellaDiTesto 5"/>
          <p:cNvSpPr txBox="1">
            <a:spLocks noChangeArrowheads="1"/>
          </p:cNvSpPr>
          <p:nvPr/>
        </p:nvSpPr>
        <p:spPr bwMode="auto">
          <a:xfrm>
            <a:off x="214313" y="3214688"/>
            <a:ext cx="2508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defRPr/>
            </a:pPr>
            <a:r>
              <a:rPr lang="it-IT" sz="1200" b="1" dirty="0" smtClean="0">
                <a:solidFill>
                  <a:schemeClr val="tx1"/>
                </a:solidFill>
                <a:latin typeface="+mn-lt"/>
              </a:rPr>
              <a:t>Ruolo degli </a:t>
            </a:r>
            <a:r>
              <a:rPr lang="it-IT" sz="1200" b="1" dirty="0" err="1" smtClean="0">
                <a:solidFill>
                  <a:schemeClr val="tx1"/>
                </a:solidFill>
                <a:latin typeface="+mn-lt"/>
              </a:rPr>
              <a:t>asset</a:t>
            </a:r>
            <a:r>
              <a:rPr lang="it-IT" sz="1200" b="1" dirty="0" smtClean="0">
                <a:solidFill>
                  <a:schemeClr val="tx1"/>
                </a:solidFill>
                <a:latin typeface="+mn-lt"/>
              </a:rPr>
              <a:t> intangibili:</a:t>
            </a:r>
          </a:p>
          <a:p>
            <a:pPr eaLnBrk="1" hangingPunct="1">
              <a:defRPr/>
            </a:pPr>
            <a:r>
              <a:rPr lang="it-IT" sz="1200" dirty="0" smtClean="0">
                <a:latin typeface="+mn-lt"/>
              </a:rPr>
              <a:t>Abilità e cultura</a:t>
            </a:r>
          </a:p>
          <a:p>
            <a:pPr eaLnBrk="1" hangingPunct="1">
              <a:defRPr/>
            </a:pPr>
            <a:r>
              <a:rPr lang="it-IT" sz="1200" dirty="0" smtClean="0">
                <a:latin typeface="+mn-lt"/>
              </a:rPr>
              <a:t>Motivazioni  e soddisfazioni interne</a:t>
            </a:r>
          </a:p>
          <a:p>
            <a:pPr eaLnBrk="1" hangingPunct="1">
              <a:defRPr/>
            </a:pPr>
            <a:r>
              <a:rPr lang="it-IT" sz="1200" dirty="0" err="1" smtClean="0">
                <a:latin typeface="+mn-lt"/>
              </a:rPr>
              <a:t>Governance</a:t>
            </a:r>
            <a:r>
              <a:rPr lang="it-IT" sz="1200" dirty="0" smtClean="0">
                <a:latin typeface="+mn-lt"/>
              </a:rPr>
              <a:t> e Leadership</a:t>
            </a:r>
          </a:p>
          <a:p>
            <a:pPr eaLnBrk="1" hangingPunct="1">
              <a:defRPr/>
            </a:pPr>
            <a:r>
              <a:rPr lang="it-IT" sz="1200" dirty="0" smtClean="0">
                <a:latin typeface="+mn-lt"/>
              </a:rPr>
              <a:t>Knowledge management</a:t>
            </a:r>
          </a:p>
          <a:p>
            <a:pPr eaLnBrk="1" hangingPunct="1">
              <a:defRPr/>
            </a:pPr>
            <a:r>
              <a:rPr lang="it-IT" sz="1200" dirty="0" smtClean="0">
                <a:latin typeface="+mn-lt"/>
              </a:rPr>
              <a:t>Competenze e Tecnologie strategiche</a:t>
            </a:r>
          </a:p>
        </p:txBody>
      </p:sp>
      <p:sp>
        <p:nvSpPr>
          <p:cNvPr id="67591" name="Rettangolo 6"/>
          <p:cNvSpPr>
            <a:spLocks noChangeArrowheads="1"/>
          </p:cNvSpPr>
          <p:nvPr/>
        </p:nvSpPr>
        <p:spPr bwMode="auto">
          <a:xfrm>
            <a:off x="4786313" y="357188"/>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it-IT" sz="1600">
                <a:solidFill>
                  <a:srgbClr val="0070C0"/>
                </a:solidFill>
                <a:latin typeface="+mn-lt"/>
              </a:rPr>
              <a:t>Per avere successo dal punto di vista finanziario, come dovremmo apparire ai nostri azionisti? </a:t>
            </a:r>
          </a:p>
        </p:txBody>
      </p:sp>
      <p:sp>
        <p:nvSpPr>
          <p:cNvPr id="78856" name="Rettangolo 7"/>
          <p:cNvSpPr>
            <a:spLocks noChangeArrowheads="1"/>
          </p:cNvSpPr>
          <p:nvPr/>
        </p:nvSpPr>
        <p:spPr bwMode="auto">
          <a:xfrm>
            <a:off x="0" y="2071688"/>
            <a:ext cx="3857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1600">
                <a:solidFill>
                  <a:srgbClr val="0070C0"/>
                </a:solidFill>
                <a:latin typeface="Calibri" pitchFamily="34" charset="0"/>
              </a:rPr>
              <a:t>Come mantenere le capacità di apprendimento e miglioramento?</a:t>
            </a:r>
          </a:p>
        </p:txBody>
      </p:sp>
      <p:sp>
        <p:nvSpPr>
          <p:cNvPr id="78857" name="Rettangolo 8"/>
          <p:cNvSpPr>
            <a:spLocks noChangeArrowheads="1"/>
          </p:cNvSpPr>
          <p:nvPr/>
        </p:nvSpPr>
        <p:spPr bwMode="auto">
          <a:xfrm>
            <a:off x="642938" y="5643563"/>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it-IT" sz="1600">
                <a:solidFill>
                  <a:srgbClr val="0070C0"/>
                </a:solidFill>
                <a:latin typeface="Calibri" pitchFamily="34" charset="0"/>
              </a:rPr>
              <a:t>Come sta funzionando il business?  in cosa  deve eccellere l’azienda?</a:t>
            </a:r>
          </a:p>
        </p:txBody>
      </p:sp>
      <p:sp>
        <p:nvSpPr>
          <p:cNvPr id="67594" name="Rettangolo 9"/>
          <p:cNvSpPr>
            <a:spLocks noChangeArrowheads="1"/>
          </p:cNvSpPr>
          <p:nvPr/>
        </p:nvSpPr>
        <p:spPr bwMode="auto">
          <a:xfrm>
            <a:off x="5929313" y="1785938"/>
            <a:ext cx="3429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it-IT" sz="1600">
                <a:solidFill>
                  <a:srgbClr val="0070C0"/>
                </a:solidFill>
                <a:latin typeface="+mn-lt"/>
              </a:rPr>
              <a:t>Per raggiungere i nostri obbiettivi come dovremmo apparire ai nostri consumatori?</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Immagine 1" descr="ABI_logo_a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571500"/>
            <a:ext cx="7715250"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Ovale 3"/>
          <p:cNvSpPr>
            <a:spLocks noChangeArrowheads="1"/>
          </p:cNvSpPr>
          <p:nvPr/>
        </p:nvSpPr>
        <p:spPr bwMode="auto">
          <a:xfrm>
            <a:off x="3714750" y="3071813"/>
            <a:ext cx="1214438" cy="10001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p>
            <a:endParaRPr lang="it-IT" sz="4200"/>
          </a:p>
        </p:txBody>
      </p:sp>
      <p:sp>
        <p:nvSpPr>
          <p:cNvPr id="5" name="Ovale 4"/>
          <p:cNvSpPr/>
          <p:nvPr/>
        </p:nvSpPr>
        <p:spPr bwMode="auto">
          <a:xfrm>
            <a:off x="3571875" y="2928938"/>
            <a:ext cx="1428750" cy="1143000"/>
          </a:xfrm>
          <a:prstGeom prst="ellipse">
            <a:avLst/>
          </a:prstGeom>
          <a:solidFill>
            <a:schemeClr val="bg2">
              <a:lumMod val="20000"/>
              <a:lumOff val="80000"/>
            </a:schemeClr>
          </a:solidFill>
          <a:ln w="9525" cap="flat" cmpd="sng" algn="ctr">
            <a:noFill/>
            <a:prstDash val="solid"/>
            <a:round/>
            <a:headEnd type="none" w="med" len="med"/>
            <a:tailEnd type="none" w="med" len="med"/>
          </a:ln>
          <a:effectLst/>
        </p:spPr>
        <p:txBody>
          <a:bodyPr anchor="ctr"/>
          <a:lstStyle/>
          <a:p>
            <a:pPr>
              <a:defRPr/>
            </a:pPr>
            <a:endParaRPr lang="it-IT" sz="420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idx="4294967295"/>
          </p:nvPr>
        </p:nvSpPr>
        <p:spPr>
          <a:xfrm>
            <a:off x="468313" y="0"/>
            <a:ext cx="8229600" cy="1143000"/>
          </a:xfrm>
        </p:spPr>
        <p:txBody>
          <a:bodyPr anchor="ctr"/>
          <a:lstStyle/>
          <a:p>
            <a:pPr eaLnBrk="1" hangingPunct="1"/>
            <a:r>
              <a:rPr lang="it-IT" altLang="zh-CN" sz="3800" smtClean="0"/>
              <a:t>Slice and dice (pivoting)</a:t>
            </a:r>
            <a:endParaRPr lang="it-IT" sz="3800" smtClean="0"/>
          </a:p>
        </p:txBody>
      </p:sp>
      <p:sp>
        <p:nvSpPr>
          <p:cNvPr id="4" name="Rectangle 1028"/>
          <p:cNvSpPr>
            <a:spLocks noChangeArrowheads="1"/>
          </p:cNvSpPr>
          <p:nvPr/>
        </p:nvSpPr>
        <p:spPr bwMode="auto">
          <a:xfrm>
            <a:off x="909638" y="5614988"/>
            <a:ext cx="1905000" cy="457200"/>
          </a:xfrm>
          <a:prstGeom prst="rect">
            <a:avLst/>
          </a:prstGeom>
          <a:noFill/>
          <a:ln w="9525">
            <a:noFill/>
            <a:miter lim="800000"/>
            <a:headEnd/>
            <a:tailEnd/>
          </a:ln>
        </p:spPr>
        <p:txBody>
          <a:bodyPr wrap="none" anchor="ctr"/>
          <a:lstStyle/>
          <a:p>
            <a:pPr>
              <a:defRPr/>
            </a:pPr>
            <a:endParaRPr lang="it-IT" sz="1100">
              <a:solidFill>
                <a:schemeClr val="tx1"/>
              </a:solidFill>
              <a:latin typeface="+mn-lt"/>
            </a:endParaRPr>
          </a:p>
        </p:txBody>
      </p:sp>
      <p:sp>
        <p:nvSpPr>
          <p:cNvPr id="5" name="Rectangle 1029"/>
          <p:cNvSpPr>
            <a:spLocks noChangeArrowheads="1"/>
          </p:cNvSpPr>
          <p:nvPr/>
        </p:nvSpPr>
        <p:spPr bwMode="auto">
          <a:xfrm>
            <a:off x="3348038" y="5614988"/>
            <a:ext cx="2895600" cy="457200"/>
          </a:xfrm>
          <a:prstGeom prst="rect">
            <a:avLst/>
          </a:prstGeom>
          <a:noFill/>
          <a:ln w="9525">
            <a:noFill/>
            <a:miter lim="800000"/>
            <a:headEnd/>
            <a:tailEnd/>
          </a:ln>
        </p:spPr>
        <p:txBody>
          <a:bodyPr wrap="none" anchor="ctr"/>
          <a:lstStyle/>
          <a:p>
            <a:pPr>
              <a:defRPr/>
            </a:pPr>
            <a:endParaRPr lang="it-IT" sz="1100">
              <a:solidFill>
                <a:schemeClr val="tx1"/>
              </a:solidFill>
              <a:latin typeface="+mn-lt"/>
            </a:endParaRPr>
          </a:p>
        </p:txBody>
      </p:sp>
      <p:grpSp>
        <p:nvGrpSpPr>
          <p:cNvPr id="80901" name="Group 1031"/>
          <p:cNvGrpSpPr>
            <a:grpSpLocks/>
          </p:cNvGrpSpPr>
          <p:nvPr/>
        </p:nvGrpSpPr>
        <p:grpSpPr bwMode="auto">
          <a:xfrm>
            <a:off x="323850" y="831850"/>
            <a:ext cx="5187950" cy="1612900"/>
            <a:chOff x="204" y="779"/>
            <a:chExt cx="3268" cy="1016"/>
          </a:xfrm>
        </p:grpSpPr>
        <p:grpSp>
          <p:nvGrpSpPr>
            <p:cNvPr id="81010" name="Group 1032"/>
            <p:cNvGrpSpPr>
              <a:grpSpLocks/>
            </p:cNvGrpSpPr>
            <p:nvPr/>
          </p:nvGrpSpPr>
          <p:grpSpPr bwMode="auto">
            <a:xfrm>
              <a:off x="204" y="779"/>
              <a:ext cx="3268" cy="853"/>
              <a:chOff x="204" y="779"/>
              <a:chExt cx="3268" cy="853"/>
            </a:xfrm>
          </p:grpSpPr>
          <p:sp>
            <p:nvSpPr>
              <p:cNvPr id="9" name="Rectangle 1033"/>
              <p:cNvSpPr>
                <a:spLocks noChangeArrowheads="1"/>
              </p:cNvSpPr>
              <p:nvPr/>
            </p:nvSpPr>
            <p:spPr bwMode="auto">
              <a:xfrm>
                <a:off x="1022" y="936"/>
                <a:ext cx="2450" cy="146"/>
              </a:xfrm>
              <a:prstGeom prst="rect">
                <a:avLst/>
              </a:prstGeom>
              <a:solidFill>
                <a:schemeClr val="bg1"/>
              </a:solidFill>
              <a:ln w="12700">
                <a:solidFill>
                  <a:schemeClr val="bg2"/>
                </a:solidFill>
                <a:miter lim="800000"/>
                <a:headEnd/>
                <a:tailEnd/>
              </a:ln>
            </p:spPr>
            <p:txBody>
              <a:bodyPr wrap="none" anchor="ctr"/>
              <a:lstStyle/>
              <a:p>
                <a:pPr>
                  <a:defRPr/>
                </a:pPr>
                <a:endParaRPr lang="it-IT" sz="1100">
                  <a:solidFill>
                    <a:schemeClr val="tx1"/>
                  </a:solidFill>
                  <a:latin typeface="+mn-lt"/>
                </a:endParaRPr>
              </a:p>
            </p:txBody>
          </p:sp>
          <p:sp>
            <p:nvSpPr>
              <p:cNvPr id="10" name="Rectangle 1034"/>
              <p:cNvSpPr>
                <a:spLocks noChangeArrowheads="1"/>
              </p:cNvSpPr>
              <p:nvPr/>
            </p:nvSpPr>
            <p:spPr bwMode="auto">
              <a:xfrm>
                <a:off x="216" y="1474"/>
                <a:ext cx="3256" cy="145"/>
              </a:xfrm>
              <a:prstGeom prst="rect">
                <a:avLst/>
              </a:prstGeom>
              <a:solidFill>
                <a:srgbClr val="FFFFFF"/>
              </a:solidFill>
              <a:ln w="12700">
                <a:solidFill>
                  <a:schemeClr val="bg2"/>
                </a:solidFill>
                <a:miter lim="800000"/>
                <a:headEnd/>
                <a:tailEnd/>
              </a:ln>
            </p:spPr>
            <p:txBody>
              <a:bodyPr wrap="none" anchor="ctr"/>
              <a:lstStyle/>
              <a:p>
                <a:pPr>
                  <a:defRPr/>
                </a:pPr>
                <a:endParaRPr lang="it-IT" sz="1100">
                  <a:solidFill>
                    <a:schemeClr val="tx1"/>
                  </a:solidFill>
                  <a:latin typeface="+mn-lt"/>
                </a:endParaRPr>
              </a:p>
            </p:txBody>
          </p:sp>
          <p:sp>
            <p:nvSpPr>
              <p:cNvPr id="11" name="Rectangle 1035"/>
              <p:cNvSpPr>
                <a:spLocks noChangeArrowheads="1"/>
              </p:cNvSpPr>
              <p:nvPr/>
            </p:nvSpPr>
            <p:spPr bwMode="auto">
              <a:xfrm>
                <a:off x="216" y="1090"/>
                <a:ext cx="3256" cy="376"/>
              </a:xfrm>
              <a:prstGeom prst="rect">
                <a:avLst/>
              </a:prstGeom>
              <a:solidFill>
                <a:schemeClr val="tx2"/>
              </a:solidFill>
              <a:ln w="12700">
                <a:solidFill>
                  <a:schemeClr val="bg2"/>
                </a:solidFill>
                <a:miter lim="800000"/>
                <a:headEnd/>
                <a:tailEnd/>
              </a:ln>
            </p:spPr>
            <p:txBody>
              <a:bodyPr wrap="none" anchor="ctr"/>
              <a:lstStyle/>
              <a:p>
                <a:pPr>
                  <a:defRPr/>
                </a:pPr>
                <a:endParaRPr lang="it-IT" sz="1100">
                  <a:solidFill>
                    <a:schemeClr val="tx1"/>
                  </a:solidFill>
                  <a:latin typeface="+mn-lt"/>
                </a:endParaRPr>
              </a:p>
            </p:txBody>
          </p:sp>
          <p:sp>
            <p:nvSpPr>
              <p:cNvPr id="12" name="Rectangle 1036"/>
              <p:cNvSpPr>
                <a:spLocks noChangeArrowheads="1"/>
              </p:cNvSpPr>
              <p:nvPr/>
            </p:nvSpPr>
            <p:spPr bwMode="auto">
              <a:xfrm>
                <a:off x="216" y="936"/>
                <a:ext cx="798" cy="146"/>
              </a:xfrm>
              <a:prstGeom prst="rect">
                <a:avLst/>
              </a:prstGeom>
              <a:solidFill>
                <a:schemeClr val="bg1"/>
              </a:solidFill>
              <a:ln w="12700">
                <a:solidFill>
                  <a:schemeClr val="bg2"/>
                </a:solidFill>
                <a:miter lim="800000"/>
                <a:headEnd/>
                <a:tailEnd/>
              </a:ln>
            </p:spPr>
            <p:txBody>
              <a:bodyPr wrap="none" anchor="ctr"/>
              <a:lstStyle/>
              <a:p>
                <a:pPr>
                  <a:defRPr/>
                </a:pPr>
                <a:endParaRPr lang="it-IT" sz="1100">
                  <a:solidFill>
                    <a:schemeClr val="tx1"/>
                  </a:solidFill>
                  <a:latin typeface="+mn-lt"/>
                </a:endParaRPr>
              </a:p>
            </p:txBody>
          </p:sp>
          <p:sp>
            <p:nvSpPr>
              <p:cNvPr id="13" name="Rectangle 1037"/>
              <p:cNvSpPr>
                <a:spLocks noChangeArrowheads="1"/>
              </p:cNvSpPr>
              <p:nvPr/>
            </p:nvSpPr>
            <p:spPr bwMode="auto">
              <a:xfrm>
                <a:off x="204" y="1095"/>
                <a:ext cx="701" cy="366"/>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Australian Reef</a:t>
                </a:r>
              </a:p>
              <a:p>
                <a:pPr defTabSz="487363">
                  <a:defRPr/>
                </a:pPr>
                <a:r>
                  <a:rPr lang="en-US" sz="1100">
                    <a:solidFill>
                      <a:schemeClr val="tx1"/>
                    </a:solidFill>
                    <a:latin typeface="+mn-lt"/>
                  </a:rPr>
                  <a:t>Hawaiian Club</a:t>
                </a:r>
              </a:p>
              <a:p>
                <a:pPr defTabSz="487363">
                  <a:defRPr/>
                </a:pPr>
                <a:r>
                  <a:rPr lang="en-US" sz="1100">
                    <a:solidFill>
                      <a:schemeClr val="tx1"/>
                    </a:solidFill>
                    <a:latin typeface="+mn-lt"/>
                  </a:rPr>
                  <a:t>Paradise Cove</a:t>
                </a:r>
              </a:p>
            </p:txBody>
          </p:sp>
          <p:sp>
            <p:nvSpPr>
              <p:cNvPr id="15" name="Rectangle 1038"/>
              <p:cNvSpPr>
                <a:spLocks noChangeArrowheads="1"/>
              </p:cNvSpPr>
              <p:nvPr/>
            </p:nvSpPr>
            <p:spPr bwMode="auto">
              <a:xfrm>
                <a:off x="681" y="1479"/>
                <a:ext cx="340"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Totale</a:t>
                </a:r>
              </a:p>
            </p:txBody>
          </p:sp>
          <p:sp>
            <p:nvSpPr>
              <p:cNvPr id="16" name="Rectangle 1039"/>
              <p:cNvSpPr>
                <a:spLocks noChangeArrowheads="1"/>
              </p:cNvSpPr>
              <p:nvPr/>
            </p:nvSpPr>
            <p:spPr bwMode="auto">
              <a:xfrm>
                <a:off x="1097" y="1479"/>
                <a:ext cx="241"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790</a:t>
                </a:r>
              </a:p>
            </p:txBody>
          </p:sp>
          <p:sp>
            <p:nvSpPr>
              <p:cNvPr id="17" name="Rectangle 1040"/>
              <p:cNvSpPr>
                <a:spLocks noChangeArrowheads="1"/>
              </p:cNvSpPr>
              <p:nvPr/>
            </p:nvSpPr>
            <p:spPr bwMode="auto">
              <a:xfrm>
                <a:off x="1097" y="1095"/>
                <a:ext cx="241" cy="366"/>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200</a:t>
                </a:r>
              </a:p>
              <a:p>
                <a:pPr algn="r" defTabSz="487363">
                  <a:defRPr/>
                </a:pPr>
                <a:r>
                  <a:rPr lang="en-US" sz="1100">
                    <a:solidFill>
                      <a:schemeClr val="tx1"/>
                    </a:solidFill>
                    <a:latin typeface="+mn-lt"/>
                  </a:rPr>
                  <a:t>250</a:t>
                </a:r>
              </a:p>
              <a:p>
                <a:pPr algn="r" defTabSz="487363">
                  <a:defRPr/>
                </a:pPr>
                <a:r>
                  <a:rPr lang="en-US" sz="1100">
                    <a:solidFill>
                      <a:schemeClr val="tx1"/>
                    </a:solidFill>
                    <a:latin typeface="+mn-lt"/>
                  </a:rPr>
                  <a:t>340</a:t>
                </a:r>
              </a:p>
            </p:txBody>
          </p:sp>
          <p:sp>
            <p:nvSpPr>
              <p:cNvPr id="18" name="Line 1041"/>
              <p:cNvSpPr>
                <a:spLocks noChangeShapeType="1"/>
              </p:cNvSpPr>
              <p:nvPr/>
            </p:nvSpPr>
            <p:spPr bwMode="auto">
              <a:xfrm>
                <a:off x="1018" y="931"/>
                <a:ext cx="0" cy="691"/>
              </a:xfrm>
              <a:prstGeom prst="line">
                <a:avLst/>
              </a:prstGeom>
              <a:noFill/>
              <a:ln w="12700">
                <a:solidFill>
                  <a:schemeClr val="bg2"/>
                </a:solidFill>
                <a:round/>
                <a:headEnd type="none" w="sm" len="sm"/>
                <a:tailEnd type="none" w="sm" len="sm"/>
              </a:ln>
            </p:spPr>
            <p:txBody>
              <a:bodyPr wrap="none" anchor="ctr"/>
              <a:lstStyle/>
              <a:p>
                <a:pPr>
                  <a:defRPr/>
                </a:pPr>
                <a:endParaRPr lang="it-IT" sz="1100">
                  <a:solidFill>
                    <a:schemeClr val="tx1"/>
                  </a:solidFill>
                  <a:latin typeface="+mn-lt"/>
                </a:endParaRPr>
              </a:p>
            </p:txBody>
          </p:sp>
          <p:sp>
            <p:nvSpPr>
              <p:cNvPr id="19" name="Rectangle 1042"/>
              <p:cNvSpPr>
                <a:spLocks noChangeArrowheads="1"/>
              </p:cNvSpPr>
              <p:nvPr/>
            </p:nvSpPr>
            <p:spPr bwMode="auto">
              <a:xfrm>
                <a:off x="204" y="941"/>
                <a:ext cx="30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Hotel</a:t>
                </a:r>
              </a:p>
            </p:txBody>
          </p:sp>
          <p:sp>
            <p:nvSpPr>
              <p:cNvPr id="20" name="Rectangle 1043"/>
              <p:cNvSpPr>
                <a:spLocks noChangeArrowheads="1"/>
              </p:cNvSpPr>
              <p:nvPr/>
            </p:nvSpPr>
            <p:spPr bwMode="auto">
              <a:xfrm>
                <a:off x="1093" y="941"/>
                <a:ext cx="21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Q1</a:t>
                </a:r>
              </a:p>
            </p:txBody>
          </p:sp>
          <p:sp>
            <p:nvSpPr>
              <p:cNvPr id="21" name="Rectangle 1044"/>
              <p:cNvSpPr>
                <a:spLocks noChangeArrowheads="1"/>
              </p:cNvSpPr>
              <p:nvPr/>
            </p:nvSpPr>
            <p:spPr bwMode="auto">
              <a:xfrm>
                <a:off x="1022" y="783"/>
                <a:ext cx="2450" cy="145"/>
              </a:xfrm>
              <a:prstGeom prst="rect">
                <a:avLst/>
              </a:prstGeom>
              <a:solidFill>
                <a:srgbClr val="3399FF"/>
              </a:solidFill>
              <a:ln w="12700">
                <a:solidFill>
                  <a:schemeClr val="bg2"/>
                </a:solidFill>
                <a:miter lim="800000"/>
                <a:headEnd/>
                <a:tailEnd/>
              </a:ln>
            </p:spPr>
            <p:txBody>
              <a:bodyPr wrap="none" anchor="ctr"/>
              <a:lstStyle/>
              <a:p>
                <a:pPr>
                  <a:defRPr/>
                </a:pPr>
                <a:endParaRPr lang="it-IT" sz="1100">
                  <a:solidFill>
                    <a:schemeClr val="tx1"/>
                  </a:solidFill>
                  <a:latin typeface="+mn-lt"/>
                </a:endParaRPr>
              </a:p>
            </p:txBody>
          </p:sp>
          <p:sp>
            <p:nvSpPr>
              <p:cNvPr id="22" name="Rectangle 1045"/>
              <p:cNvSpPr>
                <a:spLocks noChangeArrowheads="1"/>
              </p:cNvSpPr>
              <p:nvPr/>
            </p:nvSpPr>
            <p:spPr bwMode="auto">
              <a:xfrm>
                <a:off x="1365" y="1479"/>
                <a:ext cx="241"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805</a:t>
                </a:r>
              </a:p>
            </p:txBody>
          </p:sp>
          <p:sp>
            <p:nvSpPr>
              <p:cNvPr id="23" name="Rectangle 1046"/>
              <p:cNvSpPr>
                <a:spLocks noChangeArrowheads="1"/>
              </p:cNvSpPr>
              <p:nvPr/>
            </p:nvSpPr>
            <p:spPr bwMode="auto">
              <a:xfrm>
                <a:off x="1365" y="1095"/>
                <a:ext cx="241" cy="366"/>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205</a:t>
                </a:r>
              </a:p>
              <a:p>
                <a:pPr algn="r" defTabSz="487363">
                  <a:defRPr/>
                </a:pPr>
                <a:r>
                  <a:rPr lang="en-US" sz="1100">
                    <a:solidFill>
                      <a:schemeClr val="tx1"/>
                    </a:solidFill>
                    <a:latin typeface="+mn-lt"/>
                  </a:rPr>
                  <a:t>255</a:t>
                </a:r>
              </a:p>
              <a:p>
                <a:pPr algn="r" defTabSz="487363">
                  <a:defRPr/>
                </a:pPr>
                <a:r>
                  <a:rPr lang="en-US" sz="1100">
                    <a:solidFill>
                      <a:schemeClr val="tx1"/>
                    </a:solidFill>
                    <a:latin typeface="+mn-lt"/>
                  </a:rPr>
                  <a:t>345</a:t>
                </a:r>
              </a:p>
            </p:txBody>
          </p:sp>
          <p:sp>
            <p:nvSpPr>
              <p:cNvPr id="24" name="Rectangle 1047"/>
              <p:cNvSpPr>
                <a:spLocks noChangeArrowheads="1"/>
              </p:cNvSpPr>
              <p:nvPr/>
            </p:nvSpPr>
            <p:spPr bwMode="auto">
              <a:xfrm>
                <a:off x="1362" y="941"/>
                <a:ext cx="21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Q2</a:t>
                </a:r>
              </a:p>
            </p:txBody>
          </p:sp>
          <p:sp>
            <p:nvSpPr>
              <p:cNvPr id="25" name="Rectangle 1048"/>
              <p:cNvSpPr>
                <a:spLocks noChangeArrowheads="1"/>
              </p:cNvSpPr>
              <p:nvPr/>
            </p:nvSpPr>
            <p:spPr bwMode="auto">
              <a:xfrm>
                <a:off x="1634" y="1479"/>
                <a:ext cx="241"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835</a:t>
                </a:r>
              </a:p>
            </p:txBody>
          </p:sp>
          <p:sp>
            <p:nvSpPr>
              <p:cNvPr id="26" name="Rectangle 1049"/>
              <p:cNvSpPr>
                <a:spLocks noChangeArrowheads="1"/>
              </p:cNvSpPr>
              <p:nvPr/>
            </p:nvSpPr>
            <p:spPr bwMode="auto">
              <a:xfrm>
                <a:off x="1634" y="1095"/>
                <a:ext cx="241" cy="366"/>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220</a:t>
                </a:r>
              </a:p>
              <a:p>
                <a:pPr algn="r" defTabSz="487363">
                  <a:defRPr/>
                </a:pPr>
                <a:r>
                  <a:rPr lang="en-US" sz="1100">
                    <a:solidFill>
                      <a:schemeClr val="tx1"/>
                    </a:solidFill>
                    <a:latin typeface="+mn-lt"/>
                  </a:rPr>
                  <a:t>265</a:t>
                </a:r>
              </a:p>
              <a:p>
                <a:pPr algn="r" defTabSz="487363">
                  <a:defRPr/>
                </a:pPr>
                <a:r>
                  <a:rPr lang="en-US" sz="1100">
                    <a:solidFill>
                      <a:schemeClr val="tx1"/>
                    </a:solidFill>
                    <a:latin typeface="+mn-lt"/>
                  </a:rPr>
                  <a:t>350</a:t>
                </a:r>
              </a:p>
            </p:txBody>
          </p:sp>
          <p:sp>
            <p:nvSpPr>
              <p:cNvPr id="27" name="Rectangle 1050"/>
              <p:cNvSpPr>
                <a:spLocks noChangeArrowheads="1"/>
              </p:cNvSpPr>
              <p:nvPr/>
            </p:nvSpPr>
            <p:spPr bwMode="auto">
              <a:xfrm>
                <a:off x="1631" y="941"/>
                <a:ext cx="21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Q3</a:t>
                </a:r>
              </a:p>
            </p:txBody>
          </p:sp>
          <p:sp>
            <p:nvSpPr>
              <p:cNvPr id="28" name="Rectangle 1051"/>
              <p:cNvSpPr>
                <a:spLocks noChangeArrowheads="1"/>
              </p:cNvSpPr>
              <p:nvPr/>
            </p:nvSpPr>
            <p:spPr bwMode="auto">
              <a:xfrm>
                <a:off x="1903" y="1479"/>
                <a:ext cx="241"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800</a:t>
                </a:r>
              </a:p>
            </p:txBody>
          </p:sp>
          <p:sp>
            <p:nvSpPr>
              <p:cNvPr id="29" name="Rectangle 1052"/>
              <p:cNvSpPr>
                <a:spLocks noChangeArrowheads="1"/>
              </p:cNvSpPr>
              <p:nvPr/>
            </p:nvSpPr>
            <p:spPr bwMode="auto">
              <a:xfrm>
                <a:off x="1903" y="1095"/>
                <a:ext cx="241" cy="366"/>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205</a:t>
                </a:r>
              </a:p>
              <a:p>
                <a:pPr algn="r" defTabSz="487363">
                  <a:defRPr/>
                </a:pPr>
                <a:r>
                  <a:rPr lang="en-US" sz="1100">
                    <a:solidFill>
                      <a:schemeClr val="tx1"/>
                    </a:solidFill>
                    <a:latin typeface="+mn-lt"/>
                  </a:rPr>
                  <a:t>260</a:t>
                </a:r>
              </a:p>
              <a:p>
                <a:pPr algn="r" defTabSz="487363">
                  <a:defRPr/>
                </a:pPr>
                <a:r>
                  <a:rPr lang="en-US" sz="1100">
                    <a:solidFill>
                      <a:schemeClr val="tx1"/>
                    </a:solidFill>
                    <a:latin typeface="+mn-lt"/>
                  </a:rPr>
                  <a:t>335</a:t>
                </a:r>
              </a:p>
            </p:txBody>
          </p:sp>
          <p:sp>
            <p:nvSpPr>
              <p:cNvPr id="30" name="Rectangle 1053"/>
              <p:cNvSpPr>
                <a:spLocks noChangeArrowheads="1"/>
              </p:cNvSpPr>
              <p:nvPr/>
            </p:nvSpPr>
            <p:spPr bwMode="auto">
              <a:xfrm>
                <a:off x="1900" y="941"/>
                <a:ext cx="21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Q4</a:t>
                </a:r>
              </a:p>
            </p:txBody>
          </p:sp>
          <p:sp>
            <p:nvSpPr>
              <p:cNvPr id="31" name="Rectangle 1054"/>
              <p:cNvSpPr>
                <a:spLocks noChangeArrowheads="1"/>
              </p:cNvSpPr>
              <p:nvPr/>
            </p:nvSpPr>
            <p:spPr bwMode="auto">
              <a:xfrm>
                <a:off x="2325" y="1479"/>
                <a:ext cx="241"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895</a:t>
                </a:r>
              </a:p>
            </p:txBody>
          </p:sp>
          <p:sp>
            <p:nvSpPr>
              <p:cNvPr id="32" name="Rectangle 1055"/>
              <p:cNvSpPr>
                <a:spLocks noChangeArrowheads="1"/>
              </p:cNvSpPr>
              <p:nvPr/>
            </p:nvSpPr>
            <p:spPr bwMode="auto">
              <a:xfrm>
                <a:off x="2325" y="1095"/>
                <a:ext cx="241" cy="366"/>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220</a:t>
                </a:r>
              </a:p>
              <a:p>
                <a:pPr algn="r" defTabSz="487363">
                  <a:defRPr/>
                </a:pPr>
                <a:r>
                  <a:rPr lang="en-US" sz="1100">
                    <a:solidFill>
                      <a:schemeClr val="tx1"/>
                    </a:solidFill>
                    <a:latin typeface="+mn-lt"/>
                  </a:rPr>
                  <a:t>240</a:t>
                </a:r>
              </a:p>
              <a:p>
                <a:pPr algn="r" defTabSz="487363">
                  <a:defRPr/>
                </a:pPr>
                <a:r>
                  <a:rPr lang="en-US" sz="1100">
                    <a:solidFill>
                      <a:schemeClr val="tx1"/>
                    </a:solidFill>
                    <a:latin typeface="+mn-lt"/>
                  </a:rPr>
                  <a:t>435</a:t>
                </a:r>
              </a:p>
            </p:txBody>
          </p:sp>
          <p:sp>
            <p:nvSpPr>
              <p:cNvPr id="33" name="Rectangle 1056"/>
              <p:cNvSpPr>
                <a:spLocks noChangeArrowheads="1"/>
              </p:cNvSpPr>
              <p:nvPr/>
            </p:nvSpPr>
            <p:spPr bwMode="auto">
              <a:xfrm>
                <a:off x="2322" y="941"/>
                <a:ext cx="21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Q1</a:t>
                </a:r>
              </a:p>
            </p:txBody>
          </p:sp>
          <p:sp>
            <p:nvSpPr>
              <p:cNvPr id="34" name="Rectangle 1057"/>
              <p:cNvSpPr>
                <a:spLocks noChangeArrowheads="1"/>
              </p:cNvSpPr>
              <p:nvPr/>
            </p:nvSpPr>
            <p:spPr bwMode="auto">
              <a:xfrm>
                <a:off x="2594" y="1479"/>
                <a:ext cx="241"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810</a:t>
                </a:r>
              </a:p>
            </p:txBody>
          </p:sp>
          <p:sp>
            <p:nvSpPr>
              <p:cNvPr id="35" name="Rectangle 1058"/>
              <p:cNvSpPr>
                <a:spLocks noChangeArrowheads="1"/>
              </p:cNvSpPr>
              <p:nvPr/>
            </p:nvSpPr>
            <p:spPr bwMode="auto">
              <a:xfrm>
                <a:off x="2594" y="1095"/>
                <a:ext cx="241" cy="366"/>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200</a:t>
                </a:r>
              </a:p>
              <a:p>
                <a:pPr algn="r" defTabSz="487363">
                  <a:defRPr/>
                </a:pPr>
                <a:r>
                  <a:rPr lang="en-US" sz="1100">
                    <a:solidFill>
                      <a:schemeClr val="tx1"/>
                    </a:solidFill>
                    <a:latin typeface="+mn-lt"/>
                  </a:rPr>
                  <a:t>270</a:t>
                </a:r>
              </a:p>
              <a:p>
                <a:pPr algn="r" defTabSz="487363">
                  <a:defRPr/>
                </a:pPr>
                <a:r>
                  <a:rPr lang="en-US" sz="1100">
                    <a:solidFill>
                      <a:schemeClr val="tx1"/>
                    </a:solidFill>
                    <a:latin typeface="+mn-lt"/>
                  </a:rPr>
                  <a:t>340</a:t>
                </a:r>
              </a:p>
            </p:txBody>
          </p:sp>
          <p:sp>
            <p:nvSpPr>
              <p:cNvPr id="36" name="Rectangle 1059"/>
              <p:cNvSpPr>
                <a:spLocks noChangeArrowheads="1"/>
              </p:cNvSpPr>
              <p:nvPr/>
            </p:nvSpPr>
            <p:spPr bwMode="auto">
              <a:xfrm>
                <a:off x="2591" y="941"/>
                <a:ext cx="21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Q2</a:t>
                </a:r>
              </a:p>
            </p:txBody>
          </p:sp>
          <p:sp>
            <p:nvSpPr>
              <p:cNvPr id="37" name="Rectangle 1060"/>
              <p:cNvSpPr>
                <a:spLocks noChangeArrowheads="1"/>
              </p:cNvSpPr>
              <p:nvPr/>
            </p:nvSpPr>
            <p:spPr bwMode="auto">
              <a:xfrm>
                <a:off x="2863" y="1479"/>
                <a:ext cx="241"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845</a:t>
                </a:r>
              </a:p>
            </p:txBody>
          </p:sp>
          <p:sp>
            <p:nvSpPr>
              <p:cNvPr id="38" name="Rectangle 1061"/>
              <p:cNvSpPr>
                <a:spLocks noChangeArrowheads="1"/>
              </p:cNvSpPr>
              <p:nvPr/>
            </p:nvSpPr>
            <p:spPr bwMode="auto">
              <a:xfrm>
                <a:off x="2863" y="1095"/>
                <a:ext cx="241" cy="366"/>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255</a:t>
                </a:r>
              </a:p>
              <a:p>
                <a:pPr algn="r" defTabSz="487363">
                  <a:defRPr/>
                </a:pPr>
                <a:r>
                  <a:rPr lang="en-US" sz="1100">
                    <a:solidFill>
                      <a:schemeClr val="tx1"/>
                    </a:solidFill>
                    <a:latin typeface="+mn-lt"/>
                  </a:rPr>
                  <a:t>250</a:t>
                </a:r>
              </a:p>
              <a:p>
                <a:pPr algn="r" defTabSz="487363">
                  <a:defRPr/>
                </a:pPr>
                <a:r>
                  <a:rPr lang="en-US" sz="1100">
                    <a:solidFill>
                      <a:schemeClr val="tx1"/>
                    </a:solidFill>
                    <a:latin typeface="+mn-lt"/>
                  </a:rPr>
                  <a:t>340</a:t>
                </a:r>
              </a:p>
            </p:txBody>
          </p:sp>
          <p:sp>
            <p:nvSpPr>
              <p:cNvPr id="39" name="Rectangle 1062"/>
              <p:cNvSpPr>
                <a:spLocks noChangeArrowheads="1"/>
              </p:cNvSpPr>
              <p:nvPr/>
            </p:nvSpPr>
            <p:spPr bwMode="auto">
              <a:xfrm>
                <a:off x="2860" y="941"/>
                <a:ext cx="21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Q3</a:t>
                </a:r>
              </a:p>
            </p:txBody>
          </p:sp>
          <p:sp>
            <p:nvSpPr>
              <p:cNvPr id="40" name="Rectangle 1063"/>
              <p:cNvSpPr>
                <a:spLocks noChangeArrowheads="1"/>
              </p:cNvSpPr>
              <p:nvPr/>
            </p:nvSpPr>
            <p:spPr bwMode="auto">
              <a:xfrm>
                <a:off x="3132" y="1479"/>
                <a:ext cx="241"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810</a:t>
                </a:r>
              </a:p>
            </p:txBody>
          </p:sp>
          <p:sp>
            <p:nvSpPr>
              <p:cNvPr id="41" name="Rectangle 1064"/>
              <p:cNvSpPr>
                <a:spLocks noChangeArrowheads="1"/>
              </p:cNvSpPr>
              <p:nvPr/>
            </p:nvSpPr>
            <p:spPr bwMode="auto">
              <a:xfrm>
                <a:off x="3132" y="1095"/>
                <a:ext cx="241" cy="366"/>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200</a:t>
                </a:r>
              </a:p>
              <a:p>
                <a:pPr algn="r" defTabSz="487363">
                  <a:defRPr/>
                </a:pPr>
                <a:r>
                  <a:rPr lang="en-US" sz="1100">
                    <a:solidFill>
                      <a:schemeClr val="tx1"/>
                    </a:solidFill>
                    <a:latin typeface="+mn-lt"/>
                  </a:rPr>
                  <a:t>260</a:t>
                </a:r>
              </a:p>
              <a:p>
                <a:pPr algn="r" defTabSz="487363">
                  <a:defRPr/>
                </a:pPr>
                <a:r>
                  <a:rPr lang="en-US" sz="1100">
                    <a:solidFill>
                      <a:schemeClr val="tx1"/>
                    </a:solidFill>
                    <a:latin typeface="+mn-lt"/>
                  </a:rPr>
                  <a:t>350</a:t>
                </a:r>
              </a:p>
            </p:txBody>
          </p:sp>
          <p:sp>
            <p:nvSpPr>
              <p:cNvPr id="42" name="Rectangle 1065"/>
              <p:cNvSpPr>
                <a:spLocks noChangeArrowheads="1"/>
              </p:cNvSpPr>
              <p:nvPr/>
            </p:nvSpPr>
            <p:spPr bwMode="auto">
              <a:xfrm>
                <a:off x="3128" y="941"/>
                <a:ext cx="21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Q4</a:t>
                </a:r>
              </a:p>
            </p:txBody>
          </p:sp>
          <p:sp>
            <p:nvSpPr>
              <p:cNvPr id="43" name="Line 1066"/>
              <p:cNvSpPr>
                <a:spLocks noChangeShapeType="1"/>
              </p:cNvSpPr>
              <p:nvPr/>
            </p:nvSpPr>
            <p:spPr bwMode="auto">
              <a:xfrm>
                <a:off x="2218" y="779"/>
                <a:ext cx="0" cy="844"/>
              </a:xfrm>
              <a:prstGeom prst="line">
                <a:avLst/>
              </a:prstGeom>
              <a:noFill/>
              <a:ln w="12700">
                <a:solidFill>
                  <a:schemeClr val="bg2"/>
                </a:solidFill>
                <a:round/>
                <a:headEnd type="none" w="sm" len="sm"/>
                <a:tailEnd type="none" w="sm" len="sm"/>
              </a:ln>
            </p:spPr>
            <p:txBody>
              <a:bodyPr wrap="none" anchor="ctr"/>
              <a:lstStyle/>
              <a:p>
                <a:pPr>
                  <a:defRPr/>
                </a:pPr>
                <a:endParaRPr lang="it-IT" sz="1100">
                  <a:solidFill>
                    <a:schemeClr val="tx1"/>
                  </a:solidFill>
                  <a:latin typeface="+mn-lt"/>
                </a:endParaRPr>
              </a:p>
            </p:txBody>
          </p:sp>
          <p:sp>
            <p:nvSpPr>
              <p:cNvPr id="44" name="Rectangle 1067"/>
              <p:cNvSpPr>
                <a:spLocks noChangeArrowheads="1"/>
              </p:cNvSpPr>
              <p:nvPr/>
            </p:nvSpPr>
            <p:spPr bwMode="auto">
              <a:xfrm>
                <a:off x="1470" y="788"/>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b="1">
                    <a:solidFill>
                      <a:schemeClr val="tx1"/>
                    </a:solidFill>
                    <a:latin typeface="+mn-lt"/>
                  </a:rPr>
                  <a:t>1994</a:t>
                </a:r>
              </a:p>
            </p:txBody>
          </p:sp>
          <p:sp>
            <p:nvSpPr>
              <p:cNvPr id="45" name="Rectangle 1068"/>
              <p:cNvSpPr>
                <a:spLocks noChangeArrowheads="1"/>
              </p:cNvSpPr>
              <p:nvPr/>
            </p:nvSpPr>
            <p:spPr bwMode="auto">
              <a:xfrm>
                <a:off x="2699" y="788"/>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b="1">
                    <a:solidFill>
                      <a:schemeClr val="tx1"/>
                    </a:solidFill>
                    <a:latin typeface="+mn-lt"/>
                  </a:rPr>
                  <a:t>1995</a:t>
                </a:r>
              </a:p>
            </p:txBody>
          </p:sp>
        </p:grpSp>
        <p:sp>
          <p:nvSpPr>
            <p:cNvPr id="8" name="Rectangle 1069"/>
            <p:cNvSpPr>
              <a:spLocks noChangeArrowheads="1"/>
            </p:cNvSpPr>
            <p:nvPr/>
          </p:nvSpPr>
          <p:spPr bwMode="auto">
            <a:xfrm>
              <a:off x="947" y="1630"/>
              <a:ext cx="1764" cy="165"/>
            </a:xfrm>
            <a:prstGeom prst="rect">
              <a:avLst/>
            </a:prstGeom>
            <a:noFill/>
            <a:ln w="9525">
              <a:noFill/>
              <a:miter lim="800000"/>
              <a:headEnd/>
              <a:tailEnd/>
            </a:ln>
          </p:spPr>
          <p:txBody>
            <a:bodyPr wrap="none" lIns="92075" tIns="46038" rIns="92075" bIns="46038">
              <a:spAutoFit/>
            </a:bodyPr>
            <a:lstStyle/>
            <a:p>
              <a:pPr defTabSz="762000">
                <a:defRPr/>
              </a:pPr>
              <a:r>
                <a:rPr lang="en-US" sz="1100" i="1">
                  <a:solidFill>
                    <a:schemeClr val="tx1"/>
                  </a:solidFill>
                  <a:latin typeface="+mn-lt"/>
                </a:rPr>
                <a:t>Non si percepiscono le tendenze (trend)...</a:t>
              </a:r>
            </a:p>
          </p:txBody>
        </p:sp>
      </p:grpSp>
      <p:sp>
        <p:nvSpPr>
          <p:cNvPr id="46" name="Freeform 1071"/>
          <p:cNvSpPr>
            <a:spLocks/>
          </p:cNvSpPr>
          <p:nvPr/>
        </p:nvSpPr>
        <p:spPr bwMode="auto">
          <a:xfrm>
            <a:off x="304800" y="3690938"/>
            <a:ext cx="801688" cy="1123950"/>
          </a:xfrm>
          <a:custGeom>
            <a:avLst/>
            <a:gdLst/>
            <a:ahLst/>
            <a:cxnLst>
              <a:cxn ang="0">
                <a:pos x="447" y="14"/>
              </a:cxn>
              <a:cxn ang="0">
                <a:pos x="400" y="3"/>
              </a:cxn>
              <a:cxn ang="0">
                <a:pos x="359" y="0"/>
              </a:cxn>
              <a:cxn ang="0">
                <a:pos x="321" y="0"/>
              </a:cxn>
              <a:cxn ang="0">
                <a:pos x="267" y="7"/>
              </a:cxn>
              <a:cxn ang="0">
                <a:pos x="221" y="21"/>
              </a:cxn>
              <a:cxn ang="0">
                <a:pos x="186" y="36"/>
              </a:cxn>
              <a:cxn ang="0">
                <a:pos x="155" y="54"/>
              </a:cxn>
              <a:cxn ang="0">
                <a:pos x="124" y="75"/>
              </a:cxn>
              <a:cxn ang="0">
                <a:pos x="96" y="98"/>
              </a:cxn>
              <a:cxn ang="0">
                <a:pos x="66" y="131"/>
              </a:cxn>
              <a:cxn ang="0">
                <a:pos x="44" y="161"/>
              </a:cxn>
              <a:cxn ang="0">
                <a:pos x="21" y="203"/>
              </a:cxn>
              <a:cxn ang="0">
                <a:pos x="10" y="245"/>
              </a:cxn>
              <a:cxn ang="0">
                <a:pos x="2" y="288"/>
              </a:cxn>
              <a:cxn ang="0">
                <a:pos x="0" y="325"/>
              </a:cxn>
              <a:cxn ang="0">
                <a:pos x="7" y="377"/>
              </a:cxn>
              <a:cxn ang="0">
                <a:pos x="17" y="419"/>
              </a:cxn>
              <a:cxn ang="0">
                <a:pos x="34" y="457"/>
              </a:cxn>
              <a:cxn ang="0">
                <a:pos x="55" y="499"/>
              </a:cxn>
              <a:cxn ang="0">
                <a:pos x="85" y="541"/>
              </a:cxn>
              <a:cxn ang="0">
                <a:pos x="150" y="602"/>
              </a:cxn>
              <a:cxn ang="0">
                <a:pos x="214" y="642"/>
              </a:cxn>
              <a:cxn ang="0">
                <a:pos x="234" y="707"/>
              </a:cxn>
              <a:cxn ang="0">
                <a:pos x="315" y="489"/>
              </a:cxn>
              <a:cxn ang="0">
                <a:pos x="259" y="520"/>
              </a:cxn>
              <a:cxn ang="0">
                <a:pos x="204" y="482"/>
              </a:cxn>
              <a:cxn ang="0">
                <a:pos x="155" y="426"/>
              </a:cxn>
              <a:cxn ang="0">
                <a:pos x="132" y="381"/>
              </a:cxn>
              <a:cxn ang="0">
                <a:pos x="115" y="339"/>
              </a:cxn>
              <a:cxn ang="0">
                <a:pos x="107" y="295"/>
              </a:cxn>
              <a:cxn ang="0">
                <a:pos x="106" y="243"/>
              </a:cxn>
              <a:cxn ang="0">
                <a:pos x="116" y="197"/>
              </a:cxn>
              <a:cxn ang="0">
                <a:pos x="131" y="158"/>
              </a:cxn>
              <a:cxn ang="0">
                <a:pos x="153" y="122"/>
              </a:cxn>
              <a:cxn ang="0">
                <a:pos x="181" y="90"/>
              </a:cxn>
              <a:cxn ang="0">
                <a:pos x="226" y="55"/>
              </a:cxn>
              <a:cxn ang="0">
                <a:pos x="274" y="31"/>
              </a:cxn>
              <a:cxn ang="0">
                <a:pos x="317" y="19"/>
              </a:cxn>
              <a:cxn ang="0">
                <a:pos x="359" y="12"/>
              </a:cxn>
              <a:cxn ang="0">
                <a:pos x="389" y="11"/>
              </a:cxn>
              <a:cxn ang="0">
                <a:pos x="425" y="17"/>
              </a:cxn>
              <a:cxn ang="0">
                <a:pos x="504" y="33"/>
              </a:cxn>
            </a:cxnLst>
            <a:rect l="0" t="0" r="r" b="b"/>
            <a:pathLst>
              <a:path w="505" h="708">
                <a:moveTo>
                  <a:pt x="504" y="33"/>
                </a:moveTo>
                <a:lnTo>
                  <a:pt x="447" y="14"/>
                </a:lnTo>
                <a:lnTo>
                  <a:pt x="426" y="7"/>
                </a:lnTo>
                <a:lnTo>
                  <a:pt x="400" y="3"/>
                </a:lnTo>
                <a:lnTo>
                  <a:pt x="379" y="1"/>
                </a:lnTo>
                <a:lnTo>
                  <a:pt x="359" y="0"/>
                </a:lnTo>
                <a:lnTo>
                  <a:pt x="339" y="1"/>
                </a:lnTo>
                <a:lnTo>
                  <a:pt x="321" y="0"/>
                </a:lnTo>
                <a:lnTo>
                  <a:pt x="297" y="3"/>
                </a:lnTo>
                <a:lnTo>
                  <a:pt x="267" y="7"/>
                </a:lnTo>
                <a:lnTo>
                  <a:pt x="244" y="14"/>
                </a:lnTo>
                <a:lnTo>
                  <a:pt x="221" y="21"/>
                </a:lnTo>
                <a:lnTo>
                  <a:pt x="204" y="27"/>
                </a:lnTo>
                <a:lnTo>
                  <a:pt x="186" y="36"/>
                </a:lnTo>
                <a:lnTo>
                  <a:pt x="170" y="41"/>
                </a:lnTo>
                <a:lnTo>
                  <a:pt x="155" y="54"/>
                </a:lnTo>
                <a:lnTo>
                  <a:pt x="140" y="64"/>
                </a:lnTo>
                <a:lnTo>
                  <a:pt x="124" y="75"/>
                </a:lnTo>
                <a:lnTo>
                  <a:pt x="112" y="84"/>
                </a:lnTo>
                <a:lnTo>
                  <a:pt x="96" y="98"/>
                </a:lnTo>
                <a:lnTo>
                  <a:pt x="80" y="113"/>
                </a:lnTo>
                <a:lnTo>
                  <a:pt x="66" y="131"/>
                </a:lnTo>
                <a:lnTo>
                  <a:pt x="54" y="144"/>
                </a:lnTo>
                <a:lnTo>
                  <a:pt x="44" y="161"/>
                </a:lnTo>
                <a:lnTo>
                  <a:pt x="31" y="180"/>
                </a:lnTo>
                <a:lnTo>
                  <a:pt x="21" y="203"/>
                </a:lnTo>
                <a:lnTo>
                  <a:pt x="13" y="227"/>
                </a:lnTo>
                <a:lnTo>
                  <a:pt x="10" y="245"/>
                </a:lnTo>
                <a:lnTo>
                  <a:pt x="5" y="266"/>
                </a:lnTo>
                <a:lnTo>
                  <a:pt x="2" y="288"/>
                </a:lnTo>
                <a:lnTo>
                  <a:pt x="0" y="307"/>
                </a:lnTo>
                <a:lnTo>
                  <a:pt x="0" y="325"/>
                </a:lnTo>
                <a:lnTo>
                  <a:pt x="2" y="349"/>
                </a:lnTo>
                <a:lnTo>
                  <a:pt x="7" y="377"/>
                </a:lnTo>
                <a:lnTo>
                  <a:pt x="14" y="398"/>
                </a:lnTo>
                <a:lnTo>
                  <a:pt x="17" y="419"/>
                </a:lnTo>
                <a:lnTo>
                  <a:pt x="25" y="439"/>
                </a:lnTo>
                <a:lnTo>
                  <a:pt x="34" y="457"/>
                </a:lnTo>
                <a:lnTo>
                  <a:pt x="42" y="475"/>
                </a:lnTo>
                <a:lnTo>
                  <a:pt x="55" y="499"/>
                </a:lnTo>
                <a:lnTo>
                  <a:pt x="69" y="518"/>
                </a:lnTo>
                <a:lnTo>
                  <a:pt x="85" y="541"/>
                </a:lnTo>
                <a:lnTo>
                  <a:pt x="121" y="575"/>
                </a:lnTo>
                <a:lnTo>
                  <a:pt x="150" y="602"/>
                </a:lnTo>
                <a:lnTo>
                  <a:pt x="185" y="625"/>
                </a:lnTo>
                <a:lnTo>
                  <a:pt x="214" y="642"/>
                </a:lnTo>
                <a:lnTo>
                  <a:pt x="252" y="660"/>
                </a:lnTo>
                <a:lnTo>
                  <a:pt x="234" y="707"/>
                </a:lnTo>
                <a:lnTo>
                  <a:pt x="405" y="649"/>
                </a:lnTo>
                <a:lnTo>
                  <a:pt x="315" y="489"/>
                </a:lnTo>
                <a:lnTo>
                  <a:pt x="297" y="539"/>
                </a:lnTo>
                <a:lnTo>
                  <a:pt x="259" y="520"/>
                </a:lnTo>
                <a:lnTo>
                  <a:pt x="231" y="503"/>
                </a:lnTo>
                <a:lnTo>
                  <a:pt x="204" y="482"/>
                </a:lnTo>
                <a:lnTo>
                  <a:pt x="171" y="446"/>
                </a:lnTo>
                <a:lnTo>
                  <a:pt x="155" y="426"/>
                </a:lnTo>
                <a:lnTo>
                  <a:pt x="141" y="404"/>
                </a:lnTo>
                <a:lnTo>
                  <a:pt x="132" y="381"/>
                </a:lnTo>
                <a:lnTo>
                  <a:pt x="121" y="359"/>
                </a:lnTo>
                <a:lnTo>
                  <a:pt x="115" y="339"/>
                </a:lnTo>
                <a:lnTo>
                  <a:pt x="111" y="318"/>
                </a:lnTo>
                <a:lnTo>
                  <a:pt x="107" y="295"/>
                </a:lnTo>
                <a:lnTo>
                  <a:pt x="105" y="268"/>
                </a:lnTo>
                <a:lnTo>
                  <a:pt x="106" y="243"/>
                </a:lnTo>
                <a:lnTo>
                  <a:pt x="110" y="222"/>
                </a:lnTo>
                <a:lnTo>
                  <a:pt x="116" y="197"/>
                </a:lnTo>
                <a:lnTo>
                  <a:pt x="124" y="174"/>
                </a:lnTo>
                <a:lnTo>
                  <a:pt x="131" y="158"/>
                </a:lnTo>
                <a:lnTo>
                  <a:pt x="140" y="142"/>
                </a:lnTo>
                <a:lnTo>
                  <a:pt x="153" y="122"/>
                </a:lnTo>
                <a:lnTo>
                  <a:pt x="166" y="105"/>
                </a:lnTo>
                <a:lnTo>
                  <a:pt x="181" y="90"/>
                </a:lnTo>
                <a:lnTo>
                  <a:pt x="198" y="75"/>
                </a:lnTo>
                <a:lnTo>
                  <a:pt x="226" y="55"/>
                </a:lnTo>
                <a:lnTo>
                  <a:pt x="247" y="42"/>
                </a:lnTo>
                <a:lnTo>
                  <a:pt x="274" y="31"/>
                </a:lnTo>
                <a:lnTo>
                  <a:pt x="300" y="22"/>
                </a:lnTo>
                <a:lnTo>
                  <a:pt x="317" y="19"/>
                </a:lnTo>
                <a:lnTo>
                  <a:pt x="339" y="14"/>
                </a:lnTo>
                <a:lnTo>
                  <a:pt x="359" y="12"/>
                </a:lnTo>
                <a:lnTo>
                  <a:pt x="374" y="12"/>
                </a:lnTo>
                <a:lnTo>
                  <a:pt x="389" y="11"/>
                </a:lnTo>
                <a:lnTo>
                  <a:pt x="408" y="13"/>
                </a:lnTo>
                <a:lnTo>
                  <a:pt x="425" y="17"/>
                </a:lnTo>
                <a:lnTo>
                  <a:pt x="448" y="19"/>
                </a:lnTo>
                <a:lnTo>
                  <a:pt x="504" y="33"/>
                </a:lnTo>
              </a:path>
            </a:pathLst>
          </a:custGeom>
          <a:solidFill>
            <a:srgbClr val="FF0033"/>
          </a:solidFill>
          <a:ln w="12700" cap="rnd" cmpd="sng">
            <a:solidFill>
              <a:schemeClr val="accent2"/>
            </a:solidFill>
            <a:prstDash val="solid"/>
            <a:round/>
            <a:headEnd/>
            <a:tailEnd/>
          </a:ln>
          <a:effectLst>
            <a:outerShdw dist="107763" dir="2700000" algn="ctr" rotWithShape="0">
              <a:schemeClr val="bg2"/>
            </a:outerShdw>
          </a:effectLst>
        </p:spPr>
        <p:txBody>
          <a:bodyPr/>
          <a:lstStyle/>
          <a:p>
            <a:pPr>
              <a:defRPr/>
            </a:pPr>
            <a:endParaRPr lang="it-IT" sz="1100">
              <a:solidFill>
                <a:schemeClr val="tx1"/>
              </a:solidFill>
              <a:latin typeface="+mn-lt"/>
            </a:endParaRPr>
          </a:p>
        </p:txBody>
      </p:sp>
      <p:grpSp>
        <p:nvGrpSpPr>
          <p:cNvPr id="80903" name="Group 1072"/>
          <p:cNvGrpSpPr>
            <a:grpSpLocks/>
          </p:cNvGrpSpPr>
          <p:nvPr/>
        </p:nvGrpSpPr>
        <p:grpSpPr bwMode="auto">
          <a:xfrm>
            <a:off x="1047750" y="4565650"/>
            <a:ext cx="5187950" cy="1617663"/>
            <a:chOff x="660" y="3131"/>
            <a:chExt cx="3268" cy="1019"/>
          </a:xfrm>
        </p:grpSpPr>
        <p:grpSp>
          <p:nvGrpSpPr>
            <p:cNvPr id="80968" name="Group 1073"/>
            <p:cNvGrpSpPr>
              <a:grpSpLocks/>
            </p:cNvGrpSpPr>
            <p:nvPr/>
          </p:nvGrpSpPr>
          <p:grpSpPr bwMode="auto">
            <a:xfrm>
              <a:off x="660" y="3131"/>
              <a:ext cx="3268" cy="853"/>
              <a:chOff x="660" y="3131"/>
              <a:chExt cx="3268" cy="853"/>
            </a:xfrm>
          </p:grpSpPr>
          <p:sp>
            <p:nvSpPr>
              <p:cNvPr id="50" name="Rectangle 1074"/>
              <p:cNvSpPr>
                <a:spLocks noChangeArrowheads="1"/>
              </p:cNvSpPr>
              <p:nvPr/>
            </p:nvSpPr>
            <p:spPr bwMode="auto">
              <a:xfrm>
                <a:off x="672" y="3288"/>
                <a:ext cx="798" cy="146"/>
              </a:xfrm>
              <a:prstGeom prst="rect">
                <a:avLst/>
              </a:prstGeom>
              <a:solidFill>
                <a:schemeClr val="bg1"/>
              </a:solidFill>
              <a:ln w="12700">
                <a:solidFill>
                  <a:schemeClr val="bg2"/>
                </a:solidFill>
                <a:miter lim="800000"/>
                <a:headEnd/>
                <a:tailEnd/>
              </a:ln>
            </p:spPr>
            <p:txBody>
              <a:bodyPr wrap="none" anchor="ctr"/>
              <a:lstStyle/>
              <a:p>
                <a:pPr>
                  <a:defRPr/>
                </a:pPr>
                <a:endParaRPr lang="it-IT" sz="1100">
                  <a:solidFill>
                    <a:schemeClr val="tx1"/>
                  </a:solidFill>
                  <a:latin typeface="+mn-lt"/>
                </a:endParaRPr>
              </a:p>
            </p:txBody>
          </p:sp>
          <p:sp>
            <p:nvSpPr>
              <p:cNvPr id="51" name="Rectangle 1075"/>
              <p:cNvSpPr>
                <a:spLocks noChangeArrowheads="1"/>
              </p:cNvSpPr>
              <p:nvPr/>
            </p:nvSpPr>
            <p:spPr bwMode="auto">
              <a:xfrm>
                <a:off x="1478" y="3288"/>
                <a:ext cx="2450" cy="146"/>
              </a:xfrm>
              <a:prstGeom prst="rect">
                <a:avLst/>
              </a:prstGeom>
              <a:solidFill>
                <a:srgbClr val="3399FF"/>
              </a:solidFill>
              <a:ln w="12700">
                <a:solidFill>
                  <a:schemeClr val="bg2"/>
                </a:solidFill>
                <a:miter lim="800000"/>
                <a:headEnd/>
                <a:tailEnd/>
              </a:ln>
            </p:spPr>
            <p:txBody>
              <a:bodyPr wrap="none" anchor="ctr"/>
              <a:lstStyle/>
              <a:p>
                <a:pPr>
                  <a:defRPr/>
                </a:pPr>
                <a:endParaRPr lang="it-IT" sz="1100">
                  <a:solidFill>
                    <a:schemeClr val="tx1"/>
                  </a:solidFill>
                  <a:latin typeface="+mn-lt"/>
                </a:endParaRPr>
              </a:p>
            </p:txBody>
          </p:sp>
          <p:sp>
            <p:nvSpPr>
              <p:cNvPr id="52" name="Rectangle 1076"/>
              <p:cNvSpPr>
                <a:spLocks noChangeArrowheads="1"/>
              </p:cNvSpPr>
              <p:nvPr/>
            </p:nvSpPr>
            <p:spPr bwMode="auto">
              <a:xfrm>
                <a:off x="672" y="3826"/>
                <a:ext cx="3256" cy="145"/>
              </a:xfrm>
              <a:prstGeom prst="rect">
                <a:avLst/>
              </a:prstGeom>
              <a:solidFill>
                <a:srgbClr val="FFFFFF"/>
              </a:solidFill>
              <a:ln w="12700">
                <a:solidFill>
                  <a:schemeClr val="bg2"/>
                </a:solidFill>
                <a:miter lim="800000"/>
                <a:headEnd/>
                <a:tailEnd/>
              </a:ln>
            </p:spPr>
            <p:txBody>
              <a:bodyPr wrap="none" anchor="ctr"/>
              <a:lstStyle/>
              <a:p>
                <a:pPr>
                  <a:defRPr/>
                </a:pPr>
                <a:endParaRPr lang="it-IT" sz="1100">
                  <a:solidFill>
                    <a:schemeClr val="tx1"/>
                  </a:solidFill>
                  <a:latin typeface="+mn-lt"/>
                </a:endParaRPr>
              </a:p>
            </p:txBody>
          </p:sp>
          <p:sp>
            <p:nvSpPr>
              <p:cNvPr id="53" name="Rectangle 1077"/>
              <p:cNvSpPr>
                <a:spLocks noChangeArrowheads="1"/>
              </p:cNvSpPr>
              <p:nvPr/>
            </p:nvSpPr>
            <p:spPr bwMode="auto">
              <a:xfrm>
                <a:off x="672" y="3442"/>
                <a:ext cx="3256" cy="376"/>
              </a:xfrm>
              <a:prstGeom prst="rect">
                <a:avLst/>
              </a:prstGeom>
              <a:solidFill>
                <a:schemeClr val="tx2"/>
              </a:solidFill>
              <a:ln w="12700">
                <a:solidFill>
                  <a:schemeClr val="bg2"/>
                </a:solidFill>
                <a:miter lim="800000"/>
                <a:headEnd/>
                <a:tailEnd/>
              </a:ln>
            </p:spPr>
            <p:txBody>
              <a:bodyPr wrap="none" anchor="ctr"/>
              <a:lstStyle/>
              <a:p>
                <a:pPr>
                  <a:defRPr/>
                </a:pPr>
                <a:endParaRPr lang="it-IT" sz="1100">
                  <a:solidFill>
                    <a:schemeClr val="tx1"/>
                  </a:solidFill>
                  <a:latin typeface="+mn-lt"/>
                </a:endParaRPr>
              </a:p>
            </p:txBody>
          </p:sp>
          <p:sp>
            <p:nvSpPr>
              <p:cNvPr id="54" name="Rectangle 1078"/>
              <p:cNvSpPr>
                <a:spLocks noChangeArrowheads="1"/>
              </p:cNvSpPr>
              <p:nvPr/>
            </p:nvSpPr>
            <p:spPr bwMode="auto">
              <a:xfrm>
                <a:off x="660" y="3447"/>
                <a:ext cx="546" cy="366"/>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Meno di 20</a:t>
                </a:r>
              </a:p>
              <a:p>
                <a:pPr defTabSz="487363">
                  <a:defRPr/>
                </a:pPr>
                <a:r>
                  <a:rPr lang="en-US" sz="1100">
                    <a:solidFill>
                      <a:schemeClr val="tx1"/>
                    </a:solidFill>
                    <a:latin typeface="+mn-lt"/>
                  </a:rPr>
                  <a:t>Tra 20 e 50</a:t>
                </a:r>
              </a:p>
              <a:p>
                <a:pPr defTabSz="487363">
                  <a:defRPr/>
                </a:pPr>
                <a:r>
                  <a:rPr lang="en-US" sz="1100">
                    <a:solidFill>
                      <a:schemeClr val="tx1"/>
                    </a:solidFill>
                    <a:latin typeface="+mn-lt"/>
                  </a:rPr>
                  <a:t>Oltre 50</a:t>
                </a:r>
              </a:p>
            </p:txBody>
          </p:sp>
          <p:sp>
            <p:nvSpPr>
              <p:cNvPr id="55" name="Rectangle 1079"/>
              <p:cNvSpPr>
                <a:spLocks noChangeArrowheads="1"/>
              </p:cNvSpPr>
              <p:nvPr/>
            </p:nvSpPr>
            <p:spPr bwMode="auto">
              <a:xfrm>
                <a:off x="1137" y="3831"/>
                <a:ext cx="340"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Totale</a:t>
                </a:r>
              </a:p>
            </p:txBody>
          </p:sp>
          <p:sp>
            <p:nvSpPr>
              <p:cNvPr id="56" name="Rectangle 1080"/>
              <p:cNvSpPr>
                <a:spLocks noChangeArrowheads="1"/>
              </p:cNvSpPr>
              <p:nvPr/>
            </p:nvSpPr>
            <p:spPr bwMode="auto">
              <a:xfrm>
                <a:off x="1553" y="3831"/>
                <a:ext cx="241"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790</a:t>
                </a:r>
              </a:p>
            </p:txBody>
          </p:sp>
          <p:sp>
            <p:nvSpPr>
              <p:cNvPr id="57" name="Rectangle 1081"/>
              <p:cNvSpPr>
                <a:spLocks noChangeArrowheads="1"/>
              </p:cNvSpPr>
              <p:nvPr/>
            </p:nvSpPr>
            <p:spPr bwMode="auto">
              <a:xfrm>
                <a:off x="1553" y="3447"/>
                <a:ext cx="241" cy="366"/>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110</a:t>
                </a:r>
              </a:p>
              <a:p>
                <a:pPr algn="r" defTabSz="487363">
                  <a:defRPr/>
                </a:pPr>
                <a:r>
                  <a:rPr lang="en-US" sz="1100">
                    <a:solidFill>
                      <a:schemeClr val="tx1"/>
                    </a:solidFill>
                    <a:latin typeface="+mn-lt"/>
                  </a:rPr>
                  <a:t>330</a:t>
                </a:r>
              </a:p>
              <a:p>
                <a:pPr algn="r" defTabSz="487363">
                  <a:defRPr/>
                </a:pPr>
                <a:r>
                  <a:rPr lang="en-US" sz="1100">
                    <a:solidFill>
                      <a:schemeClr val="tx1"/>
                    </a:solidFill>
                    <a:latin typeface="+mn-lt"/>
                  </a:rPr>
                  <a:t>350</a:t>
                </a:r>
              </a:p>
            </p:txBody>
          </p:sp>
          <p:sp>
            <p:nvSpPr>
              <p:cNvPr id="58" name="Line 1082"/>
              <p:cNvSpPr>
                <a:spLocks noChangeShapeType="1"/>
              </p:cNvSpPr>
              <p:nvPr/>
            </p:nvSpPr>
            <p:spPr bwMode="auto">
              <a:xfrm>
                <a:off x="1474" y="3283"/>
                <a:ext cx="0" cy="692"/>
              </a:xfrm>
              <a:prstGeom prst="line">
                <a:avLst/>
              </a:prstGeom>
              <a:noFill/>
              <a:ln w="12700">
                <a:solidFill>
                  <a:schemeClr val="bg2"/>
                </a:solidFill>
                <a:round/>
                <a:headEnd type="none" w="sm" len="sm"/>
                <a:tailEnd type="none" w="sm" len="sm"/>
              </a:ln>
            </p:spPr>
            <p:txBody>
              <a:bodyPr wrap="none" anchor="ctr"/>
              <a:lstStyle/>
              <a:p>
                <a:pPr>
                  <a:defRPr/>
                </a:pPr>
                <a:endParaRPr lang="it-IT" sz="1100">
                  <a:solidFill>
                    <a:schemeClr val="tx1"/>
                  </a:solidFill>
                  <a:latin typeface="+mn-lt"/>
                </a:endParaRPr>
              </a:p>
            </p:txBody>
          </p:sp>
          <p:sp>
            <p:nvSpPr>
              <p:cNvPr id="59" name="Rectangle 1083"/>
              <p:cNvSpPr>
                <a:spLocks noChangeArrowheads="1"/>
              </p:cNvSpPr>
              <p:nvPr/>
            </p:nvSpPr>
            <p:spPr bwMode="auto">
              <a:xfrm>
                <a:off x="660" y="3293"/>
                <a:ext cx="479"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Eta’ ospiti</a:t>
                </a:r>
              </a:p>
            </p:txBody>
          </p:sp>
          <p:sp>
            <p:nvSpPr>
              <p:cNvPr id="60" name="Rectangle 1084"/>
              <p:cNvSpPr>
                <a:spLocks noChangeArrowheads="1"/>
              </p:cNvSpPr>
              <p:nvPr/>
            </p:nvSpPr>
            <p:spPr bwMode="auto">
              <a:xfrm>
                <a:off x="1504" y="3293"/>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1994</a:t>
                </a:r>
              </a:p>
            </p:txBody>
          </p:sp>
          <p:sp>
            <p:nvSpPr>
              <p:cNvPr id="61" name="Rectangle 1085"/>
              <p:cNvSpPr>
                <a:spLocks noChangeArrowheads="1"/>
              </p:cNvSpPr>
              <p:nvPr/>
            </p:nvSpPr>
            <p:spPr bwMode="auto">
              <a:xfrm>
                <a:off x="1478" y="3135"/>
                <a:ext cx="2450" cy="145"/>
              </a:xfrm>
              <a:prstGeom prst="rect">
                <a:avLst/>
              </a:prstGeom>
              <a:solidFill>
                <a:schemeClr val="bg1"/>
              </a:solidFill>
              <a:ln w="12700">
                <a:solidFill>
                  <a:schemeClr val="bg2"/>
                </a:solidFill>
                <a:miter lim="800000"/>
                <a:headEnd/>
                <a:tailEnd/>
              </a:ln>
            </p:spPr>
            <p:txBody>
              <a:bodyPr wrap="none" anchor="ctr"/>
              <a:lstStyle/>
              <a:p>
                <a:pPr>
                  <a:defRPr/>
                </a:pPr>
                <a:endParaRPr lang="it-IT" sz="1100">
                  <a:solidFill>
                    <a:schemeClr val="tx1"/>
                  </a:solidFill>
                  <a:latin typeface="+mn-lt"/>
                </a:endParaRPr>
              </a:p>
            </p:txBody>
          </p:sp>
          <p:sp>
            <p:nvSpPr>
              <p:cNvPr id="62" name="Rectangle 1086"/>
              <p:cNvSpPr>
                <a:spLocks noChangeArrowheads="1"/>
              </p:cNvSpPr>
              <p:nvPr/>
            </p:nvSpPr>
            <p:spPr bwMode="auto">
              <a:xfrm>
                <a:off x="2129" y="3831"/>
                <a:ext cx="241"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805</a:t>
                </a:r>
              </a:p>
            </p:txBody>
          </p:sp>
          <p:sp>
            <p:nvSpPr>
              <p:cNvPr id="63" name="Rectangle 1087"/>
              <p:cNvSpPr>
                <a:spLocks noChangeArrowheads="1"/>
              </p:cNvSpPr>
              <p:nvPr/>
            </p:nvSpPr>
            <p:spPr bwMode="auto">
              <a:xfrm>
                <a:off x="1772" y="3293"/>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1995</a:t>
                </a:r>
              </a:p>
            </p:txBody>
          </p:sp>
          <p:sp>
            <p:nvSpPr>
              <p:cNvPr id="64" name="Rectangle 1088"/>
              <p:cNvSpPr>
                <a:spLocks noChangeArrowheads="1"/>
              </p:cNvSpPr>
              <p:nvPr/>
            </p:nvSpPr>
            <p:spPr bwMode="auto">
              <a:xfrm>
                <a:off x="2743" y="3831"/>
                <a:ext cx="241"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835</a:t>
                </a:r>
              </a:p>
            </p:txBody>
          </p:sp>
          <p:sp>
            <p:nvSpPr>
              <p:cNvPr id="65" name="Rectangle 1089"/>
              <p:cNvSpPr>
                <a:spLocks noChangeArrowheads="1"/>
              </p:cNvSpPr>
              <p:nvPr/>
            </p:nvSpPr>
            <p:spPr bwMode="auto">
              <a:xfrm>
                <a:off x="2098" y="3293"/>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1994</a:t>
                </a:r>
              </a:p>
            </p:txBody>
          </p:sp>
          <p:sp>
            <p:nvSpPr>
              <p:cNvPr id="66" name="Rectangle 1090"/>
              <p:cNvSpPr>
                <a:spLocks noChangeArrowheads="1"/>
              </p:cNvSpPr>
              <p:nvPr/>
            </p:nvSpPr>
            <p:spPr bwMode="auto">
              <a:xfrm>
                <a:off x="3319" y="3831"/>
                <a:ext cx="241"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800</a:t>
                </a:r>
              </a:p>
            </p:txBody>
          </p:sp>
          <p:sp>
            <p:nvSpPr>
              <p:cNvPr id="67" name="Rectangle 1091"/>
              <p:cNvSpPr>
                <a:spLocks noChangeArrowheads="1"/>
              </p:cNvSpPr>
              <p:nvPr/>
            </p:nvSpPr>
            <p:spPr bwMode="auto">
              <a:xfrm>
                <a:off x="2367" y="3293"/>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1995</a:t>
                </a:r>
              </a:p>
            </p:txBody>
          </p:sp>
          <p:sp>
            <p:nvSpPr>
              <p:cNvPr id="68" name="Rectangle 1092"/>
              <p:cNvSpPr>
                <a:spLocks noChangeArrowheads="1"/>
              </p:cNvSpPr>
              <p:nvPr/>
            </p:nvSpPr>
            <p:spPr bwMode="auto">
              <a:xfrm>
                <a:off x="1821" y="3831"/>
                <a:ext cx="241"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895</a:t>
                </a:r>
              </a:p>
            </p:txBody>
          </p:sp>
          <p:sp>
            <p:nvSpPr>
              <p:cNvPr id="69" name="Rectangle 1093"/>
              <p:cNvSpPr>
                <a:spLocks noChangeArrowheads="1"/>
              </p:cNvSpPr>
              <p:nvPr/>
            </p:nvSpPr>
            <p:spPr bwMode="auto">
              <a:xfrm>
                <a:off x="2703" y="3293"/>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1994</a:t>
                </a:r>
              </a:p>
            </p:txBody>
          </p:sp>
          <p:sp>
            <p:nvSpPr>
              <p:cNvPr id="70" name="Rectangle 1094"/>
              <p:cNvSpPr>
                <a:spLocks noChangeArrowheads="1"/>
              </p:cNvSpPr>
              <p:nvPr/>
            </p:nvSpPr>
            <p:spPr bwMode="auto">
              <a:xfrm>
                <a:off x="2397" y="3831"/>
                <a:ext cx="241"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810</a:t>
                </a:r>
              </a:p>
            </p:txBody>
          </p:sp>
          <p:sp>
            <p:nvSpPr>
              <p:cNvPr id="71" name="Rectangle 1095"/>
              <p:cNvSpPr>
                <a:spLocks noChangeArrowheads="1"/>
              </p:cNvSpPr>
              <p:nvPr/>
            </p:nvSpPr>
            <p:spPr bwMode="auto">
              <a:xfrm>
                <a:off x="2972" y="3293"/>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1995</a:t>
                </a:r>
              </a:p>
            </p:txBody>
          </p:sp>
          <p:sp>
            <p:nvSpPr>
              <p:cNvPr id="72" name="Rectangle 1096"/>
              <p:cNvSpPr>
                <a:spLocks noChangeArrowheads="1"/>
              </p:cNvSpPr>
              <p:nvPr/>
            </p:nvSpPr>
            <p:spPr bwMode="auto">
              <a:xfrm>
                <a:off x="3012" y="3831"/>
                <a:ext cx="241"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845</a:t>
                </a:r>
              </a:p>
            </p:txBody>
          </p:sp>
          <p:sp>
            <p:nvSpPr>
              <p:cNvPr id="73" name="Rectangle 1097"/>
              <p:cNvSpPr>
                <a:spLocks noChangeArrowheads="1"/>
              </p:cNvSpPr>
              <p:nvPr/>
            </p:nvSpPr>
            <p:spPr bwMode="auto">
              <a:xfrm>
                <a:off x="3308" y="3293"/>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1994</a:t>
                </a:r>
              </a:p>
            </p:txBody>
          </p:sp>
          <p:sp>
            <p:nvSpPr>
              <p:cNvPr id="74" name="Rectangle 1098"/>
              <p:cNvSpPr>
                <a:spLocks noChangeArrowheads="1"/>
              </p:cNvSpPr>
              <p:nvPr/>
            </p:nvSpPr>
            <p:spPr bwMode="auto">
              <a:xfrm>
                <a:off x="3626" y="3831"/>
                <a:ext cx="241"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810</a:t>
                </a:r>
              </a:p>
            </p:txBody>
          </p:sp>
          <p:sp>
            <p:nvSpPr>
              <p:cNvPr id="75" name="Rectangle 1099"/>
              <p:cNvSpPr>
                <a:spLocks noChangeArrowheads="1"/>
              </p:cNvSpPr>
              <p:nvPr/>
            </p:nvSpPr>
            <p:spPr bwMode="auto">
              <a:xfrm>
                <a:off x="3577" y="3293"/>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1995</a:t>
                </a:r>
              </a:p>
            </p:txBody>
          </p:sp>
          <p:sp>
            <p:nvSpPr>
              <p:cNvPr id="76" name="Line 1100"/>
              <p:cNvSpPr>
                <a:spLocks noChangeShapeType="1"/>
              </p:cNvSpPr>
              <p:nvPr/>
            </p:nvSpPr>
            <p:spPr bwMode="auto">
              <a:xfrm>
                <a:off x="2098" y="3131"/>
                <a:ext cx="0" cy="844"/>
              </a:xfrm>
              <a:prstGeom prst="line">
                <a:avLst/>
              </a:prstGeom>
              <a:noFill/>
              <a:ln w="12700">
                <a:solidFill>
                  <a:schemeClr val="bg2"/>
                </a:solidFill>
                <a:round/>
                <a:headEnd type="none" w="sm" len="sm"/>
                <a:tailEnd type="none" w="sm" len="sm"/>
              </a:ln>
            </p:spPr>
            <p:txBody>
              <a:bodyPr wrap="none" anchor="ctr"/>
              <a:lstStyle/>
              <a:p>
                <a:pPr>
                  <a:defRPr/>
                </a:pPr>
                <a:endParaRPr lang="it-IT" sz="1100">
                  <a:solidFill>
                    <a:schemeClr val="tx1"/>
                  </a:solidFill>
                  <a:latin typeface="+mn-lt"/>
                </a:endParaRPr>
              </a:p>
            </p:txBody>
          </p:sp>
          <p:sp>
            <p:nvSpPr>
              <p:cNvPr id="77" name="Rectangle 1101"/>
              <p:cNvSpPr>
                <a:spLocks noChangeArrowheads="1"/>
              </p:cNvSpPr>
              <p:nvPr/>
            </p:nvSpPr>
            <p:spPr bwMode="auto">
              <a:xfrm>
                <a:off x="1703" y="3140"/>
                <a:ext cx="211" cy="153"/>
              </a:xfrm>
              <a:prstGeom prst="rect">
                <a:avLst/>
              </a:prstGeom>
              <a:noFill/>
              <a:ln w="9525">
                <a:noFill/>
                <a:miter lim="800000"/>
                <a:headEnd/>
                <a:tailEnd/>
              </a:ln>
            </p:spPr>
            <p:txBody>
              <a:bodyPr wrap="none" lIns="73025" tIns="36512" rIns="73025" bIns="36512">
                <a:spAutoFit/>
              </a:bodyPr>
              <a:lstStyle/>
              <a:p>
                <a:pPr defTabSz="487363">
                  <a:defRPr/>
                </a:pPr>
                <a:r>
                  <a:rPr lang="en-US" sz="1100" b="1">
                    <a:solidFill>
                      <a:schemeClr val="tx1"/>
                    </a:solidFill>
                    <a:latin typeface="+mn-lt"/>
                  </a:rPr>
                  <a:t>Q1</a:t>
                </a:r>
              </a:p>
            </p:txBody>
          </p:sp>
          <p:sp>
            <p:nvSpPr>
              <p:cNvPr id="78" name="Rectangle 1102"/>
              <p:cNvSpPr>
                <a:spLocks noChangeArrowheads="1"/>
              </p:cNvSpPr>
              <p:nvPr/>
            </p:nvSpPr>
            <p:spPr bwMode="auto">
              <a:xfrm>
                <a:off x="2279" y="3140"/>
                <a:ext cx="211" cy="153"/>
              </a:xfrm>
              <a:prstGeom prst="rect">
                <a:avLst/>
              </a:prstGeom>
              <a:noFill/>
              <a:ln w="9525">
                <a:noFill/>
                <a:miter lim="800000"/>
                <a:headEnd/>
                <a:tailEnd/>
              </a:ln>
            </p:spPr>
            <p:txBody>
              <a:bodyPr wrap="none" lIns="73025" tIns="36512" rIns="73025" bIns="36512">
                <a:spAutoFit/>
              </a:bodyPr>
              <a:lstStyle/>
              <a:p>
                <a:pPr defTabSz="487363">
                  <a:defRPr/>
                </a:pPr>
                <a:r>
                  <a:rPr lang="en-US" sz="1100" b="1">
                    <a:solidFill>
                      <a:schemeClr val="tx1"/>
                    </a:solidFill>
                    <a:latin typeface="+mn-lt"/>
                  </a:rPr>
                  <a:t>Q2</a:t>
                </a:r>
              </a:p>
            </p:txBody>
          </p:sp>
          <p:sp>
            <p:nvSpPr>
              <p:cNvPr id="79" name="Line 1103"/>
              <p:cNvSpPr>
                <a:spLocks noChangeShapeType="1"/>
              </p:cNvSpPr>
              <p:nvPr/>
            </p:nvSpPr>
            <p:spPr bwMode="auto">
              <a:xfrm>
                <a:off x="2674" y="3131"/>
                <a:ext cx="0" cy="844"/>
              </a:xfrm>
              <a:prstGeom prst="line">
                <a:avLst/>
              </a:prstGeom>
              <a:noFill/>
              <a:ln w="12700">
                <a:solidFill>
                  <a:schemeClr val="bg2"/>
                </a:solidFill>
                <a:round/>
                <a:headEnd type="none" w="sm" len="sm"/>
                <a:tailEnd type="none" w="sm" len="sm"/>
              </a:ln>
            </p:spPr>
            <p:txBody>
              <a:bodyPr wrap="none" anchor="ctr"/>
              <a:lstStyle/>
              <a:p>
                <a:pPr>
                  <a:defRPr/>
                </a:pPr>
                <a:endParaRPr lang="it-IT" sz="1100">
                  <a:solidFill>
                    <a:schemeClr val="tx1"/>
                  </a:solidFill>
                  <a:latin typeface="+mn-lt"/>
                </a:endParaRPr>
              </a:p>
            </p:txBody>
          </p:sp>
          <p:sp>
            <p:nvSpPr>
              <p:cNvPr id="80" name="Line 1104"/>
              <p:cNvSpPr>
                <a:spLocks noChangeShapeType="1"/>
              </p:cNvSpPr>
              <p:nvPr/>
            </p:nvSpPr>
            <p:spPr bwMode="auto">
              <a:xfrm>
                <a:off x="3289" y="3131"/>
                <a:ext cx="0" cy="844"/>
              </a:xfrm>
              <a:prstGeom prst="line">
                <a:avLst/>
              </a:prstGeom>
              <a:noFill/>
              <a:ln w="12700">
                <a:solidFill>
                  <a:schemeClr val="bg2"/>
                </a:solidFill>
                <a:round/>
                <a:headEnd type="none" w="sm" len="sm"/>
                <a:tailEnd type="none" w="sm" len="sm"/>
              </a:ln>
            </p:spPr>
            <p:txBody>
              <a:bodyPr wrap="none" anchor="ctr"/>
              <a:lstStyle/>
              <a:p>
                <a:pPr>
                  <a:defRPr/>
                </a:pPr>
                <a:endParaRPr lang="it-IT" sz="1100">
                  <a:solidFill>
                    <a:schemeClr val="tx1"/>
                  </a:solidFill>
                  <a:latin typeface="+mn-lt"/>
                </a:endParaRPr>
              </a:p>
            </p:txBody>
          </p:sp>
          <p:sp>
            <p:nvSpPr>
              <p:cNvPr id="81" name="Rectangle 1105"/>
              <p:cNvSpPr>
                <a:spLocks noChangeArrowheads="1"/>
              </p:cNvSpPr>
              <p:nvPr/>
            </p:nvSpPr>
            <p:spPr bwMode="auto">
              <a:xfrm>
                <a:off x="2893" y="3140"/>
                <a:ext cx="211" cy="153"/>
              </a:xfrm>
              <a:prstGeom prst="rect">
                <a:avLst/>
              </a:prstGeom>
              <a:noFill/>
              <a:ln w="9525">
                <a:noFill/>
                <a:miter lim="800000"/>
                <a:headEnd/>
                <a:tailEnd/>
              </a:ln>
            </p:spPr>
            <p:txBody>
              <a:bodyPr wrap="none" lIns="73025" tIns="36512" rIns="73025" bIns="36512">
                <a:spAutoFit/>
              </a:bodyPr>
              <a:lstStyle/>
              <a:p>
                <a:pPr defTabSz="487363">
                  <a:defRPr/>
                </a:pPr>
                <a:r>
                  <a:rPr lang="en-US" sz="1100" b="1">
                    <a:solidFill>
                      <a:schemeClr val="tx1"/>
                    </a:solidFill>
                    <a:latin typeface="+mn-lt"/>
                  </a:rPr>
                  <a:t>Q3</a:t>
                </a:r>
              </a:p>
            </p:txBody>
          </p:sp>
          <p:sp>
            <p:nvSpPr>
              <p:cNvPr id="82" name="Rectangle 1106"/>
              <p:cNvSpPr>
                <a:spLocks noChangeArrowheads="1"/>
              </p:cNvSpPr>
              <p:nvPr/>
            </p:nvSpPr>
            <p:spPr bwMode="auto">
              <a:xfrm>
                <a:off x="3469" y="3140"/>
                <a:ext cx="211" cy="153"/>
              </a:xfrm>
              <a:prstGeom prst="rect">
                <a:avLst/>
              </a:prstGeom>
              <a:noFill/>
              <a:ln w="9525">
                <a:noFill/>
                <a:miter lim="800000"/>
                <a:headEnd/>
                <a:tailEnd/>
              </a:ln>
            </p:spPr>
            <p:txBody>
              <a:bodyPr wrap="none" lIns="73025" tIns="36512" rIns="73025" bIns="36512">
                <a:spAutoFit/>
              </a:bodyPr>
              <a:lstStyle/>
              <a:p>
                <a:pPr defTabSz="487363">
                  <a:defRPr/>
                </a:pPr>
                <a:r>
                  <a:rPr lang="en-US" sz="1100" b="1">
                    <a:solidFill>
                      <a:schemeClr val="tx1"/>
                    </a:solidFill>
                    <a:latin typeface="+mn-lt"/>
                  </a:rPr>
                  <a:t>Q4</a:t>
                </a:r>
              </a:p>
            </p:txBody>
          </p:sp>
          <p:sp>
            <p:nvSpPr>
              <p:cNvPr id="83" name="Rectangle 1107"/>
              <p:cNvSpPr>
                <a:spLocks noChangeArrowheads="1"/>
              </p:cNvSpPr>
              <p:nvPr/>
            </p:nvSpPr>
            <p:spPr bwMode="auto">
              <a:xfrm>
                <a:off x="1821" y="3447"/>
                <a:ext cx="241" cy="366"/>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80</a:t>
                </a:r>
              </a:p>
              <a:p>
                <a:pPr algn="r" defTabSz="487363">
                  <a:defRPr/>
                </a:pPr>
                <a:r>
                  <a:rPr lang="en-US" sz="1100">
                    <a:solidFill>
                      <a:schemeClr val="tx1"/>
                    </a:solidFill>
                    <a:latin typeface="+mn-lt"/>
                  </a:rPr>
                  <a:t>320</a:t>
                </a:r>
              </a:p>
              <a:p>
                <a:pPr algn="r" defTabSz="487363">
                  <a:defRPr/>
                </a:pPr>
                <a:r>
                  <a:rPr lang="en-US" sz="1100">
                    <a:solidFill>
                      <a:schemeClr val="tx1"/>
                    </a:solidFill>
                    <a:latin typeface="+mn-lt"/>
                  </a:rPr>
                  <a:t>495</a:t>
                </a:r>
              </a:p>
            </p:txBody>
          </p:sp>
          <p:sp>
            <p:nvSpPr>
              <p:cNvPr id="84" name="Rectangle 1108"/>
              <p:cNvSpPr>
                <a:spLocks noChangeArrowheads="1"/>
              </p:cNvSpPr>
              <p:nvPr/>
            </p:nvSpPr>
            <p:spPr bwMode="auto">
              <a:xfrm>
                <a:off x="2129" y="3447"/>
                <a:ext cx="241" cy="366"/>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115</a:t>
                </a:r>
              </a:p>
              <a:p>
                <a:pPr algn="r" defTabSz="487363">
                  <a:defRPr/>
                </a:pPr>
                <a:r>
                  <a:rPr lang="en-US" sz="1100">
                    <a:solidFill>
                      <a:schemeClr val="tx1"/>
                    </a:solidFill>
                    <a:latin typeface="+mn-lt"/>
                  </a:rPr>
                  <a:t>275</a:t>
                </a:r>
              </a:p>
              <a:p>
                <a:pPr algn="r" defTabSz="487363">
                  <a:defRPr/>
                </a:pPr>
                <a:r>
                  <a:rPr lang="en-US" sz="1100">
                    <a:solidFill>
                      <a:schemeClr val="tx1"/>
                    </a:solidFill>
                    <a:latin typeface="+mn-lt"/>
                  </a:rPr>
                  <a:t>415</a:t>
                </a:r>
              </a:p>
            </p:txBody>
          </p:sp>
          <p:sp>
            <p:nvSpPr>
              <p:cNvPr id="85" name="Rectangle 1109"/>
              <p:cNvSpPr>
                <a:spLocks noChangeArrowheads="1"/>
              </p:cNvSpPr>
              <p:nvPr/>
            </p:nvSpPr>
            <p:spPr bwMode="auto">
              <a:xfrm>
                <a:off x="2743" y="3447"/>
                <a:ext cx="241" cy="366"/>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120</a:t>
                </a:r>
              </a:p>
              <a:p>
                <a:pPr algn="r" defTabSz="487363">
                  <a:defRPr/>
                </a:pPr>
                <a:r>
                  <a:rPr lang="en-US" sz="1100">
                    <a:solidFill>
                      <a:schemeClr val="tx1"/>
                    </a:solidFill>
                    <a:latin typeface="+mn-lt"/>
                  </a:rPr>
                  <a:t>265</a:t>
                </a:r>
              </a:p>
              <a:p>
                <a:pPr algn="r" defTabSz="487363">
                  <a:defRPr/>
                </a:pPr>
                <a:r>
                  <a:rPr lang="en-US" sz="1100">
                    <a:solidFill>
                      <a:schemeClr val="tx1"/>
                    </a:solidFill>
                    <a:latin typeface="+mn-lt"/>
                  </a:rPr>
                  <a:t>450</a:t>
                </a:r>
              </a:p>
            </p:txBody>
          </p:sp>
          <p:sp>
            <p:nvSpPr>
              <p:cNvPr id="86" name="Rectangle 1110"/>
              <p:cNvSpPr>
                <a:spLocks noChangeArrowheads="1"/>
              </p:cNvSpPr>
              <p:nvPr/>
            </p:nvSpPr>
            <p:spPr bwMode="auto">
              <a:xfrm>
                <a:off x="3319" y="3447"/>
                <a:ext cx="241" cy="366"/>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115</a:t>
                </a:r>
              </a:p>
              <a:p>
                <a:pPr algn="r" defTabSz="487363">
                  <a:defRPr/>
                </a:pPr>
                <a:r>
                  <a:rPr lang="en-US" sz="1100">
                    <a:solidFill>
                      <a:schemeClr val="tx1"/>
                    </a:solidFill>
                    <a:latin typeface="+mn-lt"/>
                  </a:rPr>
                  <a:t>260</a:t>
                </a:r>
              </a:p>
              <a:p>
                <a:pPr algn="r" defTabSz="487363">
                  <a:defRPr/>
                </a:pPr>
                <a:r>
                  <a:rPr lang="en-US" sz="1100">
                    <a:solidFill>
                      <a:schemeClr val="tx1"/>
                    </a:solidFill>
                    <a:latin typeface="+mn-lt"/>
                  </a:rPr>
                  <a:t>435</a:t>
                </a:r>
              </a:p>
            </p:txBody>
          </p:sp>
          <p:sp>
            <p:nvSpPr>
              <p:cNvPr id="87" name="Rectangle 1111"/>
              <p:cNvSpPr>
                <a:spLocks noChangeArrowheads="1"/>
              </p:cNvSpPr>
              <p:nvPr/>
            </p:nvSpPr>
            <p:spPr bwMode="auto">
              <a:xfrm>
                <a:off x="2397" y="3447"/>
                <a:ext cx="241" cy="366"/>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95</a:t>
                </a:r>
              </a:p>
              <a:p>
                <a:pPr algn="r" defTabSz="487363">
                  <a:defRPr/>
                </a:pPr>
                <a:r>
                  <a:rPr lang="en-US" sz="1100">
                    <a:solidFill>
                      <a:schemeClr val="tx1"/>
                    </a:solidFill>
                    <a:latin typeface="+mn-lt"/>
                  </a:rPr>
                  <a:t>275</a:t>
                </a:r>
              </a:p>
              <a:p>
                <a:pPr algn="r" defTabSz="487363">
                  <a:defRPr/>
                </a:pPr>
                <a:r>
                  <a:rPr lang="en-US" sz="1100">
                    <a:solidFill>
                      <a:schemeClr val="tx1"/>
                    </a:solidFill>
                    <a:latin typeface="+mn-lt"/>
                  </a:rPr>
                  <a:t>445</a:t>
                </a:r>
              </a:p>
            </p:txBody>
          </p:sp>
          <p:sp>
            <p:nvSpPr>
              <p:cNvPr id="88" name="Rectangle 1112"/>
              <p:cNvSpPr>
                <a:spLocks noChangeArrowheads="1"/>
              </p:cNvSpPr>
              <p:nvPr/>
            </p:nvSpPr>
            <p:spPr bwMode="auto">
              <a:xfrm>
                <a:off x="3012" y="3447"/>
                <a:ext cx="241" cy="366"/>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95</a:t>
                </a:r>
              </a:p>
              <a:p>
                <a:pPr algn="r" defTabSz="487363">
                  <a:defRPr/>
                </a:pPr>
                <a:r>
                  <a:rPr lang="en-US" sz="1100">
                    <a:solidFill>
                      <a:schemeClr val="tx1"/>
                    </a:solidFill>
                    <a:latin typeface="+mn-lt"/>
                  </a:rPr>
                  <a:t>270</a:t>
                </a:r>
              </a:p>
              <a:p>
                <a:pPr algn="r" defTabSz="487363">
                  <a:defRPr/>
                </a:pPr>
                <a:r>
                  <a:rPr lang="en-US" sz="1100">
                    <a:solidFill>
                      <a:schemeClr val="tx1"/>
                    </a:solidFill>
                    <a:latin typeface="+mn-lt"/>
                  </a:rPr>
                  <a:t>485</a:t>
                </a:r>
              </a:p>
            </p:txBody>
          </p:sp>
          <p:sp>
            <p:nvSpPr>
              <p:cNvPr id="89" name="Rectangle 1113"/>
              <p:cNvSpPr>
                <a:spLocks noChangeArrowheads="1"/>
              </p:cNvSpPr>
              <p:nvPr/>
            </p:nvSpPr>
            <p:spPr bwMode="auto">
              <a:xfrm>
                <a:off x="3626" y="3447"/>
                <a:ext cx="241" cy="366"/>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75</a:t>
                </a:r>
              </a:p>
              <a:p>
                <a:pPr algn="r" defTabSz="487363">
                  <a:defRPr/>
                </a:pPr>
                <a:r>
                  <a:rPr lang="en-US" sz="1100">
                    <a:solidFill>
                      <a:schemeClr val="tx1"/>
                    </a:solidFill>
                    <a:latin typeface="+mn-lt"/>
                  </a:rPr>
                  <a:t>265</a:t>
                </a:r>
              </a:p>
              <a:p>
                <a:pPr algn="r" defTabSz="487363">
                  <a:defRPr/>
                </a:pPr>
                <a:r>
                  <a:rPr lang="en-US" sz="1100">
                    <a:solidFill>
                      <a:schemeClr val="tx1"/>
                    </a:solidFill>
                    <a:latin typeface="+mn-lt"/>
                  </a:rPr>
                  <a:t>470</a:t>
                </a:r>
              </a:p>
            </p:txBody>
          </p:sp>
        </p:grpSp>
        <p:sp>
          <p:nvSpPr>
            <p:cNvPr id="49" name="Rectangle 1114"/>
            <p:cNvSpPr>
              <a:spLocks noChangeArrowheads="1"/>
            </p:cNvSpPr>
            <p:nvPr/>
          </p:nvSpPr>
          <p:spPr bwMode="auto">
            <a:xfrm>
              <a:off x="899" y="3985"/>
              <a:ext cx="2678" cy="165"/>
            </a:xfrm>
            <a:prstGeom prst="rect">
              <a:avLst/>
            </a:prstGeom>
            <a:noFill/>
            <a:ln w="9525">
              <a:noFill/>
              <a:miter lim="800000"/>
              <a:headEnd/>
              <a:tailEnd/>
            </a:ln>
          </p:spPr>
          <p:txBody>
            <a:bodyPr wrap="none" lIns="92075" tIns="46038" rIns="92075" bIns="46038">
              <a:spAutoFit/>
            </a:bodyPr>
            <a:lstStyle/>
            <a:p>
              <a:pPr defTabSz="762000">
                <a:defRPr/>
              </a:pPr>
              <a:r>
                <a:rPr lang="en-US" sz="1100" i="1">
                  <a:solidFill>
                    <a:schemeClr val="tx1"/>
                  </a:solidFill>
                  <a:latin typeface="+mn-lt"/>
                </a:rPr>
                <a:t>...Ma i giovani stanno diminuendo, mentre gli anziani aumentano.</a:t>
              </a:r>
            </a:p>
          </p:txBody>
        </p:sp>
      </p:grpSp>
      <p:grpSp>
        <p:nvGrpSpPr>
          <p:cNvPr id="80904" name="Group 1116"/>
          <p:cNvGrpSpPr>
            <a:grpSpLocks/>
          </p:cNvGrpSpPr>
          <p:nvPr/>
        </p:nvGrpSpPr>
        <p:grpSpPr bwMode="auto">
          <a:xfrm>
            <a:off x="628650" y="2660650"/>
            <a:ext cx="5187950" cy="1612900"/>
            <a:chOff x="396" y="1931"/>
            <a:chExt cx="3268" cy="1016"/>
          </a:xfrm>
        </p:grpSpPr>
        <p:grpSp>
          <p:nvGrpSpPr>
            <p:cNvPr id="80907" name="Group 1117"/>
            <p:cNvGrpSpPr>
              <a:grpSpLocks/>
            </p:cNvGrpSpPr>
            <p:nvPr/>
          </p:nvGrpSpPr>
          <p:grpSpPr bwMode="auto">
            <a:xfrm>
              <a:off x="396" y="1931"/>
              <a:ext cx="3268" cy="1016"/>
              <a:chOff x="396" y="1931"/>
              <a:chExt cx="3268" cy="1016"/>
            </a:xfrm>
          </p:grpSpPr>
          <p:grpSp>
            <p:nvGrpSpPr>
              <p:cNvPr id="80926" name="Group 1118"/>
              <p:cNvGrpSpPr>
                <a:grpSpLocks/>
              </p:cNvGrpSpPr>
              <p:nvPr/>
            </p:nvGrpSpPr>
            <p:grpSpPr bwMode="auto">
              <a:xfrm>
                <a:off x="396" y="1931"/>
                <a:ext cx="3268" cy="853"/>
                <a:chOff x="396" y="1931"/>
                <a:chExt cx="3268" cy="853"/>
              </a:xfrm>
            </p:grpSpPr>
            <p:sp>
              <p:nvSpPr>
                <p:cNvPr id="112" name="Rectangle 1119"/>
                <p:cNvSpPr>
                  <a:spLocks noChangeArrowheads="1"/>
                </p:cNvSpPr>
                <p:nvPr/>
              </p:nvSpPr>
              <p:spPr bwMode="auto">
                <a:xfrm>
                  <a:off x="408" y="2088"/>
                  <a:ext cx="798" cy="146"/>
                </a:xfrm>
                <a:prstGeom prst="rect">
                  <a:avLst/>
                </a:prstGeom>
                <a:solidFill>
                  <a:schemeClr val="bg1"/>
                </a:solidFill>
                <a:ln w="12700">
                  <a:solidFill>
                    <a:schemeClr val="bg2"/>
                  </a:solidFill>
                  <a:miter lim="800000"/>
                  <a:headEnd/>
                  <a:tailEnd/>
                </a:ln>
              </p:spPr>
              <p:txBody>
                <a:bodyPr wrap="none" anchor="ctr"/>
                <a:lstStyle/>
                <a:p>
                  <a:pPr>
                    <a:defRPr/>
                  </a:pPr>
                  <a:endParaRPr lang="it-IT" sz="1100">
                    <a:solidFill>
                      <a:schemeClr val="tx1"/>
                    </a:solidFill>
                    <a:latin typeface="+mn-lt"/>
                  </a:endParaRPr>
                </a:p>
              </p:txBody>
            </p:sp>
            <p:sp>
              <p:nvSpPr>
                <p:cNvPr id="113" name="Rectangle 1120"/>
                <p:cNvSpPr>
                  <a:spLocks noChangeArrowheads="1"/>
                </p:cNvSpPr>
                <p:nvPr/>
              </p:nvSpPr>
              <p:spPr bwMode="auto">
                <a:xfrm>
                  <a:off x="1214" y="2088"/>
                  <a:ext cx="2450" cy="146"/>
                </a:xfrm>
                <a:prstGeom prst="rect">
                  <a:avLst/>
                </a:prstGeom>
                <a:solidFill>
                  <a:srgbClr val="3399FF"/>
                </a:solidFill>
                <a:ln w="12700">
                  <a:solidFill>
                    <a:schemeClr val="bg2"/>
                  </a:solidFill>
                  <a:miter lim="800000"/>
                  <a:headEnd/>
                  <a:tailEnd/>
                </a:ln>
              </p:spPr>
              <p:txBody>
                <a:bodyPr wrap="none" anchor="ctr"/>
                <a:lstStyle/>
                <a:p>
                  <a:pPr>
                    <a:defRPr/>
                  </a:pPr>
                  <a:endParaRPr lang="it-IT" sz="1100">
                    <a:solidFill>
                      <a:schemeClr val="tx1"/>
                    </a:solidFill>
                    <a:latin typeface="+mn-lt"/>
                  </a:endParaRPr>
                </a:p>
              </p:txBody>
            </p:sp>
            <p:sp>
              <p:nvSpPr>
                <p:cNvPr id="114" name="Rectangle 1121"/>
                <p:cNvSpPr>
                  <a:spLocks noChangeArrowheads="1"/>
                </p:cNvSpPr>
                <p:nvPr/>
              </p:nvSpPr>
              <p:spPr bwMode="auto">
                <a:xfrm>
                  <a:off x="408" y="2626"/>
                  <a:ext cx="3256" cy="145"/>
                </a:xfrm>
                <a:prstGeom prst="rect">
                  <a:avLst/>
                </a:prstGeom>
                <a:solidFill>
                  <a:srgbClr val="FFFFFF"/>
                </a:solidFill>
                <a:ln w="12700">
                  <a:solidFill>
                    <a:schemeClr val="bg2"/>
                  </a:solidFill>
                  <a:miter lim="800000"/>
                  <a:headEnd/>
                  <a:tailEnd/>
                </a:ln>
              </p:spPr>
              <p:txBody>
                <a:bodyPr wrap="none" anchor="ctr"/>
                <a:lstStyle/>
                <a:p>
                  <a:pPr>
                    <a:defRPr/>
                  </a:pPr>
                  <a:endParaRPr lang="it-IT" sz="1100">
                    <a:solidFill>
                      <a:schemeClr val="tx1"/>
                    </a:solidFill>
                    <a:latin typeface="+mn-lt"/>
                  </a:endParaRPr>
                </a:p>
              </p:txBody>
            </p:sp>
            <p:sp>
              <p:nvSpPr>
                <p:cNvPr id="115" name="Rectangle 1122"/>
                <p:cNvSpPr>
                  <a:spLocks noChangeArrowheads="1"/>
                </p:cNvSpPr>
                <p:nvPr/>
              </p:nvSpPr>
              <p:spPr bwMode="auto">
                <a:xfrm>
                  <a:off x="408" y="2242"/>
                  <a:ext cx="3256" cy="376"/>
                </a:xfrm>
                <a:prstGeom prst="rect">
                  <a:avLst/>
                </a:prstGeom>
                <a:solidFill>
                  <a:schemeClr val="tx2"/>
                </a:solidFill>
                <a:ln w="12700">
                  <a:solidFill>
                    <a:schemeClr val="bg2"/>
                  </a:solidFill>
                  <a:miter lim="800000"/>
                  <a:headEnd/>
                  <a:tailEnd/>
                </a:ln>
              </p:spPr>
              <p:txBody>
                <a:bodyPr wrap="none" anchor="ctr"/>
                <a:lstStyle/>
                <a:p>
                  <a:pPr>
                    <a:defRPr/>
                  </a:pPr>
                  <a:endParaRPr lang="it-IT" sz="1100">
                    <a:solidFill>
                      <a:schemeClr val="tx1"/>
                    </a:solidFill>
                    <a:latin typeface="+mn-lt"/>
                  </a:endParaRPr>
                </a:p>
              </p:txBody>
            </p:sp>
            <p:sp>
              <p:nvSpPr>
                <p:cNvPr id="116" name="Rectangle 1123"/>
                <p:cNvSpPr>
                  <a:spLocks noChangeArrowheads="1"/>
                </p:cNvSpPr>
                <p:nvPr/>
              </p:nvSpPr>
              <p:spPr bwMode="auto">
                <a:xfrm>
                  <a:off x="396" y="2247"/>
                  <a:ext cx="701" cy="366"/>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Australian Reef</a:t>
                  </a:r>
                </a:p>
                <a:p>
                  <a:pPr defTabSz="487363">
                    <a:defRPr/>
                  </a:pPr>
                  <a:r>
                    <a:rPr lang="en-US" sz="1100">
                      <a:solidFill>
                        <a:schemeClr val="tx1"/>
                      </a:solidFill>
                      <a:latin typeface="+mn-lt"/>
                    </a:rPr>
                    <a:t>Hawaiian Club</a:t>
                  </a:r>
                </a:p>
                <a:p>
                  <a:pPr defTabSz="487363">
                    <a:defRPr/>
                  </a:pPr>
                  <a:r>
                    <a:rPr lang="en-US" sz="1100">
                      <a:solidFill>
                        <a:schemeClr val="tx1"/>
                      </a:solidFill>
                      <a:latin typeface="+mn-lt"/>
                    </a:rPr>
                    <a:t>Paradise Cove</a:t>
                  </a:r>
                </a:p>
              </p:txBody>
            </p:sp>
            <p:sp>
              <p:nvSpPr>
                <p:cNvPr id="117" name="Rectangle 1124"/>
                <p:cNvSpPr>
                  <a:spLocks noChangeArrowheads="1"/>
                </p:cNvSpPr>
                <p:nvPr/>
              </p:nvSpPr>
              <p:spPr bwMode="auto">
                <a:xfrm>
                  <a:off x="873" y="2631"/>
                  <a:ext cx="340"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Totale</a:t>
                  </a:r>
                </a:p>
              </p:txBody>
            </p:sp>
            <p:sp>
              <p:nvSpPr>
                <p:cNvPr id="118" name="Rectangle 1125"/>
                <p:cNvSpPr>
                  <a:spLocks noChangeArrowheads="1"/>
                </p:cNvSpPr>
                <p:nvPr/>
              </p:nvSpPr>
              <p:spPr bwMode="auto">
                <a:xfrm>
                  <a:off x="1289" y="2631"/>
                  <a:ext cx="241"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790</a:t>
                  </a:r>
                </a:p>
              </p:txBody>
            </p:sp>
            <p:sp>
              <p:nvSpPr>
                <p:cNvPr id="119" name="Rectangle 1126"/>
                <p:cNvSpPr>
                  <a:spLocks noChangeArrowheads="1"/>
                </p:cNvSpPr>
                <p:nvPr/>
              </p:nvSpPr>
              <p:spPr bwMode="auto">
                <a:xfrm>
                  <a:off x="1289" y="2247"/>
                  <a:ext cx="241" cy="366"/>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200</a:t>
                  </a:r>
                </a:p>
                <a:p>
                  <a:pPr algn="r" defTabSz="487363">
                    <a:defRPr/>
                  </a:pPr>
                  <a:r>
                    <a:rPr lang="en-US" sz="1100">
                      <a:solidFill>
                        <a:schemeClr val="tx1"/>
                      </a:solidFill>
                      <a:latin typeface="+mn-lt"/>
                    </a:rPr>
                    <a:t>250</a:t>
                  </a:r>
                </a:p>
                <a:p>
                  <a:pPr algn="r" defTabSz="487363">
                    <a:defRPr/>
                  </a:pPr>
                  <a:r>
                    <a:rPr lang="en-US" sz="1100">
                      <a:solidFill>
                        <a:schemeClr val="tx1"/>
                      </a:solidFill>
                      <a:latin typeface="+mn-lt"/>
                    </a:rPr>
                    <a:t>340</a:t>
                  </a:r>
                </a:p>
              </p:txBody>
            </p:sp>
            <p:sp>
              <p:nvSpPr>
                <p:cNvPr id="120" name="Line 1127"/>
                <p:cNvSpPr>
                  <a:spLocks noChangeShapeType="1"/>
                </p:cNvSpPr>
                <p:nvPr/>
              </p:nvSpPr>
              <p:spPr bwMode="auto">
                <a:xfrm>
                  <a:off x="1210" y="2083"/>
                  <a:ext cx="0" cy="692"/>
                </a:xfrm>
                <a:prstGeom prst="line">
                  <a:avLst/>
                </a:prstGeom>
                <a:noFill/>
                <a:ln w="12700">
                  <a:solidFill>
                    <a:schemeClr val="bg2"/>
                  </a:solidFill>
                  <a:round/>
                  <a:headEnd type="none" w="sm" len="sm"/>
                  <a:tailEnd type="none" w="sm" len="sm"/>
                </a:ln>
              </p:spPr>
              <p:txBody>
                <a:bodyPr wrap="none" anchor="ctr"/>
                <a:lstStyle/>
                <a:p>
                  <a:pPr>
                    <a:defRPr/>
                  </a:pPr>
                  <a:endParaRPr lang="it-IT" sz="1100">
                    <a:solidFill>
                      <a:schemeClr val="tx1"/>
                    </a:solidFill>
                    <a:latin typeface="+mn-lt"/>
                  </a:endParaRPr>
                </a:p>
              </p:txBody>
            </p:sp>
            <p:sp>
              <p:nvSpPr>
                <p:cNvPr id="121" name="Rectangle 1128"/>
                <p:cNvSpPr>
                  <a:spLocks noChangeArrowheads="1"/>
                </p:cNvSpPr>
                <p:nvPr/>
              </p:nvSpPr>
              <p:spPr bwMode="auto">
                <a:xfrm>
                  <a:off x="396" y="2093"/>
                  <a:ext cx="30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Hotel</a:t>
                  </a:r>
                </a:p>
              </p:txBody>
            </p:sp>
            <p:sp>
              <p:nvSpPr>
                <p:cNvPr id="122" name="Rectangle 1129"/>
                <p:cNvSpPr>
                  <a:spLocks noChangeArrowheads="1"/>
                </p:cNvSpPr>
                <p:nvPr/>
              </p:nvSpPr>
              <p:spPr bwMode="auto">
                <a:xfrm>
                  <a:off x="1240" y="2093"/>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1994</a:t>
                  </a:r>
                </a:p>
              </p:txBody>
            </p:sp>
            <p:sp>
              <p:nvSpPr>
                <p:cNvPr id="123" name="Rectangle 1130"/>
                <p:cNvSpPr>
                  <a:spLocks noChangeArrowheads="1"/>
                </p:cNvSpPr>
                <p:nvPr/>
              </p:nvSpPr>
              <p:spPr bwMode="auto">
                <a:xfrm>
                  <a:off x="1214" y="1935"/>
                  <a:ext cx="2450" cy="145"/>
                </a:xfrm>
                <a:prstGeom prst="rect">
                  <a:avLst/>
                </a:prstGeom>
                <a:solidFill>
                  <a:schemeClr val="bg1"/>
                </a:solidFill>
                <a:ln w="12700">
                  <a:solidFill>
                    <a:schemeClr val="bg2"/>
                  </a:solidFill>
                  <a:miter lim="800000"/>
                  <a:headEnd/>
                  <a:tailEnd/>
                </a:ln>
              </p:spPr>
              <p:txBody>
                <a:bodyPr wrap="none" anchor="ctr"/>
                <a:lstStyle/>
                <a:p>
                  <a:pPr>
                    <a:defRPr/>
                  </a:pPr>
                  <a:endParaRPr lang="it-IT" sz="1100">
                    <a:solidFill>
                      <a:schemeClr val="tx1"/>
                    </a:solidFill>
                    <a:latin typeface="+mn-lt"/>
                  </a:endParaRPr>
                </a:p>
              </p:txBody>
            </p:sp>
            <p:sp>
              <p:nvSpPr>
                <p:cNvPr id="124" name="Rectangle 1131"/>
                <p:cNvSpPr>
                  <a:spLocks noChangeArrowheads="1"/>
                </p:cNvSpPr>
                <p:nvPr/>
              </p:nvSpPr>
              <p:spPr bwMode="auto">
                <a:xfrm>
                  <a:off x="1865" y="2631"/>
                  <a:ext cx="241"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805</a:t>
                  </a:r>
                </a:p>
              </p:txBody>
            </p:sp>
            <p:sp>
              <p:nvSpPr>
                <p:cNvPr id="125" name="Rectangle 1132"/>
                <p:cNvSpPr>
                  <a:spLocks noChangeArrowheads="1"/>
                </p:cNvSpPr>
                <p:nvPr/>
              </p:nvSpPr>
              <p:spPr bwMode="auto">
                <a:xfrm>
                  <a:off x="1508" y="2093"/>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1995</a:t>
                  </a:r>
                </a:p>
              </p:txBody>
            </p:sp>
            <p:sp>
              <p:nvSpPr>
                <p:cNvPr id="126" name="Rectangle 1133"/>
                <p:cNvSpPr>
                  <a:spLocks noChangeArrowheads="1"/>
                </p:cNvSpPr>
                <p:nvPr/>
              </p:nvSpPr>
              <p:spPr bwMode="auto">
                <a:xfrm>
                  <a:off x="2479" y="2631"/>
                  <a:ext cx="241"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835</a:t>
                  </a:r>
                </a:p>
              </p:txBody>
            </p:sp>
            <p:sp>
              <p:nvSpPr>
                <p:cNvPr id="127" name="Rectangle 1134"/>
                <p:cNvSpPr>
                  <a:spLocks noChangeArrowheads="1"/>
                </p:cNvSpPr>
                <p:nvPr/>
              </p:nvSpPr>
              <p:spPr bwMode="auto">
                <a:xfrm>
                  <a:off x="1834" y="2093"/>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1994</a:t>
                  </a:r>
                </a:p>
              </p:txBody>
            </p:sp>
            <p:sp>
              <p:nvSpPr>
                <p:cNvPr id="128" name="Rectangle 1135"/>
                <p:cNvSpPr>
                  <a:spLocks noChangeArrowheads="1"/>
                </p:cNvSpPr>
                <p:nvPr/>
              </p:nvSpPr>
              <p:spPr bwMode="auto">
                <a:xfrm>
                  <a:off x="3055" y="2631"/>
                  <a:ext cx="241"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800</a:t>
                  </a:r>
                </a:p>
              </p:txBody>
            </p:sp>
            <p:sp>
              <p:nvSpPr>
                <p:cNvPr id="129" name="Rectangle 1136"/>
                <p:cNvSpPr>
                  <a:spLocks noChangeArrowheads="1"/>
                </p:cNvSpPr>
                <p:nvPr/>
              </p:nvSpPr>
              <p:spPr bwMode="auto">
                <a:xfrm>
                  <a:off x="2103" y="2093"/>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1995</a:t>
                  </a:r>
                </a:p>
              </p:txBody>
            </p:sp>
            <p:sp>
              <p:nvSpPr>
                <p:cNvPr id="130" name="Rectangle 1137"/>
                <p:cNvSpPr>
                  <a:spLocks noChangeArrowheads="1"/>
                </p:cNvSpPr>
                <p:nvPr/>
              </p:nvSpPr>
              <p:spPr bwMode="auto">
                <a:xfrm>
                  <a:off x="1557" y="2631"/>
                  <a:ext cx="241"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895</a:t>
                  </a:r>
                </a:p>
              </p:txBody>
            </p:sp>
            <p:sp>
              <p:nvSpPr>
                <p:cNvPr id="131" name="Rectangle 1138"/>
                <p:cNvSpPr>
                  <a:spLocks noChangeArrowheads="1"/>
                </p:cNvSpPr>
                <p:nvPr/>
              </p:nvSpPr>
              <p:spPr bwMode="auto">
                <a:xfrm>
                  <a:off x="2439" y="2093"/>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1994</a:t>
                  </a:r>
                </a:p>
              </p:txBody>
            </p:sp>
            <p:sp>
              <p:nvSpPr>
                <p:cNvPr id="132" name="Rectangle 1139"/>
                <p:cNvSpPr>
                  <a:spLocks noChangeArrowheads="1"/>
                </p:cNvSpPr>
                <p:nvPr/>
              </p:nvSpPr>
              <p:spPr bwMode="auto">
                <a:xfrm>
                  <a:off x="2133" y="2631"/>
                  <a:ext cx="241"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810</a:t>
                  </a:r>
                </a:p>
              </p:txBody>
            </p:sp>
            <p:sp>
              <p:nvSpPr>
                <p:cNvPr id="133" name="Rectangle 1140"/>
                <p:cNvSpPr>
                  <a:spLocks noChangeArrowheads="1"/>
                </p:cNvSpPr>
                <p:nvPr/>
              </p:nvSpPr>
              <p:spPr bwMode="auto">
                <a:xfrm>
                  <a:off x="2708" y="2093"/>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1995</a:t>
                  </a:r>
                </a:p>
              </p:txBody>
            </p:sp>
            <p:sp>
              <p:nvSpPr>
                <p:cNvPr id="134" name="Rectangle 1141"/>
                <p:cNvSpPr>
                  <a:spLocks noChangeArrowheads="1"/>
                </p:cNvSpPr>
                <p:nvPr/>
              </p:nvSpPr>
              <p:spPr bwMode="auto">
                <a:xfrm>
                  <a:off x="2748" y="2631"/>
                  <a:ext cx="241"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845</a:t>
                  </a:r>
                </a:p>
              </p:txBody>
            </p:sp>
            <p:sp>
              <p:nvSpPr>
                <p:cNvPr id="135" name="Rectangle 1142"/>
                <p:cNvSpPr>
                  <a:spLocks noChangeArrowheads="1"/>
                </p:cNvSpPr>
                <p:nvPr/>
              </p:nvSpPr>
              <p:spPr bwMode="auto">
                <a:xfrm>
                  <a:off x="3044" y="2093"/>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1994</a:t>
                  </a:r>
                </a:p>
              </p:txBody>
            </p:sp>
            <p:sp>
              <p:nvSpPr>
                <p:cNvPr id="136" name="Rectangle 1143"/>
                <p:cNvSpPr>
                  <a:spLocks noChangeArrowheads="1"/>
                </p:cNvSpPr>
                <p:nvPr/>
              </p:nvSpPr>
              <p:spPr bwMode="auto">
                <a:xfrm>
                  <a:off x="3362" y="2631"/>
                  <a:ext cx="241" cy="153"/>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810</a:t>
                  </a:r>
                </a:p>
              </p:txBody>
            </p:sp>
            <p:sp>
              <p:nvSpPr>
                <p:cNvPr id="137" name="Rectangle 1144"/>
                <p:cNvSpPr>
                  <a:spLocks noChangeArrowheads="1"/>
                </p:cNvSpPr>
                <p:nvPr/>
              </p:nvSpPr>
              <p:spPr bwMode="auto">
                <a:xfrm>
                  <a:off x="3313" y="2093"/>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1995</a:t>
                  </a:r>
                </a:p>
              </p:txBody>
            </p:sp>
            <p:sp>
              <p:nvSpPr>
                <p:cNvPr id="138" name="Line 1145"/>
                <p:cNvSpPr>
                  <a:spLocks noChangeShapeType="1"/>
                </p:cNvSpPr>
                <p:nvPr/>
              </p:nvSpPr>
              <p:spPr bwMode="auto">
                <a:xfrm>
                  <a:off x="1834" y="1931"/>
                  <a:ext cx="0" cy="844"/>
                </a:xfrm>
                <a:prstGeom prst="line">
                  <a:avLst/>
                </a:prstGeom>
                <a:noFill/>
                <a:ln w="12700">
                  <a:solidFill>
                    <a:schemeClr val="bg2"/>
                  </a:solidFill>
                  <a:round/>
                  <a:headEnd type="none" w="sm" len="sm"/>
                  <a:tailEnd type="none" w="sm" len="sm"/>
                </a:ln>
              </p:spPr>
              <p:txBody>
                <a:bodyPr wrap="none" anchor="ctr"/>
                <a:lstStyle/>
                <a:p>
                  <a:pPr>
                    <a:defRPr/>
                  </a:pPr>
                  <a:endParaRPr lang="it-IT" sz="1100">
                    <a:solidFill>
                      <a:schemeClr val="tx1"/>
                    </a:solidFill>
                    <a:latin typeface="+mn-lt"/>
                  </a:endParaRPr>
                </a:p>
              </p:txBody>
            </p:sp>
            <p:sp>
              <p:nvSpPr>
                <p:cNvPr id="139" name="Rectangle 1146"/>
                <p:cNvSpPr>
                  <a:spLocks noChangeArrowheads="1"/>
                </p:cNvSpPr>
                <p:nvPr/>
              </p:nvSpPr>
              <p:spPr bwMode="auto">
                <a:xfrm>
                  <a:off x="1439" y="1940"/>
                  <a:ext cx="21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Q1</a:t>
                  </a:r>
                </a:p>
              </p:txBody>
            </p:sp>
            <p:sp>
              <p:nvSpPr>
                <p:cNvPr id="140" name="Rectangle 1147"/>
                <p:cNvSpPr>
                  <a:spLocks noChangeArrowheads="1"/>
                </p:cNvSpPr>
                <p:nvPr/>
              </p:nvSpPr>
              <p:spPr bwMode="auto">
                <a:xfrm>
                  <a:off x="2015" y="1940"/>
                  <a:ext cx="21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Q2</a:t>
                  </a:r>
                </a:p>
              </p:txBody>
            </p:sp>
            <p:sp>
              <p:nvSpPr>
                <p:cNvPr id="141" name="Line 1148"/>
                <p:cNvSpPr>
                  <a:spLocks noChangeShapeType="1"/>
                </p:cNvSpPr>
                <p:nvPr/>
              </p:nvSpPr>
              <p:spPr bwMode="auto">
                <a:xfrm>
                  <a:off x="2410" y="1931"/>
                  <a:ext cx="0" cy="844"/>
                </a:xfrm>
                <a:prstGeom prst="line">
                  <a:avLst/>
                </a:prstGeom>
                <a:noFill/>
                <a:ln w="12700">
                  <a:solidFill>
                    <a:schemeClr val="bg2"/>
                  </a:solidFill>
                  <a:round/>
                  <a:headEnd type="none" w="sm" len="sm"/>
                  <a:tailEnd type="none" w="sm" len="sm"/>
                </a:ln>
              </p:spPr>
              <p:txBody>
                <a:bodyPr wrap="none" anchor="ctr"/>
                <a:lstStyle/>
                <a:p>
                  <a:pPr>
                    <a:defRPr/>
                  </a:pPr>
                  <a:endParaRPr lang="it-IT" sz="1100">
                    <a:solidFill>
                      <a:schemeClr val="tx1"/>
                    </a:solidFill>
                    <a:latin typeface="+mn-lt"/>
                  </a:endParaRPr>
                </a:p>
              </p:txBody>
            </p:sp>
            <p:sp>
              <p:nvSpPr>
                <p:cNvPr id="142" name="Line 1149"/>
                <p:cNvSpPr>
                  <a:spLocks noChangeShapeType="1"/>
                </p:cNvSpPr>
                <p:nvPr/>
              </p:nvSpPr>
              <p:spPr bwMode="auto">
                <a:xfrm>
                  <a:off x="3025" y="1931"/>
                  <a:ext cx="0" cy="844"/>
                </a:xfrm>
                <a:prstGeom prst="line">
                  <a:avLst/>
                </a:prstGeom>
                <a:noFill/>
                <a:ln w="12700">
                  <a:solidFill>
                    <a:schemeClr val="bg2"/>
                  </a:solidFill>
                  <a:round/>
                  <a:headEnd type="none" w="sm" len="sm"/>
                  <a:tailEnd type="none" w="sm" len="sm"/>
                </a:ln>
              </p:spPr>
              <p:txBody>
                <a:bodyPr wrap="none" anchor="ctr"/>
                <a:lstStyle/>
                <a:p>
                  <a:pPr>
                    <a:defRPr/>
                  </a:pPr>
                  <a:endParaRPr lang="it-IT" sz="1100">
                    <a:solidFill>
                      <a:schemeClr val="tx1"/>
                    </a:solidFill>
                    <a:latin typeface="+mn-lt"/>
                  </a:endParaRPr>
                </a:p>
              </p:txBody>
            </p:sp>
            <p:sp>
              <p:nvSpPr>
                <p:cNvPr id="143" name="Rectangle 1150"/>
                <p:cNvSpPr>
                  <a:spLocks noChangeArrowheads="1"/>
                </p:cNvSpPr>
                <p:nvPr/>
              </p:nvSpPr>
              <p:spPr bwMode="auto">
                <a:xfrm>
                  <a:off x="2629" y="1940"/>
                  <a:ext cx="21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Q3</a:t>
                  </a:r>
                </a:p>
              </p:txBody>
            </p:sp>
            <p:sp>
              <p:nvSpPr>
                <p:cNvPr id="144" name="Rectangle 1151"/>
                <p:cNvSpPr>
                  <a:spLocks noChangeArrowheads="1"/>
                </p:cNvSpPr>
                <p:nvPr/>
              </p:nvSpPr>
              <p:spPr bwMode="auto">
                <a:xfrm>
                  <a:off x="3205" y="1940"/>
                  <a:ext cx="21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Q4</a:t>
                  </a:r>
                </a:p>
              </p:txBody>
            </p:sp>
            <p:sp>
              <p:nvSpPr>
                <p:cNvPr id="145" name="Rectangle 1152"/>
                <p:cNvSpPr>
                  <a:spLocks noChangeArrowheads="1"/>
                </p:cNvSpPr>
                <p:nvPr/>
              </p:nvSpPr>
              <p:spPr bwMode="auto">
                <a:xfrm>
                  <a:off x="1557" y="2247"/>
                  <a:ext cx="241" cy="366"/>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220</a:t>
                  </a:r>
                </a:p>
                <a:p>
                  <a:pPr algn="r" defTabSz="487363">
                    <a:defRPr/>
                  </a:pPr>
                  <a:r>
                    <a:rPr lang="en-US" sz="1100">
                      <a:solidFill>
                        <a:schemeClr val="tx1"/>
                      </a:solidFill>
                      <a:latin typeface="+mn-lt"/>
                    </a:rPr>
                    <a:t>240</a:t>
                  </a:r>
                </a:p>
                <a:p>
                  <a:pPr algn="r" defTabSz="487363">
                    <a:defRPr/>
                  </a:pPr>
                  <a:r>
                    <a:rPr lang="en-US" sz="1100">
                      <a:solidFill>
                        <a:schemeClr val="tx1"/>
                      </a:solidFill>
                      <a:latin typeface="+mn-lt"/>
                    </a:rPr>
                    <a:t>435</a:t>
                  </a:r>
                </a:p>
              </p:txBody>
            </p:sp>
            <p:sp>
              <p:nvSpPr>
                <p:cNvPr id="146" name="Rectangle 1153"/>
                <p:cNvSpPr>
                  <a:spLocks noChangeArrowheads="1"/>
                </p:cNvSpPr>
                <p:nvPr/>
              </p:nvSpPr>
              <p:spPr bwMode="auto">
                <a:xfrm>
                  <a:off x="1865" y="2247"/>
                  <a:ext cx="241" cy="366"/>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205</a:t>
                  </a:r>
                </a:p>
                <a:p>
                  <a:pPr algn="r" defTabSz="487363">
                    <a:defRPr/>
                  </a:pPr>
                  <a:r>
                    <a:rPr lang="en-US" sz="1100">
                      <a:solidFill>
                        <a:schemeClr val="tx1"/>
                      </a:solidFill>
                      <a:latin typeface="+mn-lt"/>
                    </a:rPr>
                    <a:t>255</a:t>
                  </a:r>
                </a:p>
                <a:p>
                  <a:pPr algn="r" defTabSz="487363">
                    <a:defRPr/>
                  </a:pPr>
                  <a:r>
                    <a:rPr lang="en-US" sz="1100">
                      <a:solidFill>
                        <a:schemeClr val="tx1"/>
                      </a:solidFill>
                      <a:latin typeface="+mn-lt"/>
                    </a:rPr>
                    <a:t>345</a:t>
                  </a:r>
                </a:p>
              </p:txBody>
            </p:sp>
            <p:sp>
              <p:nvSpPr>
                <p:cNvPr id="147" name="Rectangle 1154"/>
                <p:cNvSpPr>
                  <a:spLocks noChangeArrowheads="1"/>
                </p:cNvSpPr>
                <p:nvPr/>
              </p:nvSpPr>
              <p:spPr bwMode="auto">
                <a:xfrm>
                  <a:off x="2479" y="2247"/>
                  <a:ext cx="241" cy="366"/>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220</a:t>
                  </a:r>
                </a:p>
                <a:p>
                  <a:pPr algn="r" defTabSz="487363">
                    <a:defRPr/>
                  </a:pPr>
                  <a:r>
                    <a:rPr lang="en-US" sz="1100">
                      <a:solidFill>
                        <a:schemeClr val="tx1"/>
                      </a:solidFill>
                      <a:latin typeface="+mn-lt"/>
                    </a:rPr>
                    <a:t>265</a:t>
                  </a:r>
                </a:p>
                <a:p>
                  <a:pPr algn="r" defTabSz="487363">
                    <a:defRPr/>
                  </a:pPr>
                  <a:r>
                    <a:rPr lang="en-US" sz="1100">
                      <a:solidFill>
                        <a:schemeClr val="tx1"/>
                      </a:solidFill>
                      <a:latin typeface="+mn-lt"/>
                    </a:rPr>
                    <a:t>350</a:t>
                  </a:r>
                </a:p>
              </p:txBody>
            </p:sp>
            <p:sp>
              <p:nvSpPr>
                <p:cNvPr id="148" name="Rectangle 1155"/>
                <p:cNvSpPr>
                  <a:spLocks noChangeArrowheads="1"/>
                </p:cNvSpPr>
                <p:nvPr/>
              </p:nvSpPr>
              <p:spPr bwMode="auto">
                <a:xfrm>
                  <a:off x="3055" y="2247"/>
                  <a:ext cx="241" cy="366"/>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205</a:t>
                  </a:r>
                </a:p>
                <a:p>
                  <a:pPr algn="r" defTabSz="487363">
                    <a:defRPr/>
                  </a:pPr>
                  <a:r>
                    <a:rPr lang="en-US" sz="1100">
                      <a:solidFill>
                        <a:schemeClr val="tx1"/>
                      </a:solidFill>
                      <a:latin typeface="+mn-lt"/>
                    </a:rPr>
                    <a:t>260</a:t>
                  </a:r>
                </a:p>
                <a:p>
                  <a:pPr algn="r" defTabSz="487363">
                    <a:defRPr/>
                  </a:pPr>
                  <a:r>
                    <a:rPr lang="en-US" sz="1100">
                      <a:solidFill>
                        <a:schemeClr val="tx1"/>
                      </a:solidFill>
                      <a:latin typeface="+mn-lt"/>
                    </a:rPr>
                    <a:t>335</a:t>
                  </a:r>
                </a:p>
              </p:txBody>
            </p:sp>
            <p:sp>
              <p:nvSpPr>
                <p:cNvPr id="149" name="Rectangle 1156"/>
                <p:cNvSpPr>
                  <a:spLocks noChangeArrowheads="1"/>
                </p:cNvSpPr>
                <p:nvPr/>
              </p:nvSpPr>
              <p:spPr bwMode="auto">
                <a:xfrm>
                  <a:off x="2133" y="2247"/>
                  <a:ext cx="241" cy="366"/>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200</a:t>
                  </a:r>
                </a:p>
                <a:p>
                  <a:pPr algn="r" defTabSz="487363">
                    <a:defRPr/>
                  </a:pPr>
                  <a:r>
                    <a:rPr lang="en-US" sz="1100">
                      <a:solidFill>
                        <a:schemeClr val="tx1"/>
                      </a:solidFill>
                      <a:latin typeface="+mn-lt"/>
                    </a:rPr>
                    <a:t>270</a:t>
                  </a:r>
                </a:p>
                <a:p>
                  <a:pPr algn="r" defTabSz="487363">
                    <a:defRPr/>
                  </a:pPr>
                  <a:r>
                    <a:rPr lang="en-US" sz="1100">
                      <a:solidFill>
                        <a:schemeClr val="tx1"/>
                      </a:solidFill>
                      <a:latin typeface="+mn-lt"/>
                    </a:rPr>
                    <a:t>340</a:t>
                  </a:r>
                </a:p>
              </p:txBody>
            </p:sp>
            <p:sp>
              <p:nvSpPr>
                <p:cNvPr id="150" name="Rectangle 1157"/>
                <p:cNvSpPr>
                  <a:spLocks noChangeArrowheads="1"/>
                </p:cNvSpPr>
                <p:nvPr/>
              </p:nvSpPr>
              <p:spPr bwMode="auto">
                <a:xfrm>
                  <a:off x="2748" y="2247"/>
                  <a:ext cx="241" cy="366"/>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255</a:t>
                  </a:r>
                </a:p>
                <a:p>
                  <a:pPr algn="r" defTabSz="487363">
                    <a:defRPr/>
                  </a:pPr>
                  <a:r>
                    <a:rPr lang="en-US" sz="1100">
                      <a:solidFill>
                        <a:schemeClr val="tx1"/>
                      </a:solidFill>
                      <a:latin typeface="+mn-lt"/>
                    </a:rPr>
                    <a:t>250</a:t>
                  </a:r>
                </a:p>
                <a:p>
                  <a:pPr algn="r" defTabSz="487363">
                    <a:defRPr/>
                  </a:pPr>
                  <a:r>
                    <a:rPr lang="en-US" sz="1100">
                      <a:solidFill>
                        <a:schemeClr val="tx1"/>
                      </a:solidFill>
                      <a:latin typeface="+mn-lt"/>
                    </a:rPr>
                    <a:t>340</a:t>
                  </a:r>
                </a:p>
              </p:txBody>
            </p:sp>
            <p:sp>
              <p:nvSpPr>
                <p:cNvPr id="151" name="Rectangle 1158"/>
                <p:cNvSpPr>
                  <a:spLocks noChangeArrowheads="1"/>
                </p:cNvSpPr>
                <p:nvPr/>
              </p:nvSpPr>
              <p:spPr bwMode="auto">
                <a:xfrm>
                  <a:off x="3362" y="2247"/>
                  <a:ext cx="241" cy="366"/>
                </a:xfrm>
                <a:prstGeom prst="rect">
                  <a:avLst/>
                </a:prstGeom>
                <a:noFill/>
                <a:ln w="9525">
                  <a:noFill/>
                  <a:miter lim="800000"/>
                  <a:headEnd/>
                  <a:tailEnd/>
                </a:ln>
              </p:spPr>
              <p:txBody>
                <a:bodyPr wrap="none" lIns="73025" tIns="36512" rIns="73025" bIns="36512">
                  <a:spAutoFit/>
                </a:bodyPr>
                <a:lstStyle/>
                <a:p>
                  <a:pPr algn="r" defTabSz="487363">
                    <a:defRPr/>
                  </a:pPr>
                  <a:r>
                    <a:rPr lang="en-US" sz="1100">
                      <a:solidFill>
                        <a:schemeClr val="tx1"/>
                      </a:solidFill>
                      <a:latin typeface="+mn-lt"/>
                    </a:rPr>
                    <a:t>200</a:t>
                  </a:r>
                </a:p>
                <a:p>
                  <a:pPr algn="r" defTabSz="487363">
                    <a:defRPr/>
                  </a:pPr>
                  <a:r>
                    <a:rPr lang="en-US" sz="1100">
                      <a:solidFill>
                        <a:schemeClr val="tx1"/>
                      </a:solidFill>
                      <a:latin typeface="+mn-lt"/>
                    </a:rPr>
                    <a:t>260</a:t>
                  </a:r>
                </a:p>
                <a:p>
                  <a:pPr algn="r" defTabSz="487363">
                    <a:defRPr/>
                  </a:pPr>
                  <a:r>
                    <a:rPr lang="en-US" sz="1100">
                      <a:solidFill>
                        <a:schemeClr val="tx1"/>
                      </a:solidFill>
                      <a:latin typeface="+mn-lt"/>
                    </a:rPr>
                    <a:t>350</a:t>
                  </a:r>
                </a:p>
              </p:txBody>
            </p:sp>
          </p:grpSp>
          <p:sp>
            <p:nvSpPr>
              <p:cNvPr id="111" name="Rectangle 1159"/>
              <p:cNvSpPr>
                <a:spLocks noChangeArrowheads="1"/>
              </p:cNvSpPr>
              <p:nvPr/>
            </p:nvSpPr>
            <p:spPr bwMode="auto">
              <a:xfrm>
                <a:off x="563" y="2782"/>
                <a:ext cx="2551" cy="165"/>
              </a:xfrm>
              <a:prstGeom prst="rect">
                <a:avLst/>
              </a:prstGeom>
              <a:noFill/>
              <a:ln w="9525">
                <a:noFill/>
                <a:miter lim="800000"/>
                <a:headEnd/>
                <a:tailEnd/>
              </a:ln>
            </p:spPr>
            <p:txBody>
              <a:bodyPr wrap="none" lIns="92075" tIns="46038" rIns="92075" bIns="46038">
                <a:spAutoFit/>
              </a:bodyPr>
              <a:lstStyle/>
              <a:p>
                <a:pPr defTabSz="762000">
                  <a:defRPr/>
                </a:pPr>
                <a:r>
                  <a:rPr lang="en-US" sz="1100" i="1">
                    <a:solidFill>
                      <a:schemeClr val="tx1"/>
                    </a:solidFill>
                    <a:latin typeface="+mn-lt"/>
                  </a:rPr>
                  <a:t>...Ora si nota che le cose stanno migliorando costantemente...</a:t>
                </a:r>
              </a:p>
            </p:txBody>
          </p:sp>
        </p:grpSp>
        <p:grpSp>
          <p:nvGrpSpPr>
            <p:cNvPr id="80908" name="Group 1160"/>
            <p:cNvGrpSpPr>
              <a:grpSpLocks/>
            </p:cNvGrpSpPr>
            <p:nvPr/>
          </p:nvGrpSpPr>
          <p:grpSpPr bwMode="auto">
            <a:xfrm>
              <a:off x="1213" y="1935"/>
              <a:ext cx="2450" cy="311"/>
              <a:chOff x="1213" y="1935"/>
              <a:chExt cx="2450" cy="311"/>
            </a:xfrm>
          </p:grpSpPr>
          <p:sp>
            <p:nvSpPr>
              <p:cNvPr id="93" name="Rectangle 1161"/>
              <p:cNvSpPr>
                <a:spLocks noChangeArrowheads="1"/>
              </p:cNvSpPr>
              <p:nvPr/>
            </p:nvSpPr>
            <p:spPr bwMode="auto">
              <a:xfrm>
                <a:off x="1213" y="2088"/>
                <a:ext cx="2450" cy="146"/>
              </a:xfrm>
              <a:prstGeom prst="rect">
                <a:avLst/>
              </a:prstGeom>
              <a:solidFill>
                <a:schemeClr val="bg1"/>
              </a:solidFill>
              <a:ln w="12700">
                <a:solidFill>
                  <a:schemeClr val="bg2"/>
                </a:solidFill>
                <a:miter lim="800000"/>
                <a:headEnd/>
                <a:tailEnd/>
              </a:ln>
            </p:spPr>
            <p:txBody>
              <a:bodyPr wrap="none" anchor="ctr"/>
              <a:lstStyle/>
              <a:p>
                <a:pPr>
                  <a:defRPr/>
                </a:pPr>
                <a:endParaRPr lang="it-IT" sz="1100">
                  <a:solidFill>
                    <a:schemeClr val="tx1"/>
                  </a:solidFill>
                  <a:latin typeface="+mn-lt"/>
                </a:endParaRPr>
              </a:p>
            </p:txBody>
          </p:sp>
          <p:sp>
            <p:nvSpPr>
              <p:cNvPr id="94" name="Rectangle 1162"/>
              <p:cNvSpPr>
                <a:spLocks noChangeArrowheads="1"/>
              </p:cNvSpPr>
              <p:nvPr/>
            </p:nvSpPr>
            <p:spPr bwMode="auto">
              <a:xfrm>
                <a:off x="1213" y="1935"/>
                <a:ext cx="2450" cy="145"/>
              </a:xfrm>
              <a:prstGeom prst="rect">
                <a:avLst/>
              </a:prstGeom>
              <a:solidFill>
                <a:srgbClr val="3399FF"/>
              </a:solidFill>
              <a:ln w="12700">
                <a:solidFill>
                  <a:schemeClr val="bg2"/>
                </a:solidFill>
                <a:miter lim="800000"/>
                <a:headEnd/>
                <a:tailEnd/>
              </a:ln>
            </p:spPr>
            <p:txBody>
              <a:bodyPr wrap="none" anchor="ctr"/>
              <a:lstStyle/>
              <a:p>
                <a:pPr>
                  <a:defRPr/>
                </a:pPr>
                <a:endParaRPr lang="it-IT" sz="1100">
                  <a:solidFill>
                    <a:schemeClr val="tx1"/>
                  </a:solidFill>
                  <a:latin typeface="+mn-lt"/>
                </a:endParaRPr>
              </a:p>
            </p:txBody>
          </p:sp>
          <p:sp>
            <p:nvSpPr>
              <p:cNvPr id="95" name="Rectangle 1163"/>
              <p:cNvSpPr>
                <a:spLocks noChangeArrowheads="1"/>
              </p:cNvSpPr>
              <p:nvPr/>
            </p:nvSpPr>
            <p:spPr bwMode="auto">
              <a:xfrm>
                <a:off x="1507" y="2093"/>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1995</a:t>
                </a:r>
              </a:p>
            </p:txBody>
          </p:sp>
          <p:sp>
            <p:nvSpPr>
              <p:cNvPr id="96" name="Rectangle 1164"/>
              <p:cNvSpPr>
                <a:spLocks noChangeArrowheads="1"/>
              </p:cNvSpPr>
              <p:nvPr/>
            </p:nvSpPr>
            <p:spPr bwMode="auto">
              <a:xfrm>
                <a:off x="1833" y="2093"/>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1994</a:t>
                </a:r>
              </a:p>
            </p:txBody>
          </p:sp>
          <p:sp>
            <p:nvSpPr>
              <p:cNvPr id="97" name="Rectangle 1165"/>
              <p:cNvSpPr>
                <a:spLocks noChangeArrowheads="1"/>
              </p:cNvSpPr>
              <p:nvPr/>
            </p:nvSpPr>
            <p:spPr bwMode="auto">
              <a:xfrm>
                <a:off x="2102" y="2093"/>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1995</a:t>
                </a:r>
              </a:p>
            </p:txBody>
          </p:sp>
          <p:sp>
            <p:nvSpPr>
              <p:cNvPr id="98" name="Rectangle 1166"/>
              <p:cNvSpPr>
                <a:spLocks noChangeArrowheads="1"/>
              </p:cNvSpPr>
              <p:nvPr/>
            </p:nvSpPr>
            <p:spPr bwMode="auto">
              <a:xfrm>
                <a:off x="2438" y="2093"/>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1994</a:t>
                </a:r>
              </a:p>
            </p:txBody>
          </p:sp>
          <p:sp>
            <p:nvSpPr>
              <p:cNvPr id="99" name="Rectangle 1167"/>
              <p:cNvSpPr>
                <a:spLocks noChangeArrowheads="1"/>
              </p:cNvSpPr>
              <p:nvPr/>
            </p:nvSpPr>
            <p:spPr bwMode="auto">
              <a:xfrm>
                <a:off x="2707" y="2093"/>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1995</a:t>
                </a:r>
              </a:p>
            </p:txBody>
          </p:sp>
          <p:sp>
            <p:nvSpPr>
              <p:cNvPr id="100" name="Rectangle 1168"/>
              <p:cNvSpPr>
                <a:spLocks noChangeArrowheads="1"/>
              </p:cNvSpPr>
              <p:nvPr/>
            </p:nvSpPr>
            <p:spPr bwMode="auto">
              <a:xfrm>
                <a:off x="3043" y="2093"/>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1994</a:t>
                </a:r>
              </a:p>
            </p:txBody>
          </p:sp>
          <p:sp>
            <p:nvSpPr>
              <p:cNvPr id="101" name="Rectangle 1169"/>
              <p:cNvSpPr>
                <a:spLocks noChangeArrowheads="1"/>
              </p:cNvSpPr>
              <p:nvPr/>
            </p:nvSpPr>
            <p:spPr bwMode="auto">
              <a:xfrm>
                <a:off x="3312" y="2093"/>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1995</a:t>
                </a:r>
              </a:p>
            </p:txBody>
          </p:sp>
          <p:sp>
            <p:nvSpPr>
              <p:cNvPr id="102" name="Rectangle 1170"/>
              <p:cNvSpPr>
                <a:spLocks noChangeArrowheads="1"/>
              </p:cNvSpPr>
              <p:nvPr/>
            </p:nvSpPr>
            <p:spPr bwMode="auto">
              <a:xfrm>
                <a:off x="1438" y="1940"/>
                <a:ext cx="211" cy="153"/>
              </a:xfrm>
              <a:prstGeom prst="rect">
                <a:avLst/>
              </a:prstGeom>
              <a:noFill/>
              <a:ln w="9525">
                <a:noFill/>
                <a:miter lim="800000"/>
                <a:headEnd/>
                <a:tailEnd/>
              </a:ln>
            </p:spPr>
            <p:txBody>
              <a:bodyPr wrap="none" lIns="73025" tIns="36512" rIns="73025" bIns="36512">
                <a:spAutoFit/>
              </a:bodyPr>
              <a:lstStyle/>
              <a:p>
                <a:pPr defTabSz="487363">
                  <a:defRPr/>
                </a:pPr>
                <a:r>
                  <a:rPr lang="en-US" sz="1100" b="1">
                    <a:solidFill>
                      <a:schemeClr val="tx1"/>
                    </a:solidFill>
                    <a:latin typeface="+mn-lt"/>
                  </a:rPr>
                  <a:t>Q1</a:t>
                </a:r>
              </a:p>
            </p:txBody>
          </p:sp>
          <p:sp>
            <p:nvSpPr>
              <p:cNvPr id="103" name="Rectangle 1171"/>
              <p:cNvSpPr>
                <a:spLocks noChangeArrowheads="1"/>
              </p:cNvSpPr>
              <p:nvPr/>
            </p:nvSpPr>
            <p:spPr bwMode="auto">
              <a:xfrm>
                <a:off x="2014" y="1940"/>
                <a:ext cx="211" cy="153"/>
              </a:xfrm>
              <a:prstGeom prst="rect">
                <a:avLst/>
              </a:prstGeom>
              <a:noFill/>
              <a:ln w="9525">
                <a:noFill/>
                <a:miter lim="800000"/>
                <a:headEnd/>
                <a:tailEnd/>
              </a:ln>
            </p:spPr>
            <p:txBody>
              <a:bodyPr wrap="none" lIns="73025" tIns="36512" rIns="73025" bIns="36512">
                <a:spAutoFit/>
              </a:bodyPr>
              <a:lstStyle/>
              <a:p>
                <a:pPr defTabSz="487363">
                  <a:defRPr/>
                </a:pPr>
                <a:r>
                  <a:rPr lang="en-US" sz="1100" b="1">
                    <a:solidFill>
                      <a:schemeClr val="tx1"/>
                    </a:solidFill>
                    <a:latin typeface="+mn-lt"/>
                  </a:rPr>
                  <a:t>Q2</a:t>
                </a:r>
              </a:p>
            </p:txBody>
          </p:sp>
          <p:sp>
            <p:nvSpPr>
              <p:cNvPr id="104" name="Rectangle 1172"/>
              <p:cNvSpPr>
                <a:spLocks noChangeArrowheads="1"/>
              </p:cNvSpPr>
              <p:nvPr/>
            </p:nvSpPr>
            <p:spPr bwMode="auto">
              <a:xfrm>
                <a:off x="2628" y="1940"/>
                <a:ext cx="211" cy="153"/>
              </a:xfrm>
              <a:prstGeom prst="rect">
                <a:avLst/>
              </a:prstGeom>
              <a:noFill/>
              <a:ln w="9525">
                <a:noFill/>
                <a:miter lim="800000"/>
                <a:headEnd/>
                <a:tailEnd/>
              </a:ln>
            </p:spPr>
            <p:txBody>
              <a:bodyPr wrap="none" lIns="73025" tIns="36512" rIns="73025" bIns="36512">
                <a:spAutoFit/>
              </a:bodyPr>
              <a:lstStyle/>
              <a:p>
                <a:pPr defTabSz="487363">
                  <a:defRPr/>
                </a:pPr>
                <a:r>
                  <a:rPr lang="en-US" sz="1100" b="1">
                    <a:solidFill>
                      <a:schemeClr val="tx1"/>
                    </a:solidFill>
                    <a:latin typeface="+mn-lt"/>
                  </a:rPr>
                  <a:t>Q3</a:t>
                </a:r>
              </a:p>
            </p:txBody>
          </p:sp>
          <p:sp>
            <p:nvSpPr>
              <p:cNvPr id="105" name="Rectangle 1173"/>
              <p:cNvSpPr>
                <a:spLocks noChangeArrowheads="1"/>
              </p:cNvSpPr>
              <p:nvPr/>
            </p:nvSpPr>
            <p:spPr bwMode="auto">
              <a:xfrm>
                <a:off x="3204" y="1940"/>
                <a:ext cx="211" cy="153"/>
              </a:xfrm>
              <a:prstGeom prst="rect">
                <a:avLst/>
              </a:prstGeom>
              <a:noFill/>
              <a:ln w="9525">
                <a:noFill/>
                <a:miter lim="800000"/>
                <a:headEnd/>
                <a:tailEnd/>
              </a:ln>
            </p:spPr>
            <p:txBody>
              <a:bodyPr wrap="none" lIns="73025" tIns="36512" rIns="73025" bIns="36512">
                <a:spAutoFit/>
              </a:bodyPr>
              <a:lstStyle/>
              <a:p>
                <a:pPr defTabSz="487363">
                  <a:defRPr/>
                </a:pPr>
                <a:r>
                  <a:rPr lang="en-US" sz="1100" b="1">
                    <a:solidFill>
                      <a:schemeClr val="tx1"/>
                    </a:solidFill>
                    <a:latin typeface="+mn-lt"/>
                  </a:rPr>
                  <a:t>Q4</a:t>
                </a:r>
              </a:p>
            </p:txBody>
          </p:sp>
          <p:sp>
            <p:nvSpPr>
              <p:cNvPr id="106" name="Line 1174"/>
              <p:cNvSpPr>
                <a:spLocks noChangeShapeType="1"/>
              </p:cNvSpPr>
              <p:nvPr/>
            </p:nvSpPr>
            <p:spPr bwMode="auto">
              <a:xfrm flipV="1">
                <a:off x="1834" y="1935"/>
                <a:ext cx="0" cy="308"/>
              </a:xfrm>
              <a:prstGeom prst="line">
                <a:avLst/>
              </a:prstGeom>
              <a:noFill/>
              <a:ln w="12700">
                <a:solidFill>
                  <a:schemeClr val="bg2"/>
                </a:solidFill>
                <a:round/>
                <a:headEnd type="none" w="sm" len="sm"/>
                <a:tailEnd type="none" w="sm" len="sm"/>
              </a:ln>
            </p:spPr>
            <p:txBody>
              <a:bodyPr wrap="none" anchor="ctr"/>
              <a:lstStyle/>
              <a:p>
                <a:pPr>
                  <a:defRPr/>
                </a:pPr>
                <a:endParaRPr lang="it-IT" sz="1100">
                  <a:solidFill>
                    <a:schemeClr val="tx1"/>
                  </a:solidFill>
                  <a:latin typeface="+mn-lt"/>
                </a:endParaRPr>
              </a:p>
            </p:txBody>
          </p:sp>
          <p:sp>
            <p:nvSpPr>
              <p:cNvPr id="107" name="Line 1175"/>
              <p:cNvSpPr>
                <a:spLocks noChangeShapeType="1"/>
              </p:cNvSpPr>
              <p:nvPr/>
            </p:nvSpPr>
            <p:spPr bwMode="auto">
              <a:xfrm flipV="1">
                <a:off x="2410" y="1935"/>
                <a:ext cx="0" cy="308"/>
              </a:xfrm>
              <a:prstGeom prst="line">
                <a:avLst/>
              </a:prstGeom>
              <a:noFill/>
              <a:ln w="12700">
                <a:solidFill>
                  <a:schemeClr val="bg2"/>
                </a:solidFill>
                <a:round/>
                <a:headEnd type="none" w="sm" len="sm"/>
                <a:tailEnd type="none" w="sm" len="sm"/>
              </a:ln>
            </p:spPr>
            <p:txBody>
              <a:bodyPr wrap="none" anchor="ctr"/>
              <a:lstStyle/>
              <a:p>
                <a:pPr>
                  <a:defRPr/>
                </a:pPr>
                <a:endParaRPr lang="it-IT" sz="1100">
                  <a:solidFill>
                    <a:schemeClr val="tx1"/>
                  </a:solidFill>
                  <a:latin typeface="+mn-lt"/>
                </a:endParaRPr>
              </a:p>
            </p:txBody>
          </p:sp>
          <p:sp>
            <p:nvSpPr>
              <p:cNvPr id="108" name="Line 1176"/>
              <p:cNvSpPr>
                <a:spLocks noChangeShapeType="1"/>
              </p:cNvSpPr>
              <p:nvPr/>
            </p:nvSpPr>
            <p:spPr bwMode="auto">
              <a:xfrm flipV="1">
                <a:off x="3024" y="1935"/>
                <a:ext cx="0" cy="308"/>
              </a:xfrm>
              <a:prstGeom prst="line">
                <a:avLst/>
              </a:prstGeom>
              <a:noFill/>
              <a:ln w="12700">
                <a:solidFill>
                  <a:schemeClr val="bg2"/>
                </a:solidFill>
                <a:round/>
                <a:headEnd type="none" w="sm" len="sm"/>
                <a:tailEnd type="none" w="sm" len="sm"/>
              </a:ln>
            </p:spPr>
            <p:txBody>
              <a:bodyPr wrap="none" anchor="ctr"/>
              <a:lstStyle/>
              <a:p>
                <a:pPr>
                  <a:defRPr/>
                </a:pPr>
                <a:endParaRPr lang="it-IT" sz="1100">
                  <a:solidFill>
                    <a:schemeClr val="tx1"/>
                  </a:solidFill>
                  <a:latin typeface="+mn-lt"/>
                </a:endParaRPr>
              </a:p>
            </p:txBody>
          </p:sp>
          <p:sp>
            <p:nvSpPr>
              <p:cNvPr id="109" name="Rectangle 1177"/>
              <p:cNvSpPr>
                <a:spLocks noChangeArrowheads="1"/>
              </p:cNvSpPr>
              <p:nvPr/>
            </p:nvSpPr>
            <p:spPr bwMode="auto">
              <a:xfrm>
                <a:off x="1245" y="2093"/>
                <a:ext cx="291" cy="153"/>
              </a:xfrm>
              <a:prstGeom prst="rect">
                <a:avLst/>
              </a:prstGeom>
              <a:noFill/>
              <a:ln w="9525">
                <a:noFill/>
                <a:miter lim="800000"/>
                <a:headEnd/>
                <a:tailEnd/>
              </a:ln>
            </p:spPr>
            <p:txBody>
              <a:bodyPr wrap="none" lIns="73025" tIns="36512" rIns="73025" bIns="36512">
                <a:spAutoFit/>
              </a:bodyPr>
              <a:lstStyle/>
              <a:p>
                <a:pPr defTabSz="487363">
                  <a:defRPr/>
                </a:pPr>
                <a:r>
                  <a:rPr lang="en-US" sz="1100">
                    <a:solidFill>
                      <a:schemeClr val="tx1"/>
                    </a:solidFill>
                    <a:latin typeface="+mn-lt"/>
                  </a:rPr>
                  <a:t>1994</a:t>
                </a:r>
              </a:p>
            </p:txBody>
          </p:sp>
        </p:grpSp>
      </p:grpSp>
      <p:sp>
        <p:nvSpPr>
          <p:cNvPr id="80905" name="Freeform 1070"/>
          <p:cNvSpPr>
            <a:spLocks/>
          </p:cNvSpPr>
          <p:nvPr/>
        </p:nvSpPr>
        <p:spPr bwMode="auto">
          <a:xfrm>
            <a:off x="4929188" y="428625"/>
            <a:ext cx="1084262" cy="954088"/>
          </a:xfrm>
          <a:custGeom>
            <a:avLst/>
            <a:gdLst>
              <a:gd name="T0" fmla="*/ 2147483647 w 683"/>
              <a:gd name="T1" fmla="*/ 2147483647 h 601"/>
              <a:gd name="T2" fmla="*/ 2147483647 w 683"/>
              <a:gd name="T3" fmla="*/ 2147483647 h 601"/>
              <a:gd name="T4" fmla="*/ 2147483647 w 683"/>
              <a:gd name="T5" fmla="*/ 2147483647 h 601"/>
              <a:gd name="T6" fmla="*/ 2147483647 w 683"/>
              <a:gd name="T7" fmla="*/ 2147483647 h 601"/>
              <a:gd name="T8" fmla="*/ 2147483647 w 683"/>
              <a:gd name="T9" fmla="*/ 2147483647 h 601"/>
              <a:gd name="T10" fmla="*/ 2147483647 w 683"/>
              <a:gd name="T11" fmla="*/ 2147483647 h 601"/>
              <a:gd name="T12" fmla="*/ 2147483647 w 683"/>
              <a:gd name="T13" fmla="*/ 2147483647 h 601"/>
              <a:gd name="T14" fmla="*/ 2147483647 w 683"/>
              <a:gd name="T15" fmla="*/ 2147483647 h 601"/>
              <a:gd name="T16" fmla="*/ 2147483647 w 683"/>
              <a:gd name="T17" fmla="*/ 2147483647 h 601"/>
              <a:gd name="T18" fmla="*/ 2147483647 w 683"/>
              <a:gd name="T19" fmla="*/ 0 h 601"/>
              <a:gd name="T20" fmla="*/ 2147483647 w 683"/>
              <a:gd name="T21" fmla="*/ 0 h 601"/>
              <a:gd name="T22" fmla="*/ 2147483647 w 683"/>
              <a:gd name="T23" fmla="*/ 2147483647 h 601"/>
              <a:gd name="T24" fmla="*/ 2147483647 w 683"/>
              <a:gd name="T25" fmla="*/ 2147483647 h 601"/>
              <a:gd name="T26" fmla="*/ 2147483647 w 683"/>
              <a:gd name="T27" fmla="*/ 2147483647 h 601"/>
              <a:gd name="T28" fmla="*/ 2147483647 w 683"/>
              <a:gd name="T29" fmla="*/ 2147483647 h 601"/>
              <a:gd name="T30" fmla="*/ 2147483647 w 683"/>
              <a:gd name="T31" fmla="*/ 2147483647 h 601"/>
              <a:gd name="T32" fmla="*/ 2147483647 w 683"/>
              <a:gd name="T33" fmla="*/ 2147483647 h 601"/>
              <a:gd name="T34" fmla="*/ 2147483647 w 683"/>
              <a:gd name="T35" fmla="*/ 2147483647 h 601"/>
              <a:gd name="T36" fmla="*/ 2147483647 w 683"/>
              <a:gd name="T37" fmla="*/ 2147483647 h 601"/>
              <a:gd name="T38" fmla="*/ 2147483647 w 683"/>
              <a:gd name="T39" fmla="*/ 2147483647 h 601"/>
              <a:gd name="T40" fmla="*/ 2147483647 w 683"/>
              <a:gd name="T41" fmla="*/ 2147483647 h 601"/>
              <a:gd name="T42" fmla="*/ 2147483647 w 683"/>
              <a:gd name="T43" fmla="*/ 2147483647 h 601"/>
              <a:gd name="T44" fmla="*/ 2147483647 w 683"/>
              <a:gd name="T45" fmla="*/ 2147483647 h 601"/>
              <a:gd name="T46" fmla="*/ 2147483647 w 683"/>
              <a:gd name="T47" fmla="*/ 2147483647 h 601"/>
              <a:gd name="T48" fmla="*/ 2147483647 w 683"/>
              <a:gd name="T49" fmla="*/ 2147483647 h 601"/>
              <a:gd name="T50" fmla="*/ 2147483647 w 683"/>
              <a:gd name="T51" fmla="*/ 2147483647 h 601"/>
              <a:gd name="T52" fmla="*/ 2147483647 w 683"/>
              <a:gd name="T53" fmla="*/ 2147483647 h 601"/>
              <a:gd name="T54" fmla="*/ 2147483647 w 683"/>
              <a:gd name="T55" fmla="*/ 2147483647 h 601"/>
              <a:gd name="T56" fmla="*/ 2147483647 w 683"/>
              <a:gd name="T57" fmla="*/ 2147483647 h 601"/>
              <a:gd name="T58" fmla="*/ 2147483647 w 683"/>
              <a:gd name="T59" fmla="*/ 2147483647 h 601"/>
              <a:gd name="T60" fmla="*/ 2147483647 w 683"/>
              <a:gd name="T61" fmla="*/ 2147483647 h 601"/>
              <a:gd name="T62" fmla="*/ 2147483647 w 683"/>
              <a:gd name="T63" fmla="*/ 2147483647 h 601"/>
              <a:gd name="T64" fmla="*/ 2147483647 w 683"/>
              <a:gd name="T65" fmla="*/ 2147483647 h 601"/>
              <a:gd name="T66" fmla="*/ 2147483647 w 683"/>
              <a:gd name="T67" fmla="*/ 2147483647 h 601"/>
              <a:gd name="T68" fmla="*/ 2147483647 w 683"/>
              <a:gd name="T69" fmla="*/ 2147483647 h 601"/>
              <a:gd name="T70" fmla="*/ 2147483647 w 683"/>
              <a:gd name="T71" fmla="*/ 2147483647 h 601"/>
              <a:gd name="T72" fmla="*/ 2147483647 w 683"/>
              <a:gd name="T73" fmla="*/ 2147483647 h 601"/>
              <a:gd name="T74" fmla="*/ 2147483647 w 683"/>
              <a:gd name="T75" fmla="*/ 2147483647 h 601"/>
              <a:gd name="T76" fmla="*/ 2147483647 w 683"/>
              <a:gd name="T77" fmla="*/ 2147483647 h 601"/>
              <a:gd name="T78" fmla="*/ 2147483647 w 683"/>
              <a:gd name="T79" fmla="*/ 2147483647 h 601"/>
              <a:gd name="T80" fmla="*/ 2147483647 w 683"/>
              <a:gd name="T81" fmla="*/ 2147483647 h 601"/>
              <a:gd name="T82" fmla="*/ 2147483647 w 683"/>
              <a:gd name="T83" fmla="*/ 2147483647 h 601"/>
              <a:gd name="T84" fmla="*/ 0 w 683"/>
              <a:gd name="T85" fmla="*/ 2147483647 h 60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83" h="601">
                <a:moveTo>
                  <a:pt x="0" y="261"/>
                </a:moveTo>
                <a:lnTo>
                  <a:pt x="23" y="205"/>
                </a:lnTo>
                <a:lnTo>
                  <a:pt x="32" y="186"/>
                </a:lnTo>
                <a:lnTo>
                  <a:pt x="47" y="163"/>
                </a:lnTo>
                <a:lnTo>
                  <a:pt x="59" y="147"/>
                </a:lnTo>
                <a:lnTo>
                  <a:pt x="72" y="130"/>
                </a:lnTo>
                <a:lnTo>
                  <a:pt x="86" y="116"/>
                </a:lnTo>
                <a:lnTo>
                  <a:pt x="99" y="103"/>
                </a:lnTo>
                <a:lnTo>
                  <a:pt x="116" y="86"/>
                </a:lnTo>
                <a:lnTo>
                  <a:pt x="139" y="68"/>
                </a:lnTo>
                <a:lnTo>
                  <a:pt x="160" y="55"/>
                </a:lnTo>
                <a:lnTo>
                  <a:pt x="180" y="43"/>
                </a:lnTo>
                <a:lnTo>
                  <a:pt x="196" y="34"/>
                </a:lnTo>
                <a:lnTo>
                  <a:pt x="215" y="26"/>
                </a:lnTo>
                <a:lnTo>
                  <a:pt x="230" y="19"/>
                </a:lnTo>
                <a:lnTo>
                  <a:pt x="249" y="15"/>
                </a:lnTo>
                <a:lnTo>
                  <a:pt x="266" y="11"/>
                </a:lnTo>
                <a:lnTo>
                  <a:pt x="285" y="6"/>
                </a:lnTo>
                <a:lnTo>
                  <a:pt x="300" y="3"/>
                </a:lnTo>
                <a:lnTo>
                  <a:pt x="321" y="0"/>
                </a:lnTo>
                <a:lnTo>
                  <a:pt x="343" y="0"/>
                </a:lnTo>
                <a:lnTo>
                  <a:pt x="365" y="0"/>
                </a:lnTo>
                <a:lnTo>
                  <a:pt x="383" y="1"/>
                </a:lnTo>
                <a:lnTo>
                  <a:pt x="403" y="5"/>
                </a:lnTo>
                <a:lnTo>
                  <a:pt x="425" y="8"/>
                </a:lnTo>
                <a:lnTo>
                  <a:pt x="450" y="16"/>
                </a:lnTo>
                <a:lnTo>
                  <a:pt x="472" y="26"/>
                </a:lnTo>
                <a:lnTo>
                  <a:pt x="489" y="35"/>
                </a:lnTo>
                <a:lnTo>
                  <a:pt x="507" y="45"/>
                </a:lnTo>
                <a:lnTo>
                  <a:pt x="526" y="59"/>
                </a:lnTo>
                <a:lnTo>
                  <a:pt x="541" y="70"/>
                </a:lnTo>
                <a:lnTo>
                  <a:pt x="554" y="82"/>
                </a:lnTo>
                <a:lnTo>
                  <a:pt x="570" y="99"/>
                </a:lnTo>
                <a:lnTo>
                  <a:pt x="588" y="121"/>
                </a:lnTo>
                <a:lnTo>
                  <a:pt x="600" y="140"/>
                </a:lnTo>
                <a:lnTo>
                  <a:pt x="613" y="157"/>
                </a:lnTo>
                <a:lnTo>
                  <a:pt x="622" y="177"/>
                </a:lnTo>
                <a:lnTo>
                  <a:pt x="629" y="194"/>
                </a:lnTo>
                <a:lnTo>
                  <a:pt x="637" y="213"/>
                </a:lnTo>
                <a:lnTo>
                  <a:pt x="646" y="239"/>
                </a:lnTo>
                <a:lnTo>
                  <a:pt x="652" y="262"/>
                </a:lnTo>
                <a:lnTo>
                  <a:pt x="658" y="289"/>
                </a:lnTo>
                <a:lnTo>
                  <a:pt x="659" y="338"/>
                </a:lnTo>
                <a:lnTo>
                  <a:pt x="659" y="378"/>
                </a:lnTo>
                <a:lnTo>
                  <a:pt x="654" y="420"/>
                </a:lnTo>
                <a:lnTo>
                  <a:pt x="646" y="452"/>
                </a:lnTo>
                <a:lnTo>
                  <a:pt x="634" y="493"/>
                </a:lnTo>
                <a:lnTo>
                  <a:pt x="682" y="510"/>
                </a:lnTo>
                <a:lnTo>
                  <a:pt x="524" y="600"/>
                </a:lnTo>
                <a:lnTo>
                  <a:pt x="465" y="425"/>
                </a:lnTo>
                <a:lnTo>
                  <a:pt x="515" y="445"/>
                </a:lnTo>
                <a:lnTo>
                  <a:pt x="527" y="405"/>
                </a:lnTo>
                <a:lnTo>
                  <a:pt x="531" y="372"/>
                </a:lnTo>
                <a:lnTo>
                  <a:pt x="534" y="338"/>
                </a:lnTo>
                <a:lnTo>
                  <a:pt x="530" y="289"/>
                </a:lnTo>
                <a:lnTo>
                  <a:pt x="525" y="264"/>
                </a:lnTo>
                <a:lnTo>
                  <a:pt x="518" y="240"/>
                </a:lnTo>
                <a:lnTo>
                  <a:pt x="507" y="217"/>
                </a:lnTo>
                <a:lnTo>
                  <a:pt x="498" y="195"/>
                </a:lnTo>
                <a:lnTo>
                  <a:pt x="488" y="176"/>
                </a:lnTo>
                <a:lnTo>
                  <a:pt x="474" y="160"/>
                </a:lnTo>
                <a:lnTo>
                  <a:pt x="460" y="141"/>
                </a:lnTo>
                <a:lnTo>
                  <a:pt x="441" y="121"/>
                </a:lnTo>
                <a:lnTo>
                  <a:pt x="423" y="106"/>
                </a:lnTo>
                <a:lnTo>
                  <a:pt x="405" y="95"/>
                </a:lnTo>
                <a:lnTo>
                  <a:pt x="382" y="82"/>
                </a:lnTo>
                <a:lnTo>
                  <a:pt x="359" y="73"/>
                </a:lnTo>
                <a:lnTo>
                  <a:pt x="343" y="67"/>
                </a:lnTo>
                <a:lnTo>
                  <a:pt x="324" y="62"/>
                </a:lnTo>
                <a:lnTo>
                  <a:pt x="302" y="59"/>
                </a:lnTo>
                <a:lnTo>
                  <a:pt x="279" y="58"/>
                </a:lnTo>
                <a:lnTo>
                  <a:pt x="258" y="59"/>
                </a:lnTo>
                <a:lnTo>
                  <a:pt x="237" y="62"/>
                </a:lnTo>
                <a:lnTo>
                  <a:pt x="203" y="68"/>
                </a:lnTo>
                <a:lnTo>
                  <a:pt x="179" y="76"/>
                </a:lnTo>
                <a:lnTo>
                  <a:pt x="153" y="89"/>
                </a:lnTo>
                <a:lnTo>
                  <a:pt x="129" y="102"/>
                </a:lnTo>
                <a:lnTo>
                  <a:pt x="115" y="112"/>
                </a:lnTo>
                <a:lnTo>
                  <a:pt x="97" y="125"/>
                </a:lnTo>
                <a:lnTo>
                  <a:pt x="82" y="139"/>
                </a:lnTo>
                <a:lnTo>
                  <a:pt x="71" y="150"/>
                </a:lnTo>
                <a:lnTo>
                  <a:pt x="60" y="160"/>
                </a:lnTo>
                <a:lnTo>
                  <a:pt x="50" y="177"/>
                </a:lnTo>
                <a:lnTo>
                  <a:pt x="41" y="191"/>
                </a:lnTo>
                <a:lnTo>
                  <a:pt x="27" y="210"/>
                </a:lnTo>
                <a:lnTo>
                  <a:pt x="0" y="261"/>
                </a:lnTo>
              </a:path>
            </a:pathLst>
          </a:custGeom>
          <a:solidFill>
            <a:srgbClr val="FF0033"/>
          </a:solidFill>
          <a:ln w="12700" cap="rnd" cmpd="sng">
            <a:solidFill>
              <a:schemeClr val="accent2"/>
            </a:solidFill>
            <a:prstDash val="solid"/>
            <a:round/>
            <a:headEnd/>
            <a:tailEnd/>
          </a:ln>
          <a:effectLst>
            <a:outerShdw dist="107763" dir="2700000" algn="ctr" rotWithShape="0">
              <a:schemeClr val="bg2"/>
            </a:outerShdw>
          </a:effectLst>
        </p:spPr>
        <p:txBody>
          <a:bodyPr/>
          <a:lstStyle/>
          <a:p>
            <a:endParaRPr lang="it-IT"/>
          </a:p>
        </p:txBody>
      </p:sp>
      <p:sp>
        <p:nvSpPr>
          <p:cNvPr id="80906" name="Rectangle 1115"/>
          <p:cNvSpPr>
            <a:spLocks noChangeArrowheads="1"/>
          </p:cNvSpPr>
          <p:nvPr/>
        </p:nvSpPr>
        <p:spPr bwMode="auto">
          <a:xfrm>
            <a:off x="5867400" y="1423988"/>
            <a:ext cx="32750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62" tIns="46038" rIns="93662" bIns="46038"/>
          <a:lstStyle/>
          <a:p>
            <a:pPr marL="285750" indent="-285750" defTabSz="762000">
              <a:spcBef>
                <a:spcPct val="50000"/>
              </a:spcBef>
              <a:buClr>
                <a:srgbClr val="FC0128"/>
              </a:buClr>
              <a:buSzPct val="85000"/>
              <a:buFont typeface="Wingdings" pitchFamily="2" charset="2"/>
              <a:buChar char="u"/>
            </a:pPr>
            <a:r>
              <a:rPr lang="en-US" sz="2000" b="1">
                <a:solidFill>
                  <a:schemeClr val="tx1"/>
                </a:solidFill>
                <a:latin typeface="Book Antiqua" pitchFamily="18" charset="0"/>
              </a:rPr>
              <a:t>Analisi di tendenza, per l’individuazione immediata di trend </a:t>
            </a:r>
          </a:p>
          <a:p>
            <a:pPr marL="285750" indent="-285750" defTabSz="762000">
              <a:spcBef>
                <a:spcPct val="50000"/>
              </a:spcBef>
              <a:buClr>
                <a:srgbClr val="FC0128"/>
              </a:buClr>
              <a:buSzPct val="85000"/>
              <a:buFont typeface="Wingdings" pitchFamily="2" charset="2"/>
              <a:buChar char="u"/>
            </a:pPr>
            <a:r>
              <a:rPr lang="en-US" sz="2000" b="1">
                <a:solidFill>
                  <a:schemeClr val="tx1"/>
                </a:solidFill>
                <a:latin typeface="Book Antiqua" pitchFamily="18" charset="0"/>
              </a:rPr>
              <a:t>Analisi di scostamento, per  l’dentificazione delle anomalie</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p:txBody>
          <a:bodyPr anchor="ctr"/>
          <a:lstStyle/>
          <a:p>
            <a:pPr eaLnBrk="1" hangingPunct="1"/>
            <a:r>
              <a:rPr lang="it-IT" altLang="zh-CN" sz="3800" smtClean="0"/>
              <a:t>Drill (pivoting)</a:t>
            </a:r>
            <a:endParaRPr lang="it-IT" sz="3800" smtClean="0"/>
          </a:p>
        </p:txBody>
      </p:sp>
      <p:graphicFrame>
        <p:nvGraphicFramePr>
          <p:cNvPr id="81923" name="Object 2"/>
          <p:cNvGraphicFramePr>
            <a:graphicFrameLocks/>
          </p:cNvGraphicFramePr>
          <p:nvPr/>
        </p:nvGraphicFramePr>
        <p:xfrm>
          <a:off x="141288" y="2078038"/>
          <a:ext cx="4772025" cy="2012950"/>
        </p:xfrm>
        <a:graphic>
          <a:graphicData uri="http://schemas.openxmlformats.org/presentationml/2006/ole">
            <mc:AlternateContent xmlns:mc="http://schemas.openxmlformats.org/markup-compatibility/2006">
              <mc:Choice xmlns:v="urn:schemas-microsoft-com:vml" Requires="v">
                <p:oleObj spid="_x0000_s82689" name="Foglio di lavoro" r:id="rId3" imgW="3762361" imgH="1628803" progId="Excel.Sheet.8">
                  <p:embed/>
                </p:oleObj>
              </mc:Choice>
              <mc:Fallback>
                <p:oleObj name="Foglio di lavoro" r:id="rId3" imgW="3762361" imgH="1628803" progId="Excel.Sheet.8">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288" y="2078038"/>
                        <a:ext cx="4772025" cy="2012950"/>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24" name="Freeform 7"/>
          <p:cNvSpPr>
            <a:spLocks/>
          </p:cNvSpPr>
          <p:nvPr/>
        </p:nvSpPr>
        <p:spPr bwMode="auto">
          <a:xfrm>
            <a:off x="4767263" y="2690813"/>
            <a:ext cx="739775" cy="2530475"/>
          </a:xfrm>
          <a:custGeom>
            <a:avLst/>
            <a:gdLst>
              <a:gd name="T0" fmla="*/ 0 w 466"/>
              <a:gd name="T1" fmla="*/ 0 h 1594"/>
              <a:gd name="T2" fmla="*/ 0 w 466"/>
              <a:gd name="T3" fmla="*/ 2147483647 h 1594"/>
              <a:gd name="T4" fmla="*/ 2147483647 w 466"/>
              <a:gd name="T5" fmla="*/ 2147483647 h 1594"/>
              <a:gd name="T6" fmla="*/ 2147483647 w 466"/>
              <a:gd name="T7" fmla="*/ 2147483647 h 1594"/>
              <a:gd name="T8" fmla="*/ 0 w 466"/>
              <a:gd name="T9" fmla="*/ 0 h 1594"/>
              <a:gd name="T10" fmla="*/ 0 60000 65536"/>
              <a:gd name="T11" fmla="*/ 0 60000 65536"/>
              <a:gd name="T12" fmla="*/ 0 60000 65536"/>
              <a:gd name="T13" fmla="*/ 0 60000 65536"/>
              <a:gd name="T14" fmla="*/ 0 60000 65536"/>
              <a:gd name="T15" fmla="*/ 0 w 466"/>
              <a:gd name="T16" fmla="*/ 0 h 1594"/>
              <a:gd name="T17" fmla="*/ 466 w 466"/>
              <a:gd name="T18" fmla="*/ 1594 h 1594"/>
            </a:gdLst>
            <a:ahLst/>
            <a:cxnLst>
              <a:cxn ang="T10">
                <a:pos x="T0" y="T1"/>
              </a:cxn>
              <a:cxn ang="T11">
                <a:pos x="T2" y="T3"/>
              </a:cxn>
              <a:cxn ang="T12">
                <a:pos x="T4" y="T5"/>
              </a:cxn>
              <a:cxn ang="T13">
                <a:pos x="T6" y="T7"/>
              </a:cxn>
              <a:cxn ang="T14">
                <a:pos x="T8" y="T9"/>
              </a:cxn>
            </a:cxnLst>
            <a:rect l="T15" t="T16" r="T17" b="T18"/>
            <a:pathLst>
              <a:path w="466" h="1594">
                <a:moveTo>
                  <a:pt x="0" y="0"/>
                </a:moveTo>
                <a:lnTo>
                  <a:pt x="0" y="117"/>
                </a:lnTo>
                <a:lnTo>
                  <a:pt x="465" y="1593"/>
                </a:lnTo>
                <a:lnTo>
                  <a:pt x="459" y="600"/>
                </a:lnTo>
                <a:lnTo>
                  <a:pt x="0" y="0"/>
                </a:lnTo>
              </a:path>
            </a:pathLst>
          </a:custGeom>
          <a:solidFill>
            <a:srgbClr val="0000FF"/>
          </a:solidFill>
          <a:ln w="12700" cap="rnd">
            <a:solidFill>
              <a:srgbClr val="000000"/>
            </a:solidFill>
            <a:round/>
            <a:headEnd/>
            <a:tailEnd/>
          </a:ln>
        </p:spPr>
        <p:txBody>
          <a:bodyPr/>
          <a:lstStyle/>
          <a:p>
            <a:endParaRPr lang="it-IT"/>
          </a:p>
        </p:txBody>
      </p:sp>
      <p:graphicFrame>
        <p:nvGraphicFramePr>
          <p:cNvPr id="81925" name="Object 3"/>
          <p:cNvGraphicFramePr>
            <a:graphicFrameLocks/>
          </p:cNvGraphicFramePr>
          <p:nvPr/>
        </p:nvGraphicFramePr>
        <p:xfrm>
          <a:off x="415925" y="3643313"/>
          <a:ext cx="5102225" cy="2008187"/>
        </p:xfrm>
        <a:graphic>
          <a:graphicData uri="http://schemas.openxmlformats.org/presentationml/2006/ole">
            <mc:AlternateContent xmlns:mc="http://schemas.openxmlformats.org/markup-compatibility/2006">
              <mc:Choice xmlns:v="urn:schemas-microsoft-com:vml" Requires="v">
                <p:oleObj spid="_x0000_s82690" name="Worksheet" r:id="rId5" imgW="4029075" imgH="1628775" progId="Excel.Sheet.8">
                  <p:embed/>
                </p:oleObj>
              </mc:Choice>
              <mc:Fallback>
                <p:oleObj name="Worksheet" r:id="rId5" imgW="4029075" imgH="1628775" progId="Excel.Sheet.8">
                  <p:embed/>
                  <p:pic>
                    <p:nvPicPr>
                      <p:cNvPr id="0" name="Object 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25" y="3643313"/>
                        <a:ext cx="5102225" cy="2008187"/>
                      </a:xfrm>
                      <a:prstGeom prst="rect">
                        <a:avLst/>
                      </a:prstGeom>
                      <a:noFill/>
                      <a:ln w="127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26" name="Freeform 9"/>
          <p:cNvSpPr>
            <a:spLocks/>
          </p:cNvSpPr>
          <p:nvPr/>
        </p:nvSpPr>
        <p:spPr bwMode="auto">
          <a:xfrm>
            <a:off x="295275" y="2690813"/>
            <a:ext cx="125413" cy="2973387"/>
          </a:xfrm>
          <a:custGeom>
            <a:avLst/>
            <a:gdLst>
              <a:gd name="T0" fmla="*/ 0 w 79"/>
              <a:gd name="T1" fmla="*/ 0 h 1873"/>
              <a:gd name="T2" fmla="*/ 0 w 79"/>
              <a:gd name="T3" fmla="*/ 2147483647 h 1873"/>
              <a:gd name="T4" fmla="*/ 2147483647 w 79"/>
              <a:gd name="T5" fmla="*/ 2147483647 h 1873"/>
              <a:gd name="T6" fmla="*/ 2147483647 w 79"/>
              <a:gd name="T7" fmla="*/ 2147483647 h 1873"/>
              <a:gd name="T8" fmla="*/ 0 w 79"/>
              <a:gd name="T9" fmla="*/ 0 h 1873"/>
              <a:gd name="T10" fmla="*/ 0 60000 65536"/>
              <a:gd name="T11" fmla="*/ 0 60000 65536"/>
              <a:gd name="T12" fmla="*/ 0 60000 65536"/>
              <a:gd name="T13" fmla="*/ 0 60000 65536"/>
              <a:gd name="T14" fmla="*/ 0 60000 65536"/>
              <a:gd name="T15" fmla="*/ 0 w 79"/>
              <a:gd name="T16" fmla="*/ 0 h 1873"/>
              <a:gd name="T17" fmla="*/ 79 w 79"/>
              <a:gd name="T18" fmla="*/ 1873 h 1873"/>
            </a:gdLst>
            <a:ahLst/>
            <a:cxnLst>
              <a:cxn ang="T10">
                <a:pos x="T0" y="T1"/>
              </a:cxn>
              <a:cxn ang="T11">
                <a:pos x="T2" y="T3"/>
              </a:cxn>
              <a:cxn ang="T12">
                <a:pos x="T4" y="T5"/>
              </a:cxn>
              <a:cxn ang="T13">
                <a:pos x="T6" y="T7"/>
              </a:cxn>
              <a:cxn ang="T14">
                <a:pos x="T8" y="T9"/>
              </a:cxn>
            </a:cxnLst>
            <a:rect l="T15" t="T16" r="T17" b="T18"/>
            <a:pathLst>
              <a:path w="79" h="1873">
                <a:moveTo>
                  <a:pt x="0" y="0"/>
                </a:moveTo>
                <a:lnTo>
                  <a:pt x="0" y="126"/>
                </a:lnTo>
                <a:lnTo>
                  <a:pt x="78" y="1872"/>
                </a:lnTo>
                <a:lnTo>
                  <a:pt x="71" y="594"/>
                </a:lnTo>
                <a:lnTo>
                  <a:pt x="0" y="0"/>
                </a:lnTo>
              </a:path>
            </a:pathLst>
          </a:custGeom>
          <a:solidFill>
            <a:srgbClr val="0000FF"/>
          </a:solidFill>
          <a:ln w="12700" cap="rnd">
            <a:solidFill>
              <a:srgbClr val="000000"/>
            </a:solidFill>
            <a:round/>
            <a:headEnd/>
            <a:tailEnd/>
          </a:ln>
        </p:spPr>
        <p:txBody>
          <a:bodyPr/>
          <a:lstStyle/>
          <a:p>
            <a:endParaRPr lang="it-IT"/>
          </a:p>
        </p:txBody>
      </p:sp>
      <p:grpSp>
        <p:nvGrpSpPr>
          <p:cNvPr id="81927" name="Group 10"/>
          <p:cNvGrpSpPr>
            <a:grpSpLocks/>
          </p:cNvGrpSpPr>
          <p:nvPr/>
        </p:nvGrpSpPr>
        <p:grpSpPr bwMode="auto">
          <a:xfrm>
            <a:off x="5403850" y="2306638"/>
            <a:ext cx="3740150" cy="3371850"/>
            <a:chOff x="3374" y="1078"/>
            <a:chExt cx="2356" cy="2124"/>
          </a:xfrm>
        </p:grpSpPr>
        <p:sp>
          <p:nvSpPr>
            <p:cNvPr id="81930" name="Oval 11"/>
            <p:cNvSpPr>
              <a:spLocks noChangeArrowheads="1"/>
            </p:cNvSpPr>
            <p:nvPr/>
          </p:nvSpPr>
          <p:spPr bwMode="auto">
            <a:xfrm>
              <a:off x="4101" y="2383"/>
              <a:ext cx="1141" cy="415"/>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sz="4200"/>
            </a:p>
          </p:txBody>
        </p:sp>
        <p:sp>
          <p:nvSpPr>
            <p:cNvPr id="81931" name="Rectangle 12"/>
            <p:cNvSpPr>
              <a:spLocks noChangeArrowheads="1"/>
            </p:cNvSpPr>
            <p:nvPr/>
          </p:nvSpPr>
          <p:spPr bwMode="auto">
            <a:xfrm>
              <a:off x="3698" y="2865"/>
              <a:ext cx="680"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4200"/>
            </a:p>
          </p:txBody>
        </p:sp>
        <p:sp>
          <p:nvSpPr>
            <p:cNvPr id="81932" name="Rectangle 13"/>
            <p:cNvSpPr>
              <a:spLocks noChangeArrowheads="1"/>
            </p:cNvSpPr>
            <p:nvPr/>
          </p:nvSpPr>
          <p:spPr bwMode="auto">
            <a:xfrm>
              <a:off x="4569" y="2865"/>
              <a:ext cx="1033"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sz="4200"/>
            </a:p>
          </p:txBody>
        </p:sp>
        <p:graphicFrame>
          <p:nvGraphicFramePr>
            <p:cNvPr id="81933" name="Object 4"/>
            <p:cNvGraphicFramePr>
              <a:graphicFrameLocks/>
            </p:cNvGraphicFramePr>
            <p:nvPr/>
          </p:nvGraphicFramePr>
          <p:xfrm>
            <a:off x="3864" y="1960"/>
            <a:ext cx="1782" cy="1048"/>
          </p:xfrm>
          <a:graphic>
            <a:graphicData uri="http://schemas.openxmlformats.org/presentationml/2006/ole">
              <mc:AlternateContent xmlns:mc="http://schemas.openxmlformats.org/markup-compatibility/2006">
                <mc:Choice xmlns:v="urn:schemas-microsoft-com:vml" Requires="v">
                  <p:oleObj spid="_x0000_s82691" name="Grafico" r:id="rId7" imgW="6210367" imgH="3390794" progId="MSGraph.Chart.8">
                    <p:embed followColorScheme="full"/>
                  </p:oleObj>
                </mc:Choice>
                <mc:Fallback>
                  <p:oleObj name="Grafico" r:id="rId7" imgW="6210367" imgH="3390794" progId="MSGraph.Chart.8">
                    <p:embed followColorScheme="full"/>
                    <p:pic>
                      <p:nvPicPr>
                        <p:cNvPr id="0" name="Object 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64" y="1960"/>
                          <a:ext cx="1782" cy="1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34" name="Oval 15"/>
            <p:cNvSpPr>
              <a:spLocks noChangeArrowheads="1"/>
            </p:cNvSpPr>
            <p:nvPr/>
          </p:nvSpPr>
          <p:spPr bwMode="auto">
            <a:xfrm>
              <a:off x="3781" y="1390"/>
              <a:ext cx="685" cy="27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it-IT" sz="4200"/>
            </a:p>
          </p:txBody>
        </p:sp>
        <p:graphicFrame>
          <p:nvGraphicFramePr>
            <p:cNvPr id="81935" name="Object 5"/>
            <p:cNvGraphicFramePr>
              <a:graphicFrameLocks/>
            </p:cNvGraphicFramePr>
            <p:nvPr/>
          </p:nvGraphicFramePr>
          <p:xfrm>
            <a:off x="3620" y="1137"/>
            <a:ext cx="1075" cy="630"/>
          </p:xfrm>
          <a:graphic>
            <a:graphicData uri="http://schemas.openxmlformats.org/presentationml/2006/ole">
              <mc:AlternateContent xmlns:mc="http://schemas.openxmlformats.org/markup-compatibility/2006">
                <mc:Choice xmlns:v="urn:schemas-microsoft-com:vml" Requires="v">
                  <p:oleObj spid="_x0000_s82692" name="Grafico" r:id="rId9" imgW="6210367" imgH="3390794" progId="MSGraph.Chart.8">
                    <p:embed followColorScheme="full"/>
                  </p:oleObj>
                </mc:Choice>
                <mc:Fallback>
                  <p:oleObj name="Grafico" r:id="rId9" imgW="6210367" imgH="3390794" progId="MSGraph.Chart.8">
                    <p:embed followColorScheme="full"/>
                    <p:pic>
                      <p:nvPicPr>
                        <p:cNvPr id="0" name="Object 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20" y="1137"/>
                          <a:ext cx="1075" cy="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36" name="Line 17"/>
            <p:cNvSpPr>
              <a:spLocks noChangeShapeType="1"/>
            </p:cNvSpPr>
            <p:nvPr/>
          </p:nvSpPr>
          <p:spPr bwMode="auto">
            <a:xfrm flipH="1">
              <a:off x="4060" y="1629"/>
              <a:ext cx="74" cy="765"/>
            </a:xfrm>
            <a:prstGeom prst="line">
              <a:avLst/>
            </a:prstGeom>
            <a:noFill/>
            <a:ln w="12700">
              <a:solidFill>
                <a:srgbClr val="CBCBCB"/>
              </a:solidFill>
              <a:prstDash val="lg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81937" name="Line 18"/>
            <p:cNvSpPr>
              <a:spLocks noChangeShapeType="1"/>
            </p:cNvSpPr>
            <p:nvPr/>
          </p:nvSpPr>
          <p:spPr bwMode="auto">
            <a:xfrm>
              <a:off x="4378" y="1541"/>
              <a:ext cx="738" cy="841"/>
            </a:xfrm>
            <a:prstGeom prst="line">
              <a:avLst/>
            </a:prstGeom>
            <a:noFill/>
            <a:ln w="12700">
              <a:solidFill>
                <a:srgbClr val="CBCBCB"/>
              </a:solidFill>
              <a:prstDash val="lgDash"/>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it-IT"/>
            </a:p>
          </p:txBody>
        </p:sp>
        <p:sp>
          <p:nvSpPr>
            <p:cNvPr id="81938" name="AutoShape 19"/>
            <p:cNvSpPr>
              <a:spLocks noChangeArrowheads="1"/>
            </p:cNvSpPr>
            <p:nvPr/>
          </p:nvSpPr>
          <p:spPr bwMode="auto">
            <a:xfrm>
              <a:off x="4192" y="1456"/>
              <a:ext cx="128" cy="139"/>
            </a:xfrm>
            <a:prstGeom prst="plus">
              <a:avLst>
                <a:gd name="adj" fmla="val 37495"/>
              </a:avLst>
            </a:prstGeom>
            <a:solidFill>
              <a:srgbClr val="FFFFFF"/>
            </a:solidFill>
            <a:ln w="12700">
              <a:solidFill>
                <a:srgbClr val="000000"/>
              </a:solidFill>
              <a:miter lim="800000"/>
              <a:headEnd/>
              <a:tailEnd/>
            </a:ln>
          </p:spPr>
          <p:txBody>
            <a:bodyPr wrap="none" anchor="ctr"/>
            <a:lstStyle/>
            <a:p>
              <a:endParaRPr lang="it-IT" sz="4200"/>
            </a:p>
          </p:txBody>
        </p:sp>
        <p:sp>
          <p:nvSpPr>
            <p:cNvPr id="81939" name="Rectangle 20"/>
            <p:cNvSpPr>
              <a:spLocks noChangeArrowheads="1"/>
            </p:cNvSpPr>
            <p:nvPr/>
          </p:nvSpPr>
          <p:spPr bwMode="auto">
            <a:xfrm>
              <a:off x="3374" y="1078"/>
              <a:ext cx="1449"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1143000">
                <a:lnSpc>
                  <a:spcPct val="101000"/>
                </a:lnSpc>
              </a:pPr>
              <a:r>
                <a:rPr lang="en-US" sz="2000" b="1">
                  <a:solidFill>
                    <a:srgbClr val="CBCBCB"/>
                  </a:solidFill>
                  <a:latin typeface="Book Antiqua" pitchFamily="18" charset="0"/>
                </a:rPr>
                <a:t>Venduto per Stato</a:t>
              </a:r>
            </a:p>
          </p:txBody>
        </p:sp>
        <p:sp>
          <p:nvSpPr>
            <p:cNvPr id="81940" name="Rectangle 21"/>
            <p:cNvSpPr>
              <a:spLocks noChangeArrowheads="1"/>
            </p:cNvSpPr>
            <p:nvPr/>
          </p:nvSpPr>
          <p:spPr bwMode="auto">
            <a:xfrm>
              <a:off x="4484" y="2095"/>
              <a:ext cx="44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1143000">
                <a:lnSpc>
                  <a:spcPct val="101000"/>
                </a:lnSpc>
              </a:pPr>
              <a:r>
                <a:rPr lang="en-US" sz="1400"/>
                <a:t>Malibu</a:t>
              </a:r>
            </a:p>
          </p:txBody>
        </p:sp>
        <p:sp>
          <p:nvSpPr>
            <p:cNvPr id="81941" name="Rectangle 22"/>
            <p:cNvSpPr>
              <a:spLocks noChangeArrowheads="1"/>
            </p:cNvSpPr>
            <p:nvPr/>
          </p:nvSpPr>
          <p:spPr bwMode="auto">
            <a:xfrm>
              <a:off x="4375" y="2774"/>
              <a:ext cx="832"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1143000">
                <a:lnSpc>
                  <a:spcPct val="101000"/>
                </a:lnSpc>
              </a:pPr>
              <a:r>
                <a:rPr lang="en-US" sz="1400"/>
                <a:t>San Francisco</a:t>
              </a:r>
            </a:p>
          </p:txBody>
        </p:sp>
        <p:sp>
          <p:nvSpPr>
            <p:cNvPr id="81942" name="Rectangle 23"/>
            <p:cNvSpPr>
              <a:spLocks noChangeArrowheads="1"/>
            </p:cNvSpPr>
            <p:nvPr/>
          </p:nvSpPr>
          <p:spPr bwMode="auto">
            <a:xfrm>
              <a:off x="3578" y="2331"/>
              <a:ext cx="458"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1143000">
                <a:lnSpc>
                  <a:spcPct val="101000"/>
                </a:lnSpc>
              </a:pPr>
              <a:r>
                <a:rPr lang="en-US" sz="1400"/>
                <a:t>Venice</a:t>
              </a:r>
            </a:p>
          </p:txBody>
        </p:sp>
        <p:sp>
          <p:nvSpPr>
            <p:cNvPr id="81943" name="Rectangle 24"/>
            <p:cNvSpPr>
              <a:spLocks noChangeArrowheads="1"/>
            </p:cNvSpPr>
            <p:nvPr/>
          </p:nvSpPr>
          <p:spPr bwMode="auto">
            <a:xfrm>
              <a:off x="5209" y="2375"/>
              <a:ext cx="521"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1143000">
                <a:lnSpc>
                  <a:spcPct val="101000"/>
                </a:lnSpc>
              </a:pPr>
              <a:r>
                <a:rPr lang="en-US" sz="1400"/>
                <a:t>Los</a:t>
              </a:r>
            </a:p>
            <a:p>
              <a:pPr defTabSz="1143000">
                <a:lnSpc>
                  <a:spcPct val="101000"/>
                </a:lnSpc>
              </a:pPr>
              <a:r>
                <a:rPr lang="en-US" sz="1400"/>
                <a:t>Angeles</a:t>
              </a:r>
            </a:p>
          </p:txBody>
        </p:sp>
        <p:sp>
          <p:nvSpPr>
            <p:cNvPr id="81944" name="Rectangle 25"/>
            <p:cNvSpPr>
              <a:spLocks noChangeArrowheads="1"/>
            </p:cNvSpPr>
            <p:nvPr/>
          </p:nvSpPr>
          <p:spPr bwMode="auto">
            <a:xfrm>
              <a:off x="3855" y="2950"/>
              <a:ext cx="143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1143000">
                <a:lnSpc>
                  <a:spcPct val="101000"/>
                </a:lnSpc>
              </a:pPr>
              <a:r>
                <a:rPr lang="en-US" sz="2000" b="1">
                  <a:solidFill>
                    <a:schemeClr val="tx1"/>
                  </a:solidFill>
                  <a:latin typeface="Book Antiqua" pitchFamily="18" charset="0"/>
                </a:rPr>
                <a:t>Venduto per citta’</a:t>
              </a:r>
            </a:p>
          </p:txBody>
        </p:sp>
      </p:grpSp>
      <p:sp>
        <p:nvSpPr>
          <p:cNvPr id="81928" name="Rectangle 5"/>
          <p:cNvSpPr>
            <a:spLocks noChangeArrowheads="1"/>
          </p:cNvSpPr>
          <p:nvPr/>
        </p:nvSpPr>
        <p:spPr bwMode="auto">
          <a:xfrm>
            <a:off x="285750" y="1428750"/>
            <a:ext cx="2328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p>
            <a:pPr defTabSz="762000"/>
            <a:r>
              <a:rPr lang="en-US" sz="2400" b="1">
                <a:solidFill>
                  <a:schemeClr val="tx1"/>
                </a:solidFill>
              </a:rPr>
              <a:t>“drill anywhere”</a:t>
            </a:r>
          </a:p>
        </p:txBody>
      </p:sp>
      <p:sp>
        <p:nvSpPr>
          <p:cNvPr id="26" name="Rectangle 3"/>
          <p:cNvSpPr txBox="1">
            <a:spLocks noChangeArrowheads="1"/>
          </p:cNvSpPr>
          <p:nvPr/>
        </p:nvSpPr>
        <p:spPr>
          <a:xfrm>
            <a:off x="5000625" y="357188"/>
            <a:ext cx="3643313" cy="2071687"/>
          </a:xfrm>
          <a:prstGeom prst="rect">
            <a:avLst/>
          </a:prstGeom>
        </p:spPr>
        <p:txBody>
          <a:bodyPr lIns="93662" tIns="46038" rIns="93662" bIns="46038"/>
          <a:lstStyle/>
          <a:p>
            <a:pPr marL="171450" indent="-171450">
              <a:lnSpc>
                <a:spcPct val="90000"/>
              </a:lnSpc>
              <a:spcBef>
                <a:spcPct val="20000"/>
              </a:spcBef>
              <a:buClr>
                <a:schemeClr val="accent1"/>
              </a:buClr>
              <a:buSzPct val="65000"/>
              <a:buFont typeface="Wingdings" pitchFamily="2" charset="2"/>
              <a:buChar char="ü"/>
              <a:defRPr/>
            </a:pPr>
            <a:r>
              <a:rPr lang="en-US" sz="1100" kern="0" dirty="0">
                <a:solidFill>
                  <a:schemeClr val="tx1"/>
                </a:solidFill>
                <a:latin typeface="+mn-lt"/>
              </a:rPr>
              <a:t>Drill down</a:t>
            </a:r>
          </a:p>
          <a:p>
            <a:pPr marL="515937" lvl="1" indent="-171450">
              <a:lnSpc>
                <a:spcPct val="90000"/>
              </a:lnSpc>
              <a:spcBef>
                <a:spcPct val="20000"/>
              </a:spcBef>
              <a:buClr>
                <a:schemeClr val="accent2"/>
              </a:buClr>
              <a:buSzPct val="60000"/>
              <a:buFont typeface="Arial" pitchFamily="34" charset="0"/>
              <a:buChar char="•"/>
              <a:defRPr/>
            </a:pPr>
            <a:r>
              <a:rPr lang="en-US" sz="1100" kern="0" dirty="0" err="1">
                <a:solidFill>
                  <a:schemeClr val="tx1"/>
                </a:solidFill>
                <a:latin typeface="+mn-lt"/>
              </a:rPr>
              <a:t>Da</a:t>
            </a:r>
            <a:r>
              <a:rPr lang="en-US" sz="1100" kern="0" dirty="0">
                <a:solidFill>
                  <a:schemeClr val="tx1"/>
                </a:solidFill>
                <a:latin typeface="+mn-lt"/>
              </a:rPr>
              <a:t> </a:t>
            </a:r>
            <a:r>
              <a:rPr lang="en-US" sz="1100" kern="0" dirty="0" err="1">
                <a:solidFill>
                  <a:schemeClr val="tx1"/>
                </a:solidFill>
                <a:latin typeface="+mn-lt"/>
              </a:rPr>
              <a:t>venduto</a:t>
            </a:r>
            <a:r>
              <a:rPr lang="en-US" sz="1100" kern="0" dirty="0">
                <a:solidFill>
                  <a:schemeClr val="tx1"/>
                </a:solidFill>
                <a:latin typeface="+mn-lt"/>
              </a:rPr>
              <a:t> per AREA a </a:t>
            </a:r>
            <a:r>
              <a:rPr lang="en-US" sz="1100" kern="0" dirty="0" err="1">
                <a:solidFill>
                  <a:schemeClr val="tx1"/>
                </a:solidFill>
                <a:latin typeface="+mn-lt"/>
              </a:rPr>
              <a:t>venduto</a:t>
            </a:r>
            <a:r>
              <a:rPr lang="en-US" sz="1100" kern="0" dirty="0">
                <a:solidFill>
                  <a:schemeClr val="tx1"/>
                </a:solidFill>
                <a:latin typeface="+mn-lt"/>
              </a:rPr>
              <a:t> per CITTA’</a:t>
            </a:r>
          </a:p>
          <a:p>
            <a:pPr marL="171450" indent="-171450">
              <a:lnSpc>
                <a:spcPct val="90000"/>
              </a:lnSpc>
              <a:spcBef>
                <a:spcPct val="20000"/>
              </a:spcBef>
              <a:buClr>
                <a:schemeClr val="accent1"/>
              </a:buClr>
              <a:buSzPct val="65000"/>
              <a:buFont typeface="Wingdings" pitchFamily="2" charset="2"/>
              <a:buChar char="ü"/>
              <a:defRPr/>
            </a:pPr>
            <a:r>
              <a:rPr lang="en-US" sz="1100" kern="0" dirty="0">
                <a:solidFill>
                  <a:schemeClr val="tx1"/>
                </a:solidFill>
                <a:latin typeface="+mn-lt"/>
              </a:rPr>
              <a:t>Drill across</a:t>
            </a:r>
          </a:p>
          <a:p>
            <a:pPr marL="515937" lvl="1" indent="-171450">
              <a:lnSpc>
                <a:spcPct val="90000"/>
              </a:lnSpc>
              <a:spcBef>
                <a:spcPct val="20000"/>
              </a:spcBef>
              <a:buClr>
                <a:schemeClr val="accent2"/>
              </a:buClr>
              <a:buSzPct val="60000"/>
              <a:buFont typeface="Arial" pitchFamily="34" charset="0"/>
              <a:buChar char="•"/>
              <a:defRPr/>
            </a:pPr>
            <a:r>
              <a:rPr lang="en-US" sz="1100" kern="0" dirty="0" err="1">
                <a:solidFill>
                  <a:schemeClr val="tx1"/>
                </a:solidFill>
                <a:latin typeface="+mn-lt"/>
              </a:rPr>
              <a:t>Da</a:t>
            </a:r>
            <a:r>
              <a:rPr lang="en-US" sz="1100" kern="0" dirty="0">
                <a:solidFill>
                  <a:schemeClr val="tx1"/>
                </a:solidFill>
                <a:latin typeface="+mn-lt"/>
              </a:rPr>
              <a:t> </a:t>
            </a:r>
            <a:r>
              <a:rPr lang="en-US" sz="1100" kern="0" dirty="0" err="1">
                <a:solidFill>
                  <a:schemeClr val="tx1"/>
                </a:solidFill>
                <a:latin typeface="+mn-lt"/>
              </a:rPr>
              <a:t>venduto</a:t>
            </a:r>
            <a:r>
              <a:rPr lang="en-US" sz="1100" kern="0" dirty="0">
                <a:solidFill>
                  <a:schemeClr val="tx1"/>
                </a:solidFill>
                <a:latin typeface="+mn-lt"/>
              </a:rPr>
              <a:t> per CITTA’ a </a:t>
            </a:r>
            <a:r>
              <a:rPr lang="en-US" sz="1100" kern="0" dirty="0" err="1">
                <a:solidFill>
                  <a:schemeClr val="tx1"/>
                </a:solidFill>
                <a:latin typeface="+mn-lt"/>
              </a:rPr>
              <a:t>venduto</a:t>
            </a:r>
            <a:r>
              <a:rPr lang="en-US" sz="1100" kern="0" dirty="0">
                <a:solidFill>
                  <a:schemeClr val="tx1"/>
                </a:solidFill>
                <a:latin typeface="+mn-lt"/>
              </a:rPr>
              <a:t> per MESE</a:t>
            </a:r>
          </a:p>
          <a:p>
            <a:pPr marL="171450" indent="-171450">
              <a:lnSpc>
                <a:spcPct val="90000"/>
              </a:lnSpc>
              <a:spcBef>
                <a:spcPct val="20000"/>
              </a:spcBef>
              <a:buClr>
                <a:schemeClr val="accent1"/>
              </a:buClr>
              <a:buSzPct val="65000"/>
              <a:buFont typeface="Wingdings" pitchFamily="2" charset="2"/>
              <a:buChar char="ü"/>
              <a:defRPr/>
            </a:pPr>
            <a:r>
              <a:rPr lang="en-US" sz="1100" kern="0" dirty="0">
                <a:solidFill>
                  <a:schemeClr val="tx1"/>
                </a:solidFill>
                <a:latin typeface="+mn-lt"/>
              </a:rPr>
              <a:t>Drill up</a:t>
            </a:r>
          </a:p>
          <a:p>
            <a:pPr marL="515937" lvl="1" indent="-171450">
              <a:lnSpc>
                <a:spcPct val="90000"/>
              </a:lnSpc>
              <a:spcBef>
                <a:spcPct val="20000"/>
              </a:spcBef>
              <a:buClr>
                <a:schemeClr val="accent2"/>
              </a:buClr>
              <a:buSzPct val="60000"/>
              <a:buFont typeface="Arial" pitchFamily="34" charset="0"/>
              <a:buChar char="•"/>
              <a:defRPr/>
            </a:pPr>
            <a:r>
              <a:rPr lang="en-US" sz="1100" kern="0" dirty="0" err="1">
                <a:solidFill>
                  <a:schemeClr val="tx1"/>
                </a:solidFill>
                <a:latin typeface="+mn-lt"/>
              </a:rPr>
              <a:t>Da</a:t>
            </a:r>
            <a:r>
              <a:rPr lang="en-US" sz="1100" kern="0" dirty="0">
                <a:solidFill>
                  <a:schemeClr val="tx1"/>
                </a:solidFill>
                <a:latin typeface="+mn-lt"/>
              </a:rPr>
              <a:t> </a:t>
            </a:r>
            <a:r>
              <a:rPr lang="en-US" sz="1100" kern="0" dirty="0" err="1">
                <a:solidFill>
                  <a:schemeClr val="tx1"/>
                </a:solidFill>
                <a:latin typeface="+mn-lt"/>
              </a:rPr>
              <a:t>venduto</a:t>
            </a:r>
            <a:r>
              <a:rPr lang="en-US" sz="1100" kern="0" dirty="0">
                <a:solidFill>
                  <a:schemeClr val="tx1"/>
                </a:solidFill>
                <a:latin typeface="+mn-lt"/>
              </a:rPr>
              <a:t> per MESE a </a:t>
            </a:r>
            <a:r>
              <a:rPr lang="en-US" sz="1100" kern="0" dirty="0" err="1">
                <a:solidFill>
                  <a:schemeClr val="tx1"/>
                </a:solidFill>
                <a:latin typeface="+mn-lt"/>
              </a:rPr>
              <a:t>venduto</a:t>
            </a:r>
            <a:r>
              <a:rPr lang="en-US" sz="1100" kern="0" dirty="0">
                <a:solidFill>
                  <a:schemeClr val="tx1"/>
                </a:solidFill>
                <a:latin typeface="+mn-lt"/>
              </a:rPr>
              <a:t> per ANNO</a:t>
            </a:r>
          </a:p>
          <a:p>
            <a:pPr marL="171450" indent="-171450">
              <a:lnSpc>
                <a:spcPct val="90000"/>
              </a:lnSpc>
              <a:spcBef>
                <a:spcPct val="20000"/>
              </a:spcBef>
              <a:buClr>
                <a:schemeClr val="accent1"/>
              </a:buClr>
              <a:buSzPct val="65000"/>
              <a:buFont typeface="Wingdings" pitchFamily="2" charset="2"/>
              <a:buChar char="ü"/>
              <a:defRPr/>
            </a:pPr>
            <a:r>
              <a:rPr lang="en-US" sz="1100" kern="0" dirty="0" err="1">
                <a:solidFill>
                  <a:schemeClr val="tx1"/>
                </a:solidFill>
                <a:latin typeface="+mn-lt"/>
              </a:rPr>
              <a:t>Possibilità</a:t>
            </a:r>
            <a:r>
              <a:rPr lang="en-US" sz="1100" kern="0" dirty="0">
                <a:solidFill>
                  <a:schemeClr val="tx1"/>
                </a:solidFill>
                <a:latin typeface="+mn-lt"/>
              </a:rPr>
              <a:t> </a:t>
            </a:r>
            <a:r>
              <a:rPr lang="en-US" sz="1100" kern="0" dirty="0" err="1">
                <a:solidFill>
                  <a:schemeClr val="tx1"/>
                </a:solidFill>
                <a:latin typeface="+mn-lt"/>
              </a:rPr>
              <a:t>di</a:t>
            </a:r>
            <a:r>
              <a:rPr lang="en-US" sz="1100" kern="0" dirty="0">
                <a:solidFill>
                  <a:schemeClr val="tx1"/>
                </a:solidFill>
                <a:latin typeface="+mn-lt"/>
              </a:rPr>
              <a:t> </a:t>
            </a:r>
            <a:r>
              <a:rPr lang="en-US" sz="1100" kern="0" dirty="0" err="1">
                <a:solidFill>
                  <a:schemeClr val="tx1"/>
                </a:solidFill>
                <a:latin typeface="+mn-lt"/>
              </a:rPr>
              <a:t>ridefinire</a:t>
            </a:r>
            <a:r>
              <a:rPr lang="en-US" sz="1100" kern="0" dirty="0">
                <a:solidFill>
                  <a:schemeClr val="tx1"/>
                </a:solidFill>
                <a:latin typeface="+mn-lt"/>
              </a:rPr>
              <a:t> </a:t>
            </a:r>
            <a:r>
              <a:rPr lang="en-US" sz="1100" kern="0" dirty="0" err="1">
                <a:solidFill>
                  <a:schemeClr val="tx1"/>
                </a:solidFill>
                <a:latin typeface="+mn-lt"/>
              </a:rPr>
              <a:t>l’analisi</a:t>
            </a:r>
            <a:endParaRPr lang="en-US" sz="1100" kern="0" dirty="0">
              <a:solidFill>
                <a:schemeClr val="tx1"/>
              </a:solidFill>
              <a:latin typeface="+mn-lt"/>
            </a:endParaRPr>
          </a:p>
          <a:p>
            <a:pPr marL="515937" lvl="1" indent="-171450">
              <a:lnSpc>
                <a:spcPct val="90000"/>
              </a:lnSpc>
              <a:spcBef>
                <a:spcPct val="20000"/>
              </a:spcBef>
              <a:buClr>
                <a:schemeClr val="accent2"/>
              </a:buClr>
              <a:buSzPct val="60000"/>
              <a:buFont typeface="Arial" pitchFamily="34" charset="0"/>
              <a:buChar char="•"/>
              <a:defRPr/>
            </a:pPr>
            <a:r>
              <a:rPr lang="en-US" sz="1100" kern="0" dirty="0" err="1">
                <a:solidFill>
                  <a:schemeClr val="tx1"/>
                </a:solidFill>
                <a:latin typeface="+mn-lt"/>
              </a:rPr>
              <a:t>Esplorazione</a:t>
            </a:r>
            <a:r>
              <a:rPr lang="en-US" sz="1100" kern="0" dirty="0">
                <a:solidFill>
                  <a:schemeClr val="tx1"/>
                </a:solidFill>
                <a:latin typeface="+mn-lt"/>
              </a:rPr>
              <a:t> </a:t>
            </a:r>
            <a:r>
              <a:rPr lang="en-US" sz="1100" kern="0" dirty="0" err="1">
                <a:solidFill>
                  <a:schemeClr val="tx1"/>
                </a:solidFill>
                <a:latin typeface="+mn-lt"/>
              </a:rPr>
              <a:t>secondo</a:t>
            </a:r>
            <a:r>
              <a:rPr lang="en-US" sz="1100" kern="0" dirty="0">
                <a:solidFill>
                  <a:schemeClr val="tx1"/>
                </a:solidFill>
                <a:latin typeface="+mn-lt"/>
              </a:rPr>
              <a:t> </a:t>
            </a:r>
            <a:r>
              <a:rPr lang="en-US" sz="1100" kern="0" dirty="0" err="1">
                <a:solidFill>
                  <a:schemeClr val="tx1"/>
                </a:solidFill>
                <a:latin typeface="+mn-lt"/>
              </a:rPr>
              <a:t>qualsiasi</a:t>
            </a:r>
            <a:r>
              <a:rPr lang="en-US" sz="1100" kern="0" dirty="0">
                <a:solidFill>
                  <a:schemeClr val="tx1"/>
                </a:solidFill>
                <a:latin typeface="+mn-lt"/>
              </a:rPr>
              <a:t> </a:t>
            </a:r>
            <a:r>
              <a:rPr lang="en-US" sz="1100" kern="0" dirty="0" err="1">
                <a:solidFill>
                  <a:schemeClr val="tx1"/>
                </a:solidFill>
                <a:latin typeface="+mn-lt"/>
              </a:rPr>
              <a:t>dimensione</a:t>
            </a:r>
            <a:r>
              <a:rPr lang="en-US" sz="1100" kern="0" dirty="0">
                <a:solidFill>
                  <a:schemeClr val="tx1"/>
                </a:solidFill>
                <a:latin typeface="+mn-lt"/>
              </a:rPr>
              <a:t> a </a:t>
            </a:r>
            <a:r>
              <a:rPr lang="en-US" sz="1100" kern="0" dirty="0" err="1">
                <a:solidFill>
                  <a:schemeClr val="tx1"/>
                </a:solidFill>
                <a:latin typeface="+mn-lt"/>
              </a:rPr>
              <a:t>qualsiasi</a:t>
            </a:r>
            <a:r>
              <a:rPr lang="en-US" sz="1100" kern="0" dirty="0">
                <a:solidFill>
                  <a:schemeClr val="tx1"/>
                </a:solidFill>
                <a:latin typeface="+mn-lt"/>
              </a:rPr>
              <a:t> </a:t>
            </a:r>
            <a:r>
              <a:rPr lang="en-US" sz="1100" kern="0" dirty="0" err="1">
                <a:solidFill>
                  <a:schemeClr val="tx1"/>
                </a:solidFill>
                <a:latin typeface="+mn-lt"/>
              </a:rPr>
              <a:t>livello</a:t>
            </a:r>
            <a:r>
              <a:rPr lang="en-US" sz="1100" kern="0" dirty="0">
                <a:solidFill>
                  <a:schemeClr val="tx1"/>
                </a:solidFill>
                <a:latin typeface="+mn-lt"/>
              </a:rPr>
              <a:t> </a:t>
            </a:r>
            <a:r>
              <a:rPr lang="en-US" sz="1100" kern="0" dirty="0" err="1">
                <a:solidFill>
                  <a:schemeClr val="tx1"/>
                </a:solidFill>
                <a:latin typeface="+mn-lt"/>
              </a:rPr>
              <a:t>di</a:t>
            </a:r>
            <a:r>
              <a:rPr lang="en-US" sz="1100" kern="0" dirty="0">
                <a:solidFill>
                  <a:schemeClr val="tx1"/>
                </a:solidFill>
                <a:latin typeface="+mn-lt"/>
              </a:rPr>
              <a:t> </a:t>
            </a:r>
            <a:r>
              <a:rPr lang="en-US" sz="1100" kern="0" dirty="0" err="1">
                <a:solidFill>
                  <a:schemeClr val="tx1"/>
                </a:solidFill>
                <a:latin typeface="+mn-lt"/>
              </a:rPr>
              <a:t>aggregazione</a:t>
            </a:r>
            <a:endParaRPr lang="en-US" sz="1100" kern="0" dirty="0">
              <a:solidFill>
                <a:schemeClr val="tx1"/>
              </a:solidFill>
              <a:latin typeface="+mn-lt"/>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p:nvPr>
        </p:nvSpPr>
        <p:spPr>
          <a:xfrm>
            <a:off x="500063" y="285750"/>
            <a:ext cx="9144000" cy="609600"/>
          </a:xfrm>
        </p:spPr>
        <p:txBody>
          <a:bodyPr/>
          <a:lstStyle/>
          <a:p>
            <a:pPr eaLnBrk="1" hangingPunct="1">
              <a:defRPr/>
            </a:pPr>
            <a:r>
              <a:rPr lang="en-US" sz="3400" kern="1200" dirty="0" smtClean="0"/>
              <a:t>Intelligence </a:t>
            </a:r>
            <a:r>
              <a:rPr lang="en-US" sz="3400" kern="1200" dirty="0" err="1" smtClean="0"/>
              <a:t>geomarketing</a:t>
            </a:r>
            <a:endParaRPr lang="it-IT" sz="3400" kern="1200" dirty="0" smtClean="0"/>
          </a:p>
        </p:txBody>
      </p:sp>
      <p:sp>
        <p:nvSpPr>
          <p:cNvPr id="84995" name="Text Box 3"/>
          <p:cNvSpPr txBox="1">
            <a:spLocks noChangeArrowheads="1"/>
          </p:cNvSpPr>
          <p:nvPr/>
        </p:nvSpPr>
        <p:spPr bwMode="auto">
          <a:xfrm>
            <a:off x="611188" y="981075"/>
            <a:ext cx="723900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endParaRPr lang="it-IT" sz="1600">
              <a:solidFill>
                <a:schemeClr val="tx1"/>
              </a:solidFill>
              <a:latin typeface="Segoe"/>
            </a:endParaRPr>
          </a:p>
          <a:p>
            <a:pPr eaLnBrk="1" hangingPunct="1"/>
            <a:r>
              <a:rPr lang="it-IT" sz="1600">
                <a:solidFill>
                  <a:schemeClr val="tx1"/>
                </a:solidFill>
                <a:latin typeface="Segoe"/>
              </a:rPr>
              <a:t>Una metodologia che, mediante la georeferenziazione dei dati provenienti da fonti interne ed esterne all’azienda riorganizzati in un ottica di Business Intelligence, consente un utilizzo più efficace delle informazioni disponibili sfruttandone la componente territoriale per analisi non consentite dai tradizionali strumenti di valutazione</a:t>
            </a:r>
          </a:p>
          <a:p>
            <a:pPr eaLnBrk="1" hangingPunct="1"/>
            <a:endParaRPr lang="it-IT" sz="1600">
              <a:solidFill>
                <a:schemeClr val="tx1"/>
              </a:solidFill>
              <a:latin typeface="Segoe"/>
            </a:endParaRPr>
          </a:p>
          <a:p>
            <a:pPr eaLnBrk="1" hangingPunct="1"/>
            <a:endParaRPr lang="it-IT" sz="1600">
              <a:solidFill>
                <a:schemeClr val="tx1"/>
              </a:solidFill>
              <a:latin typeface="Segoe"/>
            </a:endParaRPr>
          </a:p>
        </p:txBody>
      </p:sp>
      <p:pic>
        <p:nvPicPr>
          <p:cNvPr id="8499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997200"/>
            <a:ext cx="4408487" cy="277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997200"/>
            <a:ext cx="35782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p:cNvSpPr>
            <a:spLocks noGrp="1"/>
          </p:cNvSpPr>
          <p:nvPr>
            <p:ph type="title" idx="4294967295"/>
          </p:nvPr>
        </p:nvSpPr>
        <p:spPr>
          <a:xfrm>
            <a:off x="500063" y="571500"/>
            <a:ext cx="8201025" cy="463550"/>
          </a:xfrm>
        </p:spPr>
        <p:txBody>
          <a:bodyPr lIns="0" tIns="0" rIns="0" bIns="0">
            <a:spAutoFit/>
          </a:bodyPr>
          <a:lstStyle/>
          <a:p>
            <a:pPr defTabSz="449263" eaLnBrk="1" hangingPunct="1">
              <a:lnSpc>
                <a:spcPct val="87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3400" kern="1200" dirty="0" smtClean="0"/>
              <a:t>Area </a:t>
            </a:r>
            <a:r>
              <a:rPr lang="en-GB" sz="3400" kern="1200" dirty="0" err="1" smtClean="0"/>
              <a:t>di</a:t>
            </a:r>
            <a:r>
              <a:rPr lang="en-GB" sz="3400" kern="1200" dirty="0" smtClean="0"/>
              <a:t> influenza </a:t>
            </a:r>
            <a:r>
              <a:rPr lang="en-GB" sz="3400" kern="1200" dirty="0" err="1" smtClean="0"/>
              <a:t>di</a:t>
            </a:r>
            <a:r>
              <a:rPr lang="en-GB" sz="3400" kern="1200" dirty="0" smtClean="0"/>
              <a:t> un </a:t>
            </a:r>
            <a:r>
              <a:rPr lang="en-GB" sz="3400" kern="1200" dirty="0" err="1" smtClean="0"/>
              <a:t>punto</a:t>
            </a:r>
            <a:r>
              <a:rPr lang="en-GB" sz="3400" kern="1200" dirty="0" smtClean="0"/>
              <a:t> </a:t>
            </a:r>
            <a:r>
              <a:rPr lang="en-GB" sz="3400" kern="1200" dirty="0" err="1" smtClean="0"/>
              <a:t>vendita</a:t>
            </a:r>
            <a:endParaRPr lang="en-GB" sz="3400" kern="1200" dirty="0" smtClean="0"/>
          </a:p>
        </p:txBody>
      </p:sp>
      <p:pic>
        <p:nvPicPr>
          <p:cNvPr id="860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857375"/>
            <a:ext cx="5575300" cy="381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7764" name="Rectangle 4"/>
          <p:cNvSpPr>
            <a:spLocks noGrp="1"/>
          </p:cNvSpPr>
          <p:nvPr>
            <p:ph type="body" idx="4294967295"/>
          </p:nvPr>
        </p:nvSpPr>
        <p:spPr>
          <a:xfrm>
            <a:off x="214313" y="1857375"/>
            <a:ext cx="2976562" cy="3481388"/>
          </a:xfrm>
        </p:spPr>
        <p:txBody>
          <a:bodyPr lIns="0" tIns="0" rIns="0" bIns="0">
            <a:spAutoFit/>
          </a:bodyPr>
          <a:lstStyle/>
          <a:p>
            <a:pPr marL="334963" indent="-334963" defTabSz="449263" eaLnBrk="1" hangingPunct="1">
              <a:lnSpc>
                <a:spcPct val="87000"/>
              </a:lnSpc>
              <a:buFont typeface="Wingdings"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000" dirty="0" err="1" smtClean="0"/>
              <a:t>Curva</a:t>
            </a:r>
            <a:r>
              <a:rPr lang="en-GB" sz="2000" dirty="0" smtClean="0"/>
              <a:t> </a:t>
            </a:r>
            <a:r>
              <a:rPr lang="en-GB" sz="2000" dirty="0" err="1" smtClean="0"/>
              <a:t>di</a:t>
            </a:r>
            <a:r>
              <a:rPr lang="en-GB" sz="2000" dirty="0" smtClean="0"/>
              <a:t> </a:t>
            </a:r>
            <a:r>
              <a:rPr lang="en-GB" sz="2000" dirty="0" err="1" smtClean="0"/>
              <a:t>provenienza</a:t>
            </a:r>
            <a:endParaRPr lang="en-GB" sz="2000" dirty="0" smtClean="0"/>
          </a:p>
          <a:p>
            <a:pPr marL="334963" indent="-334963" defTabSz="449263" eaLnBrk="1" hangingPunct="1">
              <a:lnSpc>
                <a:spcPct val="87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en-GB" sz="2000" dirty="0" smtClean="0"/>
          </a:p>
          <a:p>
            <a:pPr marL="358775" lvl="1" indent="4763" defTabSz="449263" eaLnBrk="1" hangingPunct="1">
              <a:lnSpc>
                <a:spcPct val="70000"/>
              </a:lnSpc>
              <a:buFont typeface="Wingdings"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000" dirty="0" err="1" smtClean="0">
                <a:ea typeface="+mn-ea"/>
                <a:cs typeface="+mn-cs"/>
              </a:rPr>
              <a:t>Racchiude</a:t>
            </a:r>
            <a:r>
              <a:rPr lang="en-GB" sz="2000" dirty="0" smtClean="0"/>
              <a:t> </a:t>
            </a:r>
            <a:r>
              <a:rPr lang="en-GB" sz="2000" dirty="0" err="1" smtClean="0"/>
              <a:t>l'area</a:t>
            </a:r>
            <a:r>
              <a:rPr lang="en-GB" sz="2000" dirty="0" smtClean="0"/>
              <a:t> </a:t>
            </a:r>
            <a:r>
              <a:rPr lang="en-GB" sz="2000" dirty="0" err="1" smtClean="0"/>
              <a:t>dalla</a:t>
            </a:r>
            <a:r>
              <a:rPr lang="en-GB" sz="2000" dirty="0" smtClean="0"/>
              <a:t> </a:t>
            </a:r>
            <a:r>
              <a:rPr lang="en-GB" sz="2000" dirty="0" err="1" smtClean="0"/>
              <a:t>quale</a:t>
            </a:r>
            <a:r>
              <a:rPr lang="en-GB" sz="2000" dirty="0" smtClean="0"/>
              <a:t> </a:t>
            </a:r>
            <a:r>
              <a:rPr lang="en-GB" sz="2000" dirty="0" err="1" smtClean="0"/>
              <a:t>proviene</a:t>
            </a:r>
            <a:r>
              <a:rPr lang="en-GB" sz="2000" dirty="0" smtClean="0"/>
              <a:t> </a:t>
            </a:r>
            <a:r>
              <a:rPr lang="en-GB" sz="2000" dirty="0" err="1" smtClean="0"/>
              <a:t>una</a:t>
            </a:r>
            <a:r>
              <a:rPr lang="en-GB" sz="2000" dirty="0" smtClean="0"/>
              <a:t> </a:t>
            </a:r>
            <a:r>
              <a:rPr lang="en-GB" sz="2000" dirty="0" err="1" smtClean="0"/>
              <a:t>percentuale</a:t>
            </a:r>
            <a:r>
              <a:rPr lang="en-GB" sz="2000" dirty="0" smtClean="0"/>
              <a:t> </a:t>
            </a:r>
            <a:r>
              <a:rPr lang="en-GB" sz="2000" dirty="0" err="1" smtClean="0"/>
              <a:t>stabilita</a:t>
            </a:r>
            <a:r>
              <a:rPr lang="en-GB" sz="2000" dirty="0" smtClean="0"/>
              <a:t> </a:t>
            </a:r>
            <a:r>
              <a:rPr lang="en-GB" sz="2000" dirty="0" err="1" smtClean="0"/>
              <a:t>di</a:t>
            </a:r>
            <a:r>
              <a:rPr lang="en-GB" sz="2000" dirty="0" smtClean="0"/>
              <a:t> </a:t>
            </a:r>
            <a:r>
              <a:rPr lang="en-GB" sz="2000" dirty="0" err="1" smtClean="0"/>
              <a:t>clienti</a:t>
            </a:r>
            <a:r>
              <a:rPr lang="en-GB" sz="2000" dirty="0" smtClean="0"/>
              <a:t> (o </a:t>
            </a:r>
            <a:r>
              <a:rPr lang="en-GB" sz="2000" dirty="0" err="1" smtClean="0"/>
              <a:t>di</a:t>
            </a:r>
            <a:r>
              <a:rPr lang="en-GB" sz="2000" dirty="0" smtClean="0"/>
              <a:t> </a:t>
            </a:r>
            <a:r>
              <a:rPr lang="en-GB" sz="2000" dirty="0" err="1" smtClean="0"/>
              <a:t>fatturato</a:t>
            </a:r>
            <a:r>
              <a:rPr lang="en-GB" sz="2000" dirty="0" smtClean="0"/>
              <a:t>)</a:t>
            </a:r>
          </a:p>
          <a:p>
            <a:pPr marL="358775" lvl="1" indent="4763" defTabSz="449263" eaLnBrk="1" hangingPunct="1">
              <a:lnSpc>
                <a:spcPct val="70000"/>
              </a:lnSpc>
              <a:buFont typeface="Wingdings"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en-GB" sz="2000" dirty="0" smtClean="0"/>
          </a:p>
          <a:p>
            <a:pPr marL="334963" indent="-334963" defTabSz="449263" eaLnBrk="1" hangingPunct="1">
              <a:lnSpc>
                <a:spcPct val="70000"/>
              </a:lnSpc>
              <a:buFont typeface="Wingdings" pitchFamily="2"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000" dirty="0" err="1" smtClean="0"/>
              <a:t>Consente</a:t>
            </a:r>
            <a:r>
              <a:rPr lang="en-GB" sz="2000" dirty="0" smtClean="0"/>
              <a:t> </a:t>
            </a:r>
            <a:r>
              <a:rPr lang="en-GB" sz="2000" dirty="0" err="1" smtClean="0"/>
              <a:t>di</a:t>
            </a:r>
            <a:r>
              <a:rPr lang="en-GB" sz="2000" dirty="0" smtClean="0"/>
              <a:t> </a:t>
            </a:r>
            <a:r>
              <a:rPr lang="en-GB" sz="2000" dirty="0" err="1" smtClean="0"/>
              <a:t>individuare</a:t>
            </a:r>
            <a:r>
              <a:rPr lang="en-GB" sz="2000" dirty="0" smtClean="0"/>
              <a:t> </a:t>
            </a:r>
            <a:r>
              <a:rPr lang="en-GB" sz="2000" dirty="0" err="1" smtClean="0"/>
              <a:t>i</a:t>
            </a:r>
            <a:r>
              <a:rPr lang="en-GB" sz="2000" dirty="0" smtClean="0"/>
              <a:t> </a:t>
            </a:r>
            <a:r>
              <a:rPr lang="en-GB" sz="2000" dirty="0" err="1" smtClean="0"/>
              <a:t>concorrenti</a:t>
            </a:r>
            <a:r>
              <a:rPr lang="en-GB" sz="2000" dirty="0" smtClean="0"/>
              <a:t> </a:t>
            </a:r>
            <a:r>
              <a:rPr lang="en-GB" sz="2000" dirty="0" err="1" smtClean="0"/>
              <a:t>più</a:t>
            </a:r>
            <a:r>
              <a:rPr lang="en-GB" sz="2000" dirty="0" smtClean="0"/>
              <a:t> </a:t>
            </a:r>
            <a:r>
              <a:rPr lang="en-GB" sz="2000" dirty="0" err="1" smtClean="0"/>
              <a:t>forti</a:t>
            </a:r>
            <a:r>
              <a:rPr lang="en-GB" sz="2000" dirty="0" smtClean="0"/>
              <a:t> e le </a:t>
            </a:r>
            <a:r>
              <a:rPr lang="en-GB" sz="2000" dirty="0" err="1" smtClean="0"/>
              <a:t>correlazioni</a:t>
            </a:r>
            <a:r>
              <a:rPr lang="en-GB" sz="2000" dirty="0" smtClean="0"/>
              <a:t> </a:t>
            </a:r>
            <a:r>
              <a:rPr lang="en-GB" sz="2000" dirty="0" err="1" smtClean="0"/>
              <a:t>fra</a:t>
            </a:r>
            <a:r>
              <a:rPr lang="en-GB" sz="2000" dirty="0" smtClean="0"/>
              <a:t> </a:t>
            </a:r>
            <a:r>
              <a:rPr lang="en-GB" sz="2000" dirty="0" err="1" smtClean="0"/>
              <a:t>vendite</a:t>
            </a:r>
            <a:r>
              <a:rPr lang="en-GB" sz="2000" dirty="0" smtClean="0"/>
              <a:t> e </a:t>
            </a:r>
            <a:r>
              <a:rPr lang="en-GB" sz="2000" dirty="0" err="1" smtClean="0"/>
              <a:t>tessuto</a:t>
            </a:r>
            <a:r>
              <a:rPr lang="en-GB" sz="2000" dirty="0" smtClean="0"/>
              <a:t> </a:t>
            </a:r>
            <a:r>
              <a:rPr lang="en-GB" sz="2000" dirty="0" err="1" smtClean="0"/>
              <a:t>socioeconomico</a:t>
            </a:r>
            <a:endParaRPr lang="en-GB" sz="2000" dirty="0" smtClean="0"/>
          </a:p>
          <a:p>
            <a:pPr marL="334963" indent="-334963" defTabSz="449263" eaLnBrk="1" hangingPunct="1">
              <a:lnSpc>
                <a:spcPct val="87000"/>
              </a:lnSpc>
              <a:buFont typeface="Wingdings" pitchFamily="2" charset="2"/>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endParaRPr lang="en-GB" sz="2000" dirty="0" smtClean="0"/>
          </a:p>
        </p:txBody>
      </p:sp>
    </p:spTree>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5" name="Rectangle 6"/>
          <p:cNvSpPr>
            <a:spLocks noGrp="1"/>
          </p:cNvSpPr>
          <p:nvPr>
            <p:ph type="body" idx="4294967295"/>
          </p:nvPr>
        </p:nvSpPr>
        <p:spPr>
          <a:xfrm>
            <a:off x="214313" y="1714500"/>
            <a:ext cx="2629495" cy="3136243"/>
          </a:xfrm>
        </p:spPr>
        <p:txBody>
          <a:bodyPr wrap="square" lIns="0" tIns="0" rIns="0" bIns="0">
            <a:spAutoFit/>
          </a:bodyPr>
          <a:lstStyle/>
          <a:p>
            <a:pPr marL="334963" indent="-334963" defTabSz="449263" eaLnBrk="1" hangingPunct="1">
              <a:lnSpc>
                <a:spcPct val="87000"/>
              </a:lnSpc>
              <a:buFont typeface="Arial" pitchFamily="34"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err="1" smtClean="0">
                <a:latin typeface="Segoe"/>
              </a:rPr>
              <a:t>Individuazione</a:t>
            </a:r>
            <a:r>
              <a:rPr lang="en-GB" sz="2000" dirty="0" smtClean="0">
                <a:latin typeface="Segoe"/>
              </a:rPr>
              <a:t> </a:t>
            </a:r>
            <a:r>
              <a:rPr lang="en-GB" sz="2000" dirty="0" err="1" smtClean="0">
                <a:latin typeface="Segoe"/>
              </a:rPr>
              <a:t>della</a:t>
            </a:r>
            <a:r>
              <a:rPr lang="en-GB" sz="2000" dirty="0" smtClean="0">
                <a:latin typeface="Segoe"/>
              </a:rPr>
              <a:t> location </a:t>
            </a:r>
            <a:r>
              <a:rPr lang="en-GB" sz="2000" dirty="0" err="1" smtClean="0">
                <a:latin typeface="Segoe"/>
              </a:rPr>
              <a:t>teorica</a:t>
            </a:r>
            <a:endParaRPr lang="en-GB" sz="2000" dirty="0" smtClean="0">
              <a:latin typeface="Segoe"/>
            </a:endParaRPr>
          </a:p>
          <a:p>
            <a:pPr marL="735013" lvl="1" indent="-277813" defTabSz="449263" eaLnBrk="1" hangingPunct="1">
              <a:lnSpc>
                <a:spcPct val="70000"/>
              </a:lnSpc>
              <a:buFontTx/>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err="1" smtClean="0">
                <a:latin typeface="Segoe"/>
              </a:rPr>
              <a:t>Individuazione</a:t>
            </a:r>
            <a:r>
              <a:rPr lang="en-GB" sz="2000" dirty="0" smtClean="0">
                <a:latin typeface="Segoe"/>
              </a:rPr>
              <a:t> </a:t>
            </a:r>
            <a:r>
              <a:rPr lang="en-GB" sz="2000" dirty="0" err="1" smtClean="0">
                <a:latin typeface="Segoe"/>
              </a:rPr>
              <a:t>delle</a:t>
            </a:r>
            <a:r>
              <a:rPr lang="en-GB" sz="2000" dirty="0" smtClean="0">
                <a:latin typeface="Segoe"/>
              </a:rPr>
              <a:t> </a:t>
            </a:r>
            <a:r>
              <a:rPr lang="en-GB" sz="2000" dirty="0" err="1" smtClean="0">
                <a:latin typeface="Segoe"/>
              </a:rPr>
              <a:t>aree</a:t>
            </a:r>
            <a:r>
              <a:rPr lang="en-GB" sz="2000" dirty="0" smtClean="0">
                <a:latin typeface="Segoe"/>
              </a:rPr>
              <a:t> </a:t>
            </a:r>
            <a:r>
              <a:rPr lang="en-GB" sz="2000" dirty="0" err="1" smtClean="0">
                <a:latin typeface="Segoe"/>
              </a:rPr>
              <a:t>scoperte</a:t>
            </a:r>
            <a:endParaRPr lang="en-GB" sz="2000" dirty="0" smtClean="0">
              <a:latin typeface="Segoe"/>
            </a:endParaRPr>
          </a:p>
          <a:p>
            <a:pPr marL="735013" lvl="1" indent="-277813" defTabSz="449263" eaLnBrk="1" hangingPunct="1">
              <a:lnSpc>
                <a:spcPct val="70000"/>
              </a:lnSpc>
              <a:buFontTx/>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err="1" smtClean="0">
                <a:latin typeface="Segoe"/>
              </a:rPr>
              <a:t>Analisi</a:t>
            </a:r>
            <a:r>
              <a:rPr lang="en-GB" sz="2000" dirty="0" smtClean="0">
                <a:latin typeface="Segoe"/>
              </a:rPr>
              <a:t> </a:t>
            </a:r>
            <a:r>
              <a:rPr lang="en-GB" sz="2000" dirty="0" err="1" smtClean="0">
                <a:latin typeface="Segoe"/>
              </a:rPr>
              <a:t>socioeconomica</a:t>
            </a:r>
            <a:endParaRPr lang="en-GB" sz="2000" dirty="0" smtClean="0">
              <a:latin typeface="Segoe"/>
            </a:endParaRPr>
          </a:p>
          <a:p>
            <a:pPr marL="334963" indent="-334963" defTabSz="449263" eaLnBrk="1" hangingPunct="1">
              <a:lnSpc>
                <a:spcPct val="87000"/>
              </a:lnSpc>
              <a:buFont typeface="Arial" pitchFamily="34"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err="1" smtClean="0">
                <a:latin typeface="Segoe"/>
              </a:rPr>
              <a:t>Stime</a:t>
            </a:r>
            <a:r>
              <a:rPr lang="en-GB" sz="2000" dirty="0" smtClean="0">
                <a:latin typeface="Segoe"/>
              </a:rPr>
              <a:t> di </a:t>
            </a:r>
            <a:r>
              <a:rPr lang="en-GB" sz="2000" dirty="0" err="1" smtClean="0">
                <a:latin typeface="Segoe"/>
              </a:rPr>
              <a:t>potenziali</a:t>
            </a:r>
            <a:r>
              <a:rPr lang="en-GB" sz="2000" dirty="0" smtClean="0">
                <a:latin typeface="Segoe"/>
              </a:rPr>
              <a:t> e </a:t>
            </a:r>
            <a:r>
              <a:rPr lang="en-GB" sz="2000" dirty="0" err="1" smtClean="0">
                <a:latin typeface="Segoe"/>
              </a:rPr>
              <a:t>valutazione</a:t>
            </a:r>
            <a:r>
              <a:rPr lang="en-GB" sz="2000" dirty="0" smtClean="0">
                <a:latin typeface="Segoe"/>
              </a:rPr>
              <a:t> </a:t>
            </a:r>
            <a:r>
              <a:rPr lang="en-GB" sz="2000" dirty="0" err="1" smtClean="0">
                <a:latin typeface="Segoe"/>
              </a:rPr>
              <a:t>dell'impatto</a:t>
            </a:r>
            <a:r>
              <a:rPr lang="en-GB" sz="2000" dirty="0" smtClean="0">
                <a:latin typeface="Segoe"/>
              </a:rPr>
              <a:t> sui </a:t>
            </a:r>
            <a:r>
              <a:rPr lang="en-GB" sz="2000" dirty="0" err="1" smtClean="0">
                <a:latin typeface="Segoe"/>
              </a:rPr>
              <a:t>punti</a:t>
            </a:r>
            <a:r>
              <a:rPr lang="en-GB" sz="2000" dirty="0" smtClean="0">
                <a:latin typeface="Segoe"/>
              </a:rPr>
              <a:t> </a:t>
            </a:r>
            <a:r>
              <a:rPr lang="en-GB" sz="2000" dirty="0" err="1" smtClean="0">
                <a:latin typeface="Segoe"/>
              </a:rPr>
              <a:t>vendita</a:t>
            </a:r>
            <a:r>
              <a:rPr lang="en-GB" sz="2000" dirty="0" smtClean="0">
                <a:latin typeface="Segoe"/>
              </a:rPr>
              <a:t> </a:t>
            </a:r>
            <a:r>
              <a:rPr lang="en-GB" sz="2000" dirty="0" err="1" smtClean="0">
                <a:latin typeface="Segoe"/>
              </a:rPr>
              <a:t>esistenti</a:t>
            </a:r>
            <a:endParaRPr lang="en-GB" sz="2000" dirty="0" smtClean="0">
              <a:latin typeface="Segoe"/>
            </a:endParaRPr>
          </a:p>
        </p:txBody>
      </p:sp>
      <p:sp>
        <p:nvSpPr>
          <p:cNvPr id="8" name="Rectangle 5"/>
          <p:cNvSpPr txBox="1">
            <a:spLocks/>
          </p:cNvSpPr>
          <p:nvPr/>
        </p:nvSpPr>
        <p:spPr bwMode="auto">
          <a:xfrm>
            <a:off x="500063" y="428625"/>
            <a:ext cx="8201025" cy="463550"/>
          </a:xfrm>
          <a:prstGeom prst="rect">
            <a:avLst/>
          </a:prstGeom>
          <a:noFill/>
          <a:ln w="9525">
            <a:noFill/>
            <a:miter lim="800000"/>
            <a:headEnd/>
            <a:tailEnd/>
          </a:ln>
        </p:spPr>
        <p:txBody>
          <a:bodyPr lIns="0" tIns="0" rIns="0" bIns="0" anchor="ctr">
            <a:spAutoFit/>
          </a:bodyPr>
          <a:lstStyle/>
          <a:p>
            <a:pPr defTabSz="449263">
              <a:lnSpc>
                <a:spcPct val="87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3400" dirty="0" err="1">
                <a:latin typeface="+mj-lt"/>
                <a:ea typeface="+mj-ea"/>
                <a:cs typeface="+mj-cs"/>
              </a:rPr>
              <a:t>Scelta</a:t>
            </a:r>
            <a:r>
              <a:rPr lang="en-GB" sz="3400" dirty="0">
                <a:latin typeface="+mj-lt"/>
                <a:ea typeface="+mj-ea"/>
                <a:cs typeface="+mj-cs"/>
              </a:rPr>
              <a:t> </a:t>
            </a:r>
            <a:r>
              <a:rPr lang="en-GB" sz="3400" dirty="0" err="1">
                <a:latin typeface="+mj-lt"/>
                <a:ea typeface="+mj-ea"/>
                <a:cs typeface="+mj-cs"/>
              </a:rPr>
              <a:t>della</a:t>
            </a:r>
            <a:r>
              <a:rPr lang="en-GB" sz="3400" dirty="0">
                <a:latin typeface="+mj-lt"/>
                <a:ea typeface="+mj-ea"/>
                <a:cs typeface="+mj-cs"/>
              </a:rPr>
              <a:t> location </a:t>
            </a:r>
            <a:r>
              <a:rPr lang="en-GB" sz="3400" dirty="0" err="1">
                <a:latin typeface="+mj-lt"/>
                <a:ea typeface="+mj-ea"/>
                <a:cs typeface="+mj-cs"/>
              </a:rPr>
              <a:t>di</a:t>
            </a:r>
            <a:r>
              <a:rPr lang="en-GB" sz="3400" dirty="0">
                <a:latin typeface="+mj-lt"/>
                <a:ea typeface="+mj-ea"/>
                <a:cs typeface="+mj-cs"/>
              </a:rPr>
              <a:t> un </a:t>
            </a:r>
            <a:r>
              <a:rPr lang="en-GB" sz="3400" dirty="0" err="1">
                <a:latin typeface="+mj-lt"/>
                <a:ea typeface="+mj-ea"/>
                <a:cs typeface="+mj-cs"/>
              </a:rPr>
              <a:t>nuovo</a:t>
            </a:r>
            <a:r>
              <a:rPr lang="en-GB" sz="3400" dirty="0">
                <a:latin typeface="+mj-lt"/>
                <a:ea typeface="+mj-ea"/>
                <a:cs typeface="+mj-cs"/>
              </a:rPr>
              <a:t> </a:t>
            </a:r>
            <a:r>
              <a:rPr lang="en-GB" sz="3400" dirty="0" err="1">
                <a:latin typeface="+mj-lt"/>
                <a:ea typeface="+mj-ea"/>
                <a:cs typeface="+mj-cs"/>
              </a:rPr>
              <a:t>punto</a:t>
            </a:r>
            <a:r>
              <a:rPr lang="en-GB" sz="3400" dirty="0">
                <a:latin typeface="+mj-lt"/>
                <a:ea typeface="+mj-ea"/>
                <a:cs typeface="+mj-cs"/>
              </a:rPr>
              <a:t> </a:t>
            </a:r>
            <a:r>
              <a:rPr lang="en-GB" sz="3400" dirty="0" err="1">
                <a:latin typeface="+mj-lt"/>
                <a:ea typeface="+mj-ea"/>
                <a:cs typeface="+mj-cs"/>
              </a:rPr>
              <a:t>vendita</a:t>
            </a:r>
            <a:endParaRPr lang="en-GB" sz="3400" dirty="0">
              <a:latin typeface="+mj-lt"/>
              <a:ea typeface="+mj-ea"/>
              <a:cs typeface="+mj-cs"/>
            </a:endParaRPr>
          </a:p>
        </p:txBody>
      </p:sp>
      <p:pic>
        <p:nvPicPr>
          <p:cNvPr id="7" name="Immagine 6"/>
          <p:cNvPicPr/>
          <p:nvPr/>
        </p:nvPicPr>
        <p:blipFill>
          <a:blip r:embed="rId3"/>
          <a:stretch>
            <a:fillRect/>
          </a:stretch>
        </p:blipFill>
        <p:spPr>
          <a:xfrm>
            <a:off x="2916366" y="1572178"/>
            <a:ext cx="6120130" cy="3498215"/>
          </a:xfrm>
          <a:prstGeom prst="rect">
            <a:avLst/>
          </a:prstGeom>
        </p:spPr>
      </p:pic>
      <p:sp>
        <p:nvSpPr>
          <p:cNvPr id="9" name="Casella di testo 2"/>
          <p:cNvSpPr txBox="1">
            <a:spLocks noChangeArrowheads="1"/>
          </p:cNvSpPr>
          <p:nvPr/>
        </p:nvSpPr>
        <p:spPr bwMode="auto">
          <a:xfrm>
            <a:off x="3698472" y="2776538"/>
            <a:ext cx="447675" cy="352425"/>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it-IT" sz="1600" b="1">
                <a:effectLst/>
                <a:latin typeface="Calibri"/>
                <a:ea typeface="Calibri"/>
                <a:cs typeface="Times New Roman"/>
              </a:rPr>
              <a:t>P1</a:t>
            </a:r>
            <a:endParaRPr lang="it-IT" sz="1100">
              <a:effectLst/>
              <a:latin typeface="Calibri"/>
              <a:ea typeface="Calibri"/>
              <a:cs typeface="Times New Roman"/>
            </a:endParaRPr>
          </a:p>
        </p:txBody>
      </p:sp>
      <p:sp>
        <p:nvSpPr>
          <p:cNvPr id="10" name="Casella di testo 642"/>
          <p:cNvSpPr txBox="1">
            <a:spLocks noChangeArrowheads="1"/>
          </p:cNvSpPr>
          <p:nvPr/>
        </p:nvSpPr>
        <p:spPr bwMode="auto">
          <a:xfrm>
            <a:off x="4365222" y="4443413"/>
            <a:ext cx="419100" cy="36195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it-IT" sz="1600" b="1">
                <a:effectLst/>
                <a:latin typeface="Calibri"/>
                <a:ea typeface="Calibri"/>
                <a:cs typeface="Times New Roman"/>
              </a:rPr>
              <a:t>P2</a:t>
            </a:r>
            <a:endParaRPr lang="it-IT" sz="1100">
              <a:effectLst/>
              <a:latin typeface="Calibri"/>
              <a:ea typeface="Calibri"/>
              <a:cs typeface="Times New Roman"/>
            </a:endParaRPr>
          </a:p>
        </p:txBody>
      </p:sp>
      <p:sp>
        <p:nvSpPr>
          <p:cNvPr id="11" name="Casella di testo 641"/>
          <p:cNvSpPr txBox="1">
            <a:spLocks noChangeArrowheads="1"/>
          </p:cNvSpPr>
          <p:nvPr/>
        </p:nvSpPr>
        <p:spPr bwMode="auto">
          <a:xfrm>
            <a:off x="6755997" y="3729038"/>
            <a:ext cx="419100" cy="36195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it-IT" sz="1600" b="1">
                <a:effectLst/>
                <a:latin typeface="Calibri"/>
                <a:ea typeface="Calibri"/>
                <a:cs typeface="Times New Roman"/>
              </a:rPr>
              <a:t>P3</a:t>
            </a:r>
            <a:endParaRPr lang="it-IT" sz="1100">
              <a:effectLst/>
              <a:latin typeface="Calibri"/>
              <a:ea typeface="Calibri"/>
              <a:cs typeface="Times New Roman"/>
            </a:endParaRPr>
          </a:p>
        </p:txBody>
      </p:sp>
      <p:sp>
        <p:nvSpPr>
          <p:cNvPr id="12" name="Casella di testo 640"/>
          <p:cNvSpPr txBox="1">
            <a:spLocks noChangeArrowheads="1"/>
          </p:cNvSpPr>
          <p:nvPr/>
        </p:nvSpPr>
        <p:spPr bwMode="auto">
          <a:xfrm>
            <a:off x="4927197" y="2957513"/>
            <a:ext cx="590550" cy="361950"/>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it-IT" sz="1600" b="1" i="1">
                <a:solidFill>
                  <a:srgbClr val="FF0000"/>
                </a:solidFill>
                <a:effectLst/>
                <a:latin typeface="Calibri"/>
                <a:ea typeface="Calibri"/>
                <a:cs typeface="Times New Roman"/>
              </a:rPr>
              <a:t>NPV</a:t>
            </a:r>
            <a:endParaRPr lang="it-IT" sz="1100">
              <a:effectLst/>
              <a:latin typeface="Calibri"/>
              <a:ea typeface="Calibri"/>
              <a:cs typeface="Times New Roman"/>
            </a:endParaRPr>
          </a:p>
        </p:txBody>
      </p:sp>
    </p:spTree>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white">
          <a:xfrm>
            <a:off x="428625" y="285750"/>
            <a:ext cx="8915400" cy="609600"/>
          </a:xfrm>
          <a:solidFill>
            <a:schemeClr val="tx1">
              <a:alpha val="0"/>
            </a:schemeClr>
          </a:solidFill>
        </p:spPr>
        <p:txBody>
          <a:bodyPr/>
          <a:lstStyle/>
          <a:p>
            <a:pPr eaLnBrk="1" hangingPunct="1">
              <a:defRPr/>
            </a:pPr>
            <a:r>
              <a:rPr lang="it-IT" sz="3400" kern="1200" dirty="0" smtClean="0"/>
              <a:t>Localizzazione dei clienti potenziali</a:t>
            </a:r>
            <a:endParaRPr lang="en-US" sz="3400" kern="1200" dirty="0" err="1" smtClean="0"/>
          </a:p>
        </p:txBody>
      </p:sp>
      <p:pic>
        <p:nvPicPr>
          <p:cNvPr id="8806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027430"/>
            <a:ext cx="3723310" cy="2438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p:cNvPicPr/>
          <p:nvPr/>
        </p:nvPicPr>
        <p:blipFill>
          <a:blip r:embed="rId3"/>
          <a:stretch>
            <a:fillRect/>
          </a:stretch>
        </p:blipFill>
        <p:spPr>
          <a:xfrm>
            <a:off x="3347864" y="3573016"/>
            <a:ext cx="5581015" cy="2693035"/>
          </a:xfrm>
          <a:prstGeom prst="rect">
            <a:avLst/>
          </a:prstGeom>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468313" y="2205038"/>
            <a:ext cx="8229600" cy="2509837"/>
          </a:xfrm>
        </p:spPr>
        <p:txBody>
          <a:bodyPr anchor="ctr"/>
          <a:lstStyle/>
          <a:p>
            <a:pPr eaLnBrk="1" hangingPunct="1">
              <a:defRPr/>
            </a:pPr>
            <a:r>
              <a:rPr lang="it-IT" b="1" dirty="0" smtClean="0">
                <a:solidFill>
                  <a:srgbClr val="FF9900"/>
                </a:solidFill>
              </a:rPr>
              <a:t>In breve:</a:t>
            </a:r>
            <a:br>
              <a:rPr lang="it-IT" b="1" dirty="0" smtClean="0">
                <a:solidFill>
                  <a:srgbClr val="FF9900"/>
                </a:solidFill>
              </a:rPr>
            </a:br>
            <a:r>
              <a:rPr lang="it-IT" b="1" dirty="0" smtClean="0">
                <a:solidFill>
                  <a:schemeClr val="accent1">
                    <a:lumMod val="75000"/>
                  </a:schemeClr>
                </a:solidFill>
              </a:rPr>
              <a:t/>
            </a:r>
            <a:br>
              <a:rPr lang="it-IT" b="1" dirty="0" smtClean="0">
                <a:solidFill>
                  <a:schemeClr val="accent1">
                    <a:lumMod val="75000"/>
                  </a:schemeClr>
                </a:solidFill>
              </a:rPr>
            </a:br>
            <a:r>
              <a:rPr lang="it-IT" b="1" dirty="0" smtClean="0">
                <a:solidFill>
                  <a:schemeClr val="accent1">
                    <a:lumMod val="75000"/>
                  </a:schemeClr>
                </a:solidFill>
              </a:rPr>
              <a:t>Business Intelligence e SSBI </a:t>
            </a:r>
            <a:br>
              <a:rPr lang="it-IT" b="1" dirty="0" smtClean="0">
                <a:solidFill>
                  <a:schemeClr val="accent1">
                    <a:lumMod val="75000"/>
                  </a:schemeClr>
                </a:solidFill>
              </a:rPr>
            </a:br>
            <a:r>
              <a:rPr lang="it-IT" b="1" dirty="0" smtClean="0">
                <a:solidFill>
                  <a:schemeClr val="accent1">
                    <a:lumMod val="75000"/>
                  </a:schemeClr>
                </a:solidFill>
              </a:rPr>
              <a:t>Web Marketing 2.0</a:t>
            </a:r>
            <a:br>
              <a:rPr lang="it-IT" b="1" dirty="0" smtClean="0">
                <a:solidFill>
                  <a:schemeClr val="accent1">
                    <a:lumMod val="75000"/>
                  </a:schemeClr>
                </a:solidFill>
              </a:rPr>
            </a:br>
            <a:r>
              <a:rPr lang="it-IT" b="1" dirty="0" smtClean="0">
                <a:solidFill>
                  <a:schemeClr val="accent1">
                    <a:lumMod val="75000"/>
                  </a:schemeClr>
                </a:solidFill>
              </a:rPr>
              <a:t>Data e Text </a:t>
            </a:r>
            <a:r>
              <a:rPr lang="it-IT" b="1" dirty="0" err="1" smtClean="0">
                <a:solidFill>
                  <a:schemeClr val="accent1">
                    <a:lumMod val="75000"/>
                  </a:schemeClr>
                </a:solidFill>
              </a:rPr>
              <a:t>mining</a:t>
            </a:r>
            <a:r>
              <a:rPr lang="it-IT" b="1" dirty="0" smtClean="0">
                <a:solidFill>
                  <a:schemeClr val="accent1">
                    <a:lumMod val="75000"/>
                  </a:schemeClr>
                </a:solidFill>
              </a:rPr>
              <a:t/>
            </a:r>
            <a:br>
              <a:rPr lang="it-IT" b="1" dirty="0" smtClean="0">
                <a:solidFill>
                  <a:schemeClr val="accent1">
                    <a:lumMod val="75000"/>
                  </a:schemeClr>
                </a:solidFill>
              </a:rPr>
            </a:br>
            <a:r>
              <a:rPr lang="it-IT" b="1" dirty="0" smtClean="0">
                <a:solidFill>
                  <a:schemeClr val="accent1">
                    <a:lumMod val="75000"/>
                  </a:schemeClr>
                </a:solidFill>
              </a:rPr>
              <a:t>DSS (Sistemi Esperti) </a:t>
            </a:r>
          </a:p>
        </p:txBody>
      </p:sp>
      <p:pic>
        <p:nvPicPr>
          <p:cNvPr id="3" name="Immagine 2"/>
          <p:cNvPicPr/>
          <p:nvPr/>
        </p:nvPicPr>
        <p:blipFill>
          <a:blip r:embed="rId2"/>
          <a:stretch>
            <a:fillRect/>
          </a:stretch>
        </p:blipFill>
        <p:spPr>
          <a:xfrm rot="5400000">
            <a:off x="5891658" y="2462109"/>
            <a:ext cx="3834130" cy="2455545"/>
          </a:xfrm>
          <a:prstGeom prst="rect">
            <a:avLst/>
          </a:prstGeom>
          <a:scene3d>
            <a:camera prst="orthographicFront">
              <a:rot lat="300000" lon="0" rev="0"/>
            </a:camera>
            <a:lightRig rig="threePt" dir="t"/>
          </a:scene3d>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bwMode="white">
          <a:xfrm>
            <a:off x="323528" y="188640"/>
            <a:ext cx="8915400" cy="609600"/>
          </a:xfrm>
          <a:solidFill>
            <a:schemeClr val="tx1">
              <a:alpha val="0"/>
            </a:schemeClr>
          </a:solidFill>
        </p:spPr>
        <p:txBody>
          <a:bodyPr/>
          <a:lstStyle/>
          <a:p>
            <a:pPr eaLnBrk="1" hangingPunct="1"/>
            <a:r>
              <a:rPr lang="it-IT" sz="3200" dirty="0" smtClean="0"/>
              <a:t>Distribuzione del fatturato e/o volumi di vendita per area manager/dealer</a:t>
            </a:r>
            <a:endParaRPr lang="en-US" sz="3200" dirty="0" smtClean="0"/>
          </a:p>
        </p:txBody>
      </p:sp>
      <p:pic>
        <p:nvPicPr>
          <p:cNvPr id="8909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254" y="1772815"/>
            <a:ext cx="3740673" cy="310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8448" y="3347516"/>
            <a:ext cx="5078413"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p:cNvSpPr>
          <p:nvPr>
            <p:ph type="title" idx="4294967295"/>
          </p:nvPr>
        </p:nvSpPr>
        <p:spPr>
          <a:xfrm>
            <a:off x="500063" y="357188"/>
            <a:ext cx="7745412" cy="677862"/>
          </a:xfrm>
        </p:spPr>
        <p:txBody>
          <a:bodyPr lIns="92160" tIns="46080" rIns="92160" bIns="46080">
            <a:spAutoFit/>
          </a:bodyPr>
          <a:lstStyle/>
          <a:p>
            <a:pPr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3800" kern="1200" dirty="0" err="1" smtClean="0"/>
              <a:t>Analisi</a:t>
            </a:r>
            <a:r>
              <a:rPr lang="en-GB" sz="3800" kern="1200" dirty="0" smtClean="0"/>
              <a:t> </a:t>
            </a:r>
            <a:r>
              <a:rPr lang="en-GB" sz="3800" kern="1200" dirty="0" err="1" smtClean="0"/>
              <a:t>delle</a:t>
            </a:r>
            <a:r>
              <a:rPr lang="en-GB" sz="3800" kern="1200" dirty="0" smtClean="0"/>
              <a:t> </a:t>
            </a:r>
            <a:r>
              <a:rPr lang="en-GB" sz="3800" kern="1200" dirty="0" err="1" smtClean="0"/>
              <a:t>perfomance</a:t>
            </a:r>
            <a:r>
              <a:rPr lang="en-GB" sz="3800" kern="1200" dirty="0" smtClean="0"/>
              <a:t> </a:t>
            </a:r>
            <a:r>
              <a:rPr lang="en-GB" sz="3800" kern="1200" dirty="0" err="1" smtClean="0"/>
              <a:t>Agenti</a:t>
            </a:r>
            <a:endParaRPr lang="en-GB" sz="3800" kern="1200" dirty="0" smtClean="0"/>
          </a:p>
        </p:txBody>
      </p:sp>
      <p:sp>
        <p:nvSpPr>
          <p:cNvPr id="90115" name="Rectangle 4"/>
          <p:cNvSpPr>
            <a:spLocks noGrp="1"/>
          </p:cNvSpPr>
          <p:nvPr>
            <p:ph type="body" idx="4294967295"/>
          </p:nvPr>
        </p:nvSpPr>
        <p:spPr>
          <a:xfrm>
            <a:off x="251520" y="1238230"/>
            <a:ext cx="3776662" cy="2825750"/>
          </a:xfrm>
        </p:spPr>
        <p:txBody>
          <a:bodyPr lIns="92160" tIns="46080" rIns="92160" bIns="46080">
            <a:spAutoFit/>
          </a:bodyPr>
          <a:lstStyle/>
          <a:p>
            <a:pPr marL="334963" indent="-334963" defTabSz="449263" eaLnBrk="1" hangingPunct="1">
              <a:buFont typeface="Wingdings" pitchFamily="2"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err="1" smtClean="0"/>
              <a:t>Valutazione</a:t>
            </a:r>
            <a:r>
              <a:rPr lang="en-GB" sz="2400" dirty="0" smtClean="0"/>
              <a:t> del Nr. </a:t>
            </a:r>
            <a:r>
              <a:rPr lang="en-GB" sz="2400" dirty="0" err="1" smtClean="0"/>
              <a:t>Visite</a:t>
            </a:r>
            <a:r>
              <a:rPr lang="en-GB" sz="2400" dirty="0" smtClean="0"/>
              <a:t> </a:t>
            </a:r>
            <a:r>
              <a:rPr lang="en-GB" sz="2400" dirty="0" err="1" smtClean="0"/>
              <a:t>effettuate</a:t>
            </a:r>
            <a:r>
              <a:rPr lang="en-GB" sz="2400" dirty="0" smtClean="0"/>
              <a:t> sui </a:t>
            </a:r>
            <a:r>
              <a:rPr lang="en-GB" sz="2400" dirty="0" err="1" smtClean="0"/>
              <a:t>clienti</a:t>
            </a:r>
            <a:endParaRPr lang="en-GB" sz="2400" dirty="0" smtClean="0"/>
          </a:p>
          <a:p>
            <a:pPr marL="334963" indent="-334963" defTabSz="449263" eaLnBrk="1" hangingPunct="1">
              <a:buFont typeface="Wingdings" pitchFamily="2" charset="2"/>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err="1" smtClean="0"/>
              <a:t>Analisi</a:t>
            </a:r>
            <a:r>
              <a:rPr lang="en-GB" sz="2400" dirty="0" smtClean="0"/>
              <a:t> del </a:t>
            </a:r>
            <a:r>
              <a:rPr lang="en-GB" sz="2400" dirty="0" err="1" smtClean="0"/>
              <a:t>territorio</a:t>
            </a:r>
            <a:r>
              <a:rPr lang="en-GB" sz="2400" dirty="0" smtClean="0"/>
              <a:t> </a:t>
            </a:r>
            <a:r>
              <a:rPr lang="en-GB" sz="2400" dirty="0" err="1" smtClean="0"/>
              <a:t>coperto</a:t>
            </a:r>
            <a:r>
              <a:rPr lang="en-GB" sz="2400" dirty="0" smtClean="0"/>
              <a:t>, </a:t>
            </a:r>
            <a:r>
              <a:rPr lang="en-GB" sz="2400" dirty="0" err="1" smtClean="0"/>
              <a:t>es</a:t>
            </a:r>
            <a:r>
              <a:rPr lang="en-GB" sz="2400" dirty="0" smtClean="0"/>
              <a:t>: </a:t>
            </a:r>
            <a:r>
              <a:rPr lang="en-GB" sz="2400" dirty="0" err="1" smtClean="0"/>
              <a:t>copertura</a:t>
            </a:r>
            <a:r>
              <a:rPr lang="en-GB" sz="2400" dirty="0" smtClean="0"/>
              <a:t> solo </a:t>
            </a:r>
            <a:r>
              <a:rPr lang="en-GB" sz="2400" dirty="0" err="1" smtClean="0"/>
              <a:t>sulle</a:t>
            </a:r>
            <a:r>
              <a:rPr lang="en-GB" sz="2400" dirty="0" smtClean="0"/>
              <a:t> </a:t>
            </a:r>
            <a:r>
              <a:rPr lang="en-GB" sz="2400" dirty="0" err="1" smtClean="0"/>
              <a:t>direttrici</a:t>
            </a:r>
            <a:r>
              <a:rPr lang="en-GB" sz="2400" dirty="0" smtClean="0"/>
              <a:t> </a:t>
            </a:r>
            <a:r>
              <a:rPr lang="en-GB" sz="2400" dirty="0" err="1" smtClean="0"/>
              <a:t>principali</a:t>
            </a:r>
            <a:endParaRPr lang="en-GB" sz="2400" dirty="0" smtClean="0"/>
          </a:p>
        </p:txBody>
      </p:sp>
      <p:pic>
        <p:nvPicPr>
          <p:cNvPr id="9011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6455" y="1773238"/>
            <a:ext cx="4389595" cy="417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p:cNvPicPr/>
          <p:nvPr/>
        </p:nvPicPr>
        <p:blipFill>
          <a:blip r:embed="rId4"/>
          <a:stretch>
            <a:fillRect/>
          </a:stretch>
        </p:blipFill>
        <p:spPr>
          <a:xfrm>
            <a:off x="467544" y="3700878"/>
            <a:ext cx="3640063" cy="2786305"/>
          </a:xfrm>
          <a:prstGeom prst="rect">
            <a:avLst/>
          </a:prstGeom>
        </p:spPr>
      </p:pic>
    </p:spTree>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idx="4294967295"/>
          </p:nvPr>
        </p:nvSpPr>
        <p:spPr/>
        <p:txBody>
          <a:bodyPr anchor="ctr"/>
          <a:lstStyle/>
          <a:p>
            <a:pPr eaLnBrk="1" hangingPunct="1"/>
            <a:r>
              <a:rPr lang="it-IT" sz="3800" smtClean="0"/>
              <a:t>Definizione di CRM </a:t>
            </a:r>
            <a:r>
              <a:rPr lang="it-IT" altLang="zh-CN" sz="3800" smtClean="0"/>
              <a:t>(Customer Relationship Management) </a:t>
            </a:r>
            <a:endParaRPr lang="it-IT" sz="3800" smtClean="0"/>
          </a:p>
        </p:txBody>
      </p:sp>
      <p:sp>
        <p:nvSpPr>
          <p:cNvPr id="121859" name="Rectangle 3"/>
          <p:cNvSpPr>
            <a:spLocks noGrp="1" noChangeArrowheads="1"/>
          </p:cNvSpPr>
          <p:nvPr>
            <p:ph type="body" idx="4294967295"/>
          </p:nvPr>
        </p:nvSpPr>
        <p:spPr>
          <a:xfrm>
            <a:off x="457200" y="1600200"/>
            <a:ext cx="8229600" cy="4924425"/>
          </a:xfrm>
        </p:spPr>
        <p:txBody>
          <a:bodyPr/>
          <a:lstStyle/>
          <a:p>
            <a:pPr algn="just" eaLnBrk="1" hangingPunct="1">
              <a:lnSpc>
                <a:spcPct val="80000"/>
              </a:lnSpc>
            </a:pPr>
            <a:r>
              <a:rPr lang="it-IT" altLang="zh-CN" sz="2200" b="1" smtClean="0"/>
              <a:t>strategia aziendale</a:t>
            </a:r>
            <a:r>
              <a:rPr lang="it-IT" altLang="zh-CN" sz="2200" smtClean="0"/>
              <a:t> chiamata ad interpretare e soddisfare le esigenze e i bisogni dei clienti attraverso </a:t>
            </a:r>
            <a:r>
              <a:rPr lang="it-IT" altLang="zh-CN" sz="2200" b="1" smtClean="0"/>
              <a:t>un’offerta strutturata e personalizzata</a:t>
            </a:r>
            <a:r>
              <a:rPr lang="it-IT" altLang="zh-CN" sz="2200" smtClean="0"/>
              <a:t> relativa alle </a:t>
            </a:r>
            <a:r>
              <a:rPr lang="it-IT" altLang="zh-CN" sz="2200" smtClean="0">
                <a:solidFill>
                  <a:srgbClr val="FF3300"/>
                </a:solidFill>
              </a:rPr>
              <a:t>necessità specifiche</a:t>
            </a:r>
            <a:r>
              <a:rPr lang="it-IT" altLang="zh-CN" sz="2200" smtClean="0"/>
              <a:t> del singolo individuo </a:t>
            </a:r>
            <a:endParaRPr lang="it-IT" sz="2200" smtClean="0"/>
          </a:p>
          <a:p>
            <a:pPr algn="just" eaLnBrk="1" hangingPunct="1">
              <a:lnSpc>
                <a:spcPct val="80000"/>
              </a:lnSpc>
            </a:pPr>
            <a:r>
              <a:rPr lang="it-IT" altLang="zh-CN" sz="2200" b="1" smtClean="0"/>
              <a:t>processo integrato</a:t>
            </a:r>
            <a:r>
              <a:rPr lang="it-IT" altLang="zh-CN" sz="2200" smtClean="0"/>
              <a:t> e strutturato per la </a:t>
            </a:r>
            <a:r>
              <a:rPr lang="it-IT" altLang="zh-CN" sz="2200" b="1" smtClean="0"/>
              <a:t>gestione delle relazioni con la clientela</a:t>
            </a:r>
            <a:r>
              <a:rPr lang="it-IT" altLang="zh-CN" sz="2200" smtClean="0"/>
              <a:t> con lo scopo di costituire relazioni di lungo periodo con il cliente, in grado di aumentare la soddisfazione dei clienti e il </a:t>
            </a:r>
            <a:r>
              <a:rPr lang="it-IT" altLang="zh-CN" sz="2200" smtClean="0">
                <a:solidFill>
                  <a:srgbClr val="FF3300"/>
                </a:solidFill>
              </a:rPr>
              <a:t>valore del cliente per l’impresa</a:t>
            </a:r>
          </a:p>
          <a:p>
            <a:pPr algn="just" eaLnBrk="1" hangingPunct="1">
              <a:lnSpc>
                <a:spcPct val="80000"/>
              </a:lnSpc>
            </a:pPr>
            <a:r>
              <a:rPr lang="it-IT" altLang="zh-CN" sz="2200" b="1" smtClean="0"/>
              <a:t>insieme di</a:t>
            </a:r>
            <a:r>
              <a:rPr lang="it-IT" altLang="zh-CN" sz="2200" smtClean="0"/>
              <a:t> </a:t>
            </a:r>
            <a:r>
              <a:rPr lang="it-IT" altLang="zh-CN" sz="2200" smtClean="0">
                <a:solidFill>
                  <a:srgbClr val="FF3300"/>
                </a:solidFill>
              </a:rPr>
              <a:t>strategie</a:t>
            </a:r>
            <a:r>
              <a:rPr lang="it-IT" altLang="zh-CN" sz="2200" smtClean="0"/>
              <a:t> di </a:t>
            </a:r>
            <a:r>
              <a:rPr lang="it-IT" altLang="zh-CN" sz="2200" b="1" smtClean="0"/>
              <a:t>relazioni, offerta di prodotti e servizi, processi, tecniche e strumenti IT per la gestione  personalizzata</a:t>
            </a:r>
            <a:r>
              <a:rPr lang="it-IT" altLang="zh-CN" sz="2200" smtClean="0"/>
              <a:t> della clientela</a:t>
            </a:r>
          </a:p>
          <a:p>
            <a:pPr eaLnBrk="1" hangingPunct="1">
              <a:spcBef>
                <a:spcPct val="0"/>
              </a:spcBef>
            </a:pPr>
            <a:r>
              <a:rPr lang="it-IT" sz="2200" smtClean="0">
                <a:ea typeface="SimSun" pitchFamily="2" charset="-122"/>
              </a:rPr>
              <a:t>strategia aziendale </a:t>
            </a:r>
            <a:r>
              <a:rPr lang="it-IT" sz="2200" smtClean="0">
                <a:solidFill>
                  <a:srgbClr val="FF3300"/>
                </a:solidFill>
                <a:ea typeface="SimSun" pitchFamily="2" charset="-122"/>
              </a:rPr>
              <a:t>customer – centric</a:t>
            </a:r>
            <a:r>
              <a:rPr lang="it-IT" sz="2200" smtClean="0">
                <a:ea typeface="SimSun" pitchFamily="2" charset="-122"/>
              </a:rPr>
              <a:t>. Evoluzione delle </a:t>
            </a:r>
            <a:r>
              <a:rPr lang="it-IT" sz="2200" smtClean="0">
                <a:solidFill>
                  <a:srgbClr val="FF3300"/>
                </a:solidFill>
                <a:ea typeface="SimSun" pitchFamily="2" charset="-122"/>
              </a:rPr>
              <a:t>strategie di marketing</a:t>
            </a:r>
            <a:r>
              <a:rPr lang="it-IT" sz="2200" smtClean="0">
                <a:ea typeface="SimSun" pitchFamily="2" charset="-122"/>
              </a:rPr>
              <a:t> dettata dalle nuove tecnologie</a:t>
            </a:r>
            <a:endParaRPr lang="it-IT" altLang="zh-CN" sz="2200" smtClean="0"/>
          </a:p>
          <a:p>
            <a:pPr algn="just" eaLnBrk="1" hangingPunct="1">
              <a:lnSpc>
                <a:spcPct val="80000"/>
              </a:lnSpc>
            </a:pPr>
            <a:r>
              <a:rPr lang="it-IT" altLang="zh-CN" sz="2200" smtClean="0"/>
              <a:t>opportunità e/o moda tecnologica</a:t>
            </a:r>
            <a:endParaRPr lang="it-IT" sz="2200" smtClean="0">
              <a:ea typeface="SimSun" pitchFamily="2" charset="-122"/>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p:txBody>
          <a:bodyPr anchor="ctr"/>
          <a:lstStyle/>
          <a:p>
            <a:pPr eaLnBrk="1" hangingPunct="1"/>
            <a:r>
              <a:rPr lang="it-IT" sz="3800" smtClean="0"/>
              <a:t>Definizione di CRM </a:t>
            </a:r>
            <a:r>
              <a:rPr lang="it-IT" altLang="zh-CN" sz="3800" smtClean="0"/>
              <a:t>(Customer Relationship Management) </a:t>
            </a:r>
            <a:endParaRPr lang="it-IT" sz="3800" smtClean="0"/>
          </a:p>
        </p:txBody>
      </p:sp>
      <p:sp>
        <p:nvSpPr>
          <p:cNvPr id="122883" name="Segnaposto testo 6"/>
          <p:cNvSpPr>
            <a:spLocks noGrp="1"/>
          </p:cNvSpPr>
          <p:nvPr>
            <p:ph type="body" idx="4294967295"/>
          </p:nvPr>
        </p:nvSpPr>
        <p:spPr>
          <a:xfrm>
            <a:off x="457200" y="1600200"/>
            <a:ext cx="8229600" cy="4967288"/>
          </a:xfrm>
        </p:spPr>
        <p:txBody>
          <a:bodyPr>
            <a:spAutoFit/>
          </a:bodyPr>
          <a:lstStyle/>
          <a:p>
            <a:pPr marL="0" indent="0" algn="just">
              <a:buFont typeface="Wingdings" pitchFamily="2" charset="2"/>
              <a:buNone/>
            </a:pPr>
            <a:r>
              <a:rPr lang="it-IT" sz="2400" smtClean="0"/>
              <a:t>L'errore più comune in cui ci si imbatte quando si parla di Customer Relationship Management è quello di equiparare tale concetto a quello di un </a:t>
            </a:r>
            <a:r>
              <a:rPr lang="it-IT" sz="2400" i="1" smtClean="0"/>
              <a:t>software</a:t>
            </a:r>
            <a:r>
              <a:rPr lang="it-IT" sz="2400" smtClean="0"/>
              <a:t>. Il CRM non è una semplice questione di </a:t>
            </a:r>
            <a:r>
              <a:rPr lang="it-IT" sz="2400" i="1" smtClean="0"/>
              <a:t>marketing</a:t>
            </a:r>
            <a:r>
              <a:rPr lang="it-IT" sz="2400" smtClean="0"/>
              <a:t> né di </a:t>
            </a:r>
            <a:r>
              <a:rPr lang="it-IT" sz="2400" i="1" smtClean="0"/>
              <a:t>sistemi informatici</a:t>
            </a:r>
            <a:r>
              <a:rPr lang="it-IT" sz="2400" smtClean="0"/>
              <a:t>, bensì si avvale, in maniera sempre più massiccia, di </a:t>
            </a:r>
            <a:r>
              <a:rPr lang="it-IT" sz="2400" i="1" smtClean="0"/>
              <a:t>strumenti informatici </a:t>
            </a:r>
            <a:r>
              <a:rPr lang="it-IT" sz="2400" smtClean="0"/>
              <a:t>o comunque automatizzati,</a:t>
            </a:r>
            <a:r>
              <a:rPr lang="it-IT" sz="2400" i="1" smtClean="0"/>
              <a:t> per implementare il management</a:t>
            </a:r>
            <a:r>
              <a:rPr lang="it-IT" sz="2400" smtClean="0"/>
              <a:t>. Il CRM è un concetto strettamente legato alla strategia, alla comunicazione, all'integrazione tra i processi aziendali, alle persone ed alla cultura, che pone il cliente al centro dell'attenzione sia nel caso del </a:t>
            </a:r>
            <a:r>
              <a:rPr lang="it-IT" sz="2400" i="1" smtClean="0"/>
              <a:t>business-to-business</a:t>
            </a:r>
            <a:r>
              <a:rPr lang="it-IT" sz="2400" smtClean="0"/>
              <a:t> sia in quello del </a:t>
            </a:r>
            <a:r>
              <a:rPr lang="it-IT" sz="2400" i="1" smtClean="0"/>
              <a:t>business-to-consumer</a:t>
            </a:r>
            <a:r>
              <a:rPr lang="it-IT" sz="2400" smtClean="0"/>
              <a:t>. (fonte: Wikipedia)</a:t>
            </a:r>
          </a:p>
          <a:p>
            <a:pPr marL="0" indent="0">
              <a:buFont typeface="Wingdings" pitchFamily="2" charset="2"/>
              <a:buNone/>
            </a:pPr>
            <a:endParaRPr lang="it-IT" sz="2400"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idx="4294967295"/>
          </p:nvPr>
        </p:nvSpPr>
        <p:spPr/>
        <p:txBody>
          <a:bodyPr anchor="ctr"/>
          <a:lstStyle/>
          <a:p>
            <a:pPr eaLnBrk="1" hangingPunct="1"/>
            <a:r>
              <a:rPr lang="it-IT" smtClean="0"/>
              <a:t>CRM operativo, analitico, direzionale</a:t>
            </a:r>
          </a:p>
        </p:txBody>
      </p:sp>
      <p:sp>
        <p:nvSpPr>
          <p:cNvPr id="125955" name="Rectangle 4"/>
          <p:cNvSpPr>
            <a:spLocks noGrp="1" noChangeArrowheads="1"/>
          </p:cNvSpPr>
          <p:nvPr>
            <p:ph type="body" idx="4294967295"/>
          </p:nvPr>
        </p:nvSpPr>
        <p:spPr>
          <a:xfrm>
            <a:off x="457200" y="1600200"/>
            <a:ext cx="8229600" cy="5257800"/>
          </a:xfrm>
        </p:spPr>
        <p:txBody>
          <a:bodyPr/>
          <a:lstStyle/>
          <a:p>
            <a:pPr eaLnBrk="1" hangingPunct="1">
              <a:lnSpc>
                <a:spcPct val="80000"/>
              </a:lnSpc>
            </a:pPr>
            <a:r>
              <a:rPr lang="it-IT" sz="2600" b="1" smtClean="0"/>
              <a:t>Operativo</a:t>
            </a:r>
            <a:r>
              <a:rPr lang="it-IT" sz="2600" smtClean="0"/>
              <a:t>: gestione della relazione ed acquisizione dei dati (ERP, SFA, Front end). Operatività delle relazioni coi clienti</a:t>
            </a:r>
          </a:p>
          <a:p>
            <a:pPr eaLnBrk="1" hangingPunct="1">
              <a:lnSpc>
                <a:spcPct val="80000"/>
              </a:lnSpc>
            </a:pPr>
            <a:r>
              <a:rPr lang="it-IT" sz="2600" b="1" smtClean="0"/>
              <a:t>Collaborativo</a:t>
            </a:r>
            <a:r>
              <a:rPr lang="it-IT" sz="2600" smtClean="0"/>
              <a:t>: tecnologie di contatto coi clienti (call center, sito web, wap, email, filiali, fax, posta)</a:t>
            </a:r>
          </a:p>
          <a:p>
            <a:pPr eaLnBrk="1" hangingPunct="1">
              <a:lnSpc>
                <a:spcPct val="80000"/>
              </a:lnSpc>
            </a:pPr>
            <a:r>
              <a:rPr lang="it-IT" sz="2600" b="1" smtClean="0"/>
              <a:t>Analitico</a:t>
            </a:r>
            <a:r>
              <a:rPr lang="it-IT" sz="2600" smtClean="0"/>
              <a:t> (analisi e azione): elaborazione dei dati con tecniche di BI, del sistema di indicatori e dei relativi indici, dei cruscotti gestionali, monitoraggio campagne vendita</a:t>
            </a:r>
          </a:p>
          <a:p>
            <a:pPr eaLnBrk="1" hangingPunct="1">
              <a:lnSpc>
                <a:spcPct val="80000"/>
              </a:lnSpc>
            </a:pPr>
            <a:r>
              <a:rPr lang="it-IT" sz="2600" b="1" smtClean="0"/>
              <a:t>Direzionale</a:t>
            </a:r>
            <a:r>
              <a:rPr lang="it-IT" sz="2600" smtClean="0"/>
              <a:t>: esame dati di sintesi, controllo, azioni correttive. Esame della redditività, del grado di soddisfazione e del livello di servizio del cliente </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idx="4294967295"/>
          </p:nvPr>
        </p:nvSpPr>
        <p:spPr/>
        <p:txBody>
          <a:bodyPr anchor="ctr"/>
          <a:lstStyle/>
          <a:p>
            <a:pPr eaLnBrk="1" hangingPunct="1"/>
            <a:r>
              <a:rPr lang="it-IT" smtClean="0"/>
              <a:t>CRM operativo, analitico, direzionale</a:t>
            </a:r>
          </a:p>
        </p:txBody>
      </p:sp>
      <p:sp>
        <p:nvSpPr>
          <p:cNvPr id="126979" name="Text Box 5"/>
          <p:cNvSpPr txBox="1">
            <a:spLocks noChangeArrowheads="1"/>
          </p:cNvSpPr>
          <p:nvPr/>
        </p:nvSpPr>
        <p:spPr bwMode="auto">
          <a:xfrm>
            <a:off x="808038" y="1504950"/>
            <a:ext cx="7435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endParaRPr lang="it-IT" sz="1800">
              <a:solidFill>
                <a:schemeClr val="tx1"/>
              </a:solidFill>
              <a:latin typeface="Arial" pitchFamily="34" charset="0"/>
            </a:endParaRPr>
          </a:p>
        </p:txBody>
      </p:sp>
      <p:sp>
        <p:nvSpPr>
          <p:cNvPr id="126980" name="Text Box 6"/>
          <p:cNvSpPr txBox="1">
            <a:spLocks noChangeArrowheads="1"/>
          </p:cNvSpPr>
          <p:nvPr/>
        </p:nvSpPr>
        <p:spPr bwMode="auto">
          <a:xfrm>
            <a:off x="592138" y="1431925"/>
            <a:ext cx="7435850" cy="9255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algn="ctr" eaLnBrk="1" hangingPunct="1"/>
            <a:endParaRPr lang="it-IT" sz="1800">
              <a:solidFill>
                <a:schemeClr val="tx1"/>
              </a:solidFill>
              <a:latin typeface="Arial" pitchFamily="34" charset="0"/>
            </a:endParaRPr>
          </a:p>
          <a:p>
            <a:pPr algn="ctr" eaLnBrk="1" hangingPunct="1"/>
            <a:r>
              <a:rPr lang="it-IT" sz="1800">
                <a:solidFill>
                  <a:schemeClr val="tx1"/>
                </a:solidFill>
                <a:latin typeface="Arial" pitchFamily="34" charset="0"/>
              </a:rPr>
              <a:t>CRM direzionale</a:t>
            </a:r>
          </a:p>
          <a:p>
            <a:pPr algn="ctr" eaLnBrk="1" hangingPunct="1"/>
            <a:endParaRPr lang="it-IT" sz="1800">
              <a:solidFill>
                <a:schemeClr val="tx1"/>
              </a:solidFill>
              <a:latin typeface="Arial" pitchFamily="34" charset="0"/>
            </a:endParaRPr>
          </a:p>
        </p:txBody>
      </p:sp>
      <p:sp>
        <p:nvSpPr>
          <p:cNvPr id="126981" name="Text Box 7"/>
          <p:cNvSpPr txBox="1">
            <a:spLocks noChangeArrowheads="1"/>
          </p:cNvSpPr>
          <p:nvPr/>
        </p:nvSpPr>
        <p:spPr bwMode="auto">
          <a:xfrm>
            <a:off x="877888" y="1557338"/>
            <a:ext cx="1409700" cy="739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400">
                <a:solidFill>
                  <a:schemeClr val="tx1"/>
                </a:solidFill>
                <a:latin typeface="Arial" pitchFamily="34" charset="0"/>
              </a:rPr>
              <a:t>KPI – CSF (indici e dati di sintesi)</a:t>
            </a:r>
          </a:p>
        </p:txBody>
      </p:sp>
      <p:sp>
        <p:nvSpPr>
          <p:cNvPr id="126982" name="Text Box 8"/>
          <p:cNvSpPr txBox="1">
            <a:spLocks noChangeArrowheads="1"/>
          </p:cNvSpPr>
          <p:nvPr/>
        </p:nvSpPr>
        <p:spPr bwMode="auto">
          <a:xfrm>
            <a:off x="5724525" y="1557338"/>
            <a:ext cx="2106613" cy="739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400">
                <a:solidFill>
                  <a:schemeClr val="tx1"/>
                </a:solidFill>
                <a:latin typeface="Arial" pitchFamily="34" charset="0"/>
              </a:rPr>
              <a:t>Redditività, soddisfazione, servizio al cliente</a:t>
            </a:r>
          </a:p>
        </p:txBody>
      </p:sp>
      <p:sp>
        <p:nvSpPr>
          <p:cNvPr id="126983" name="Text Box 9"/>
          <p:cNvSpPr txBox="1">
            <a:spLocks noChangeArrowheads="1"/>
          </p:cNvSpPr>
          <p:nvPr/>
        </p:nvSpPr>
        <p:spPr bwMode="auto">
          <a:xfrm>
            <a:off x="827088" y="2781300"/>
            <a:ext cx="7435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endParaRPr lang="it-IT" sz="1800">
              <a:solidFill>
                <a:schemeClr val="tx1"/>
              </a:solidFill>
              <a:latin typeface="Arial" pitchFamily="34" charset="0"/>
            </a:endParaRPr>
          </a:p>
        </p:txBody>
      </p:sp>
      <p:sp>
        <p:nvSpPr>
          <p:cNvPr id="126984" name="Text Box 10"/>
          <p:cNvSpPr txBox="1">
            <a:spLocks noChangeArrowheads="1"/>
          </p:cNvSpPr>
          <p:nvPr/>
        </p:nvSpPr>
        <p:spPr bwMode="auto">
          <a:xfrm>
            <a:off x="611188" y="3138488"/>
            <a:ext cx="2808287" cy="3122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algn="ctr" eaLnBrk="1" hangingPunct="1"/>
            <a:r>
              <a:rPr lang="it-IT" sz="1800">
                <a:solidFill>
                  <a:schemeClr val="tx1"/>
                </a:solidFill>
                <a:latin typeface="Arial" pitchFamily="34" charset="0"/>
              </a:rPr>
              <a:t>CRM operativo</a:t>
            </a:r>
          </a:p>
          <a:p>
            <a:pPr algn="ctr" eaLnBrk="1" hangingPunct="1"/>
            <a:endParaRPr lang="it-IT" sz="1800">
              <a:solidFill>
                <a:schemeClr val="tx1"/>
              </a:solidFill>
              <a:latin typeface="Arial" pitchFamily="34" charset="0"/>
            </a:endParaRPr>
          </a:p>
          <a:p>
            <a:pPr algn="ctr" eaLnBrk="1" hangingPunct="1"/>
            <a:endParaRPr lang="it-IT" sz="1800">
              <a:solidFill>
                <a:schemeClr val="tx1"/>
              </a:solidFill>
              <a:latin typeface="Arial" pitchFamily="34" charset="0"/>
            </a:endParaRPr>
          </a:p>
          <a:p>
            <a:pPr algn="ctr" eaLnBrk="1" hangingPunct="1"/>
            <a:endParaRPr lang="it-IT" sz="1800">
              <a:solidFill>
                <a:schemeClr val="tx1"/>
              </a:solidFill>
              <a:latin typeface="Arial" pitchFamily="34" charset="0"/>
            </a:endParaRPr>
          </a:p>
          <a:p>
            <a:pPr algn="ctr" eaLnBrk="1" hangingPunct="1"/>
            <a:endParaRPr lang="it-IT" sz="1800">
              <a:solidFill>
                <a:schemeClr val="tx1"/>
              </a:solidFill>
              <a:latin typeface="Arial" pitchFamily="34" charset="0"/>
            </a:endParaRPr>
          </a:p>
          <a:p>
            <a:pPr algn="ctr" eaLnBrk="1" hangingPunct="1"/>
            <a:endParaRPr lang="it-IT" sz="1800">
              <a:solidFill>
                <a:schemeClr val="tx1"/>
              </a:solidFill>
              <a:latin typeface="Arial" pitchFamily="34" charset="0"/>
            </a:endParaRPr>
          </a:p>
          <a:p>
            <a:pPr algn="ctr" eaLnBrk="1" hangingPunct="1"/>
            <a:endParaRPr lang="it-IT" sz="1800">
              <a:solidFill>
                <a:schemeClr val="tx1"/>
              </a:solidFill>
              <a:latin typeface="Arial" pitchFamily="34" charset="0"/>
            </a:endParaRPr>
          </a:p>
          <a:p>
            <a:pPr algn="ctr" eaLnBrk="1" hangingPunct="1"/>
            <a:endParaRPr lang="it-IT" sz="1800">
              <a:solidFill>
                <a:schemeClr val="tx1"/>
              </a:solidFill>
              <a:latin typeface="Arial" pitchFamily="34" charset="0"/>
            </a:endParaRPr>
          </a:p>
          <a:p>
            <a:pPr algn="ctr" eaLnBrk="1" hangingPunct="1"/>
            <a:endParaRPr lang="it-IT" sz="1800">
              <a:solidFill>
                <a:schemeClr val="tx1"/>
              </a:solidFill>
              <a:latin typeface="Arial" pitchFamily="34" charset="0"/>
            </a:endParaRPr>
          </a:p>
          <a:p>
            <a:pPr algn="ctr" eaLnBrk="1" hangingPunct="1"/>
            <a:endParaRPr lang="it-IT" sz="1800">
              <a:solidFill>
                <a:schemeClr val="tx1"/>
              </a:solidFill>
              <a:latin typeface="Arial" pitchFamily="34" charset="0"/>
            </a:endParaRPr>
          </a:p>
          <a:p>
            <a:pPr algn="ctr" eaLnBrk="1" hangingPunct="1"/>
            <a:endParaRPr lang="it-IT" sz="1800">
              <a:solidFill>
                <a:schemeClr val="tx1"/>
              </a:solidFill>
              <a:latin typeface="Arial" pitchFamily="34" charset="0"/>
            </a:endParaRPr>
          </a:p>
        </p:txBody>
      </p:sp>
      <p:sp>
        <p:nvSpPr>
          <p:cNvPr id="126985" name="Text Box 11"/>
          <p:cNvSpPr txBox="1">
            <a:spLocks noChangeArrowheads="1"/>
          </p:cNvSpPr>
          <p:nvPr/>
        </p:nvSpPr>
        <p:spPr bwMode="auto">
          <a:xfrm>
            <a:off x="827088" y="3643313"/>
            <a:ext cx="1154112" cy="314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400">
                <a:solidFill>
                  <a:schemeClr val="tx1"/>
                </a:solidFill>
                <a:latin typeface="Arial" pitchFamily="34" charset="0"/>
              </a:rPr>
              <a:t>Telefono</a:t>
            </a:r>
          </a:p>
        </p:txBody>
      </p:sp>
      <p:sp>
        <p:nvSpPr>
          <p:cNvPr id="126986" name="Text Box 13"/>
          <p:cNvSpPr txBox="1">
            <a:spLocks noChangeArrowheads="1"/>
          </p:cNvSpPr>
          <p:nvPr/>
        </p:nvSpPr>
        <p:spPr bwMode="auto">
          <a:xfrm>
            <a:off x="827088" y="4437063"/>
            <a:ext cx="1154112" cy="314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400">
                <a:solidFill>
                  <a:schemeClr val="tx1"/>
                </a:solidFill>
                <a:latin typeface="Arial" pitchFamily="34" charset="0"/>
              </a:rPr>
              <a:t>Web</a:t>
            </a:r>
          </a:p>
        </p:txBody>
      </p:sp>
      <p:sp>
        <p:nvSpPr>
          <p:cNvPr id="126987" name="Text Box 14"/>
          <p:cNvSpPr txBox="1">
            <a:spLocks noChangeArrowheads="1"/>
          </p:cNvSpPr>
          <p:nvPr/>
        </p:nvSpPr>
        <p:spPr bwMode="auto">
          <a:xfrm>
            <a:off x="827088" y="5229225"/>
            <a:ext cx="1154112" cy="52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400">
                <a:solidFill>
                  <a:schemeClr val="tx1"/>
                </a:solidFill>
                <a:latin typeface="Arial" pitchFamily="34" charset="0"/>
              </a:rPr>
              <a:t>Rete di vendita</a:t>
            </a:r>
          </a:p>
        </p:txBody>
      </p:sp>
      <p:sp>
        <p:nvSpPr>
          <p:cNvPr id="126988" name="AutoShape 15"/>
          <p:cNvSpPr>
            <a:spLocks noChangeArrowheads="1"/>
          </p:cNvSpPr>
          <p:nvPr/>
        </p:nvSpPr>
        <p:spPr bwMode="auto">
          <a:xfrm>
            <a:off x="2484438" y="3571875"/>
            <a:ext cx="719137" cy="2378075"/>
          </a:xfrm>
          <a:prstGeom prst="flowChartMagneticDisk">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solidFill>
                <a:schemeClr val="tx1"/>
              </a:solidFill>
              <a:latin typeface="Arial" pitchFamily="34" charset="0"/>
            </a:endParaRPr>
          </a:p>
        </p:txBody>
      </p:sp>
      <p:sp>
        <p:nvSpPr>
          <p:cNvPr id="126989" name="AutoShape 16"/>
          <p:cNvSpPr>
            <a:spLocks/>
          </p:cNvSpPr>
          <p:nvPr/>
        </p:nvSpPr>
        <p:spPr bwMode="auto">
          <a:xfrm>
            <a:off x="2051050" y="3644900"/>
            <a:ext cx="288925" cy="2089150"/>
          </a:xfrm>
          <a:prstGeom prst="rightBrace">
            <a:avLst>
              <a:gd name="adj1" fmla="val 6025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solidFill>
                <a:schemeClr val="tx1"/>
              </a:solidFill>
              <a:latin typeface="Arial" pitchFamily="34" charset="0"/>
            </a:endParaRPr>
          </a:p>
        </p:txBody>
      </p:sp>
      <p:sp>
        <p:nvSpPr>
          <p:cNvPr id="126990" name="Text Box 17"/>
          <p:cNvSpPr txBox="1">
            <a:spLocks noChangeArrowheads="1"/>
          </p:cNvSpPr>
          <p:nvPr/>
        </p:nvSpPr>
        <p:spPr bwMode="auto">
          <a:xfrm rot="5400000">
            <a:off x="2367756" y="4696619"/>
            <a:ext cx="8937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400">
                <a:solidFill>
                  <a:schemeClr val="tx1"/>
                </a:solidFill>
                <a:latin typeface="Arial" pitchFamily="34" charset="0"/>
              </a:rPr>
              <a:t>Dati</a:t>
            </a:r>
          </a:p>
          <a:p>
            <a:pPr eaLnBrk="1" hangingPunct="1"/>
            <a:r>
              <a:rPr lang="it-IT" sz="1400">
                <a:solidFill>
                  <a:schemeClr val="tx1"/>
                </a:solidFill>
                <a:latin typeface="Arial" pitchFamily="34" charset="0"/>
              </a:rPr>
              <a:t>Operativi</a:t>
            </a:r>
          </a:p>
        </p:txBody>
      </p:sp>
      <p:sp>
        <p:nvSpPr>
          <p:cNvPr id="126991" name="Text Box 18"/>
          <p:cNvSpPr txBox="1">
            <a:spLocks noChangeArrowheads="1"/>
          </p:cNvSpPr>
          <p:nvPr/>
        </p:nvSpPr>
        <p:spPr bwMode="auto">
          <a:xfrm>
            <a:off x="5148263" y="3141663"/>
            <a:ext cx="2808287" cy="3122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algn="ctr" eaLnBrk="1" hangingPunct="1"/>
            <a:r>
              <a:rPr lang="it-IT" sz="1800">
                <a:solidFill>
                  <a:schemeClr val="tx1"/>
                </a:solidFill>
                <a:latin typeface="Arial" pitchFamily="34" charset="0"/>
              </a:rPr>
              <a:t>CRM analitico</a:t>
            </a:r>
          </a:p>
          <a:p>
            <a:pPr algn="ctr" eaLnBrk="1" hangingPunct="1"/>
            <a:endParaRPr lang="it-IT" sz="1800">
              <a:solidFill>
                <a:schemeClr val="tx1"/>
              </a:solidFill>
              <a:latin typeface="Arial" pitchFamily="34" charset="0"/>
            </a:endParaRPr>
          </a:p>
          <a:p>
            <a:pPr algn="ctr" eaLnBrk="1" hangingPunct="1"/>
            <a:endParaRPr lang="it-IT" sz="1800">
              <a:solidFill>
                <a:schemeClr val="tx1"/>
              </a:solidFill>
              <a:latin typeface="Arial" pitchFamily="34" charset="0"/>
            </a:endParaRPr>
          </a:p>
          <a:p>
            <a:pPr algn="ctr" eaLnBrk="1" hangingPunct="1"/>
            <a:endParaRPr lang="it-IT" sz="1800">
              <a:solidFill>
                <a:schemeClr val="tx1"/>
              </a:solidFill>
              <a:latin typeface="Arial" pitchFamily="34" charset="0"/>
            </a:endParaRPr>
          </a:p>
          <a:p>
            <a:pPr algn="ctr" eaLnBrk="1" hangingPunct="1"/>
            <a:endParaRPr lang="it-IT" sz="1800">
              <a:solidFill>
                <a:schemeClr val="tx1"/>
              </a:solidFill>
              <a:latin typeface="Arial" pitchFamily="34" charset="0"/>
            </a:endParaRPr>
          </a:p>
          <a:p>
            <a:pPr algn="ctr" eaLnBrk="1" hangingPunct="1"/>
            <a:endParaRPr lang="it-IT" sz="1800">
              <a:solidFill>
                <a:schemeClr val="tx1"/>
              </a:solidFill>
              <a:latin typeface="Arial" pitchFamily="34" charset="0"/>
            </a:endParaRPr>
          </a:p>
          <a:p>
            <a:pPr algn="ctr" eaLnBrk="1" hangingPunct="1"/>
            <a:endParaRPr lang="it-IT" sz="1800">
              <a:solidFill>
                <a:schemeClr val="tx1"/>
              </a:solidFill>
              <a:latin typeface="Arial" pitchFamily="34" charset="0"/>
            </a:endParaRPr>
          </a:p>
          <a:p>
            <a:pPr algn="ctr" eaLnBrk="1" hangingPunct="1"/>
            <a:endParaRPr lang="it-IT" sz="1800">
              <a:solidFill>
                <a:schemeClr val="tx1"/>
              </a:solidFill>
              <a:latin typeface="Arial" pitchFamily="34" charset="0"/>
            </a:endParaRPr>
          </a:p>
          <a:p>
            <a:pPr algn="ctr" eaLnBrk="1" hangingPunct="1"/>
            <a:endParaRPr lang="it-IT" sz="1800">
              <a:solidFill>
                <a:schemeClr val="tx1"/>
              </a:solidFill>
              <a:latin typeface="Arial" pitchFamily="34" charset="0"/>
            </a:endParaRPr>
          </a:p>
          <a:p>
            <a:pPr algn="ctr" eaLnBrk="1" hangingPunct="1"/>
            <a:endParaRPr lang="it-IT" sz="1800">
              <a:solidFill>
                <a:schemeClr val="tx1"/>
              </a:solidFill>
              <a:latin typeface="Arial" pitchFamily="34" charset="0"/>
            </a:endParaRPr>
          </a:p>
          <a:p>
            <a:pPr algn="ctr" eaLnBrk="1" hangingPunct="1"/>
            <a:endParaRPr lang="it-IT" sz="1800">
              <a:solidFill>
                <a:schemeClr val="tx1"/>
              </a:solidFill>
              <a:latin typeface="Arial" pitchFamily="34" charset="0"/>
            </a:endParaRPr>
          </a:p>
        </p:txBody>
      </p:sp>
      <p:sp>
        <p:nvSpPr>
          <p:cNvPr id="126992" name="Text Box 19"/>
          <p:cNvSpPr txBox="1">
            <a:spLocks noChangeArrowheads="1"/>
          </p:cNvSpPr>
          <p:nvPr/>
        </p:nvSpPr>
        <p:spPr bwMode="auto">
          <a:xfrm>
            <a:off x="5364163" y="3646488"/>
            <a:ext cx="1154112" cy="314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400">
                <a:solidFill>
                  <a:schemeClr val="tx1"/>
                </a:solidFill>
                <a:latin typeface="Arial" pitchFamily="34" charset="0"/>
              </a:rPr>
              <a:t>Mining </a:t>
            </a:r>
          </a:p>
        </p:txBody>
      </p:sp>
      <p:sp>
        <p:nvSpPr>
          <p:cNvPr id="126993" name="Text Box 20"/>
          <p:cNvSpPr txBox="1">
            <a:spLocks noChangeArrowheads="1"/>
          </p:cNvSpPr>
          <p:nvPr/>
        </p:nvSpPr>
        <p:spPr bwMode="auto">
          <a:xfrm>
            <a:off x="5364163" y="4154488"/>
            <a:ext cx="1154112" cy="527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400">
                <a:solidFill>
                  <a:schemeClr val="tx1"/>
                </a:solidFill>
                <a:latin typeface="Arial" pitchFamily="34" charset="0"/>
              </a:rPr>
              <a:t>Calcolo indici</a:t>
            </a:r>
          </a:p>
        </p:txBody>
      </p:sp>
      <p:sp>
        <p:nvSpPr>
          <p:cNvPr id="126994" name="Text Box 21"/>
          <p:cNvSpPr txBox="1">
            <a:spLocks noChangeArrowheads="1"/>
          </p:cNvSpPr>
          <p:nvPr/>
        </p:nvSpPr>
        <p:spPr bwMode="auto">
          <a:xfrm>
            <a:off x="5364163" y="4846638"/>
            <a:ext cx="1154112" cy="1377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400">
                <a:solidFill>
                  <a:schemeClr val="tx1"/>
                </a:solidFill>
                <a:latin typeface="Arial" pitchFamily="34" charset="0"/>
              </a:rPr>
              <a:t>Analisi e strumenti di analisi (cruscotti, sistemi esperti)</a:t>
            </a:r>
          </a:p>
        </p:txBody>
      </p:sp>
      <p:sp>
        <p:nvSpPr>
          <p:cNvPr id="126995" name="AutoShape 22"/>
          <p:cNvSpPr>
            <a:spLocks noChangeArrowheads="1"/>
          </p:cNvSpPr>
          <p:nvPr/>
        </p:nvSpPr>
        <p:spPr bwMode="auto">
          <a:xfrm>
            <a:off x="7021513" y="3575050"/>
            <a:ext cx="719137" cy="2378075"/>
          </a:xfrm>
          <a:prstGeom prst="flowChartMagneticDisk">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solidFill>
                <a:schemeClr val="tx1"/>
              </a:solidFill>
              <a:latin typeface="Arial" pitchFamily="34" charset="0"/>
            </a:endParaRPr>
          </a:p>
        </p:txBody>
      </p:sp>
      <p:sp>
        <p:nvSpPr>
          <p:cNvPr id="126996" name="AutoShape 23"/>
          <p:cNvSpPr>
            <a:spLocks/>
          </p:cNvSpPr>
          <p:nvPr/>
        </p:nvSpPr>
        <p:spPr bwMode="auto">
          <a:xfrm>
            <a:off x="6588125" y="3648075"/>
            <a:ext cx="288925" cy="2089150"/>
          </a:xfrm>
          <a:prstGeom prst="rightBrace">
            <a:avLst>
              <a:gd name="adj1" fmla="val 60256"/>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sz="1800">
              <a:solidFill>
                <a:schemeClr val="tx1"/>
              </a:solidFill>
              <a:latin typeface="Arial" pitchFamily="34" charset="0"/>
            </a:endParaRPr>
          </a:p>
        </p:txBody>
      </p:sp>
      <p:sp>
        <p:nvSpPr>
          <p:cNvPr id="126997" name="Text Box 24"/>
          <p:cNvSpPr txBox="1">
            <a:spLocks noChangeArrowheads="1"/>
          </p:cNvSpPr>
          <p:nvPr/>
        </p:nvSpPr>
        <p:spPr bwMode="auto">
          <a:xfrm rot="5400000">
            <a:off x="6530975" y="4854575"/>
            <a:ext cx="16414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400">
                <a:solidFill>
                  <a:schemeClr val="tx1"/>
                </a:solidFill>
                <a:latin typeface="Arial" pitchFamily="34" charset="0"/>
              </a:rPr>
              <a:t>Dati analitici</a:t>
            </a:r>
          </a:p>
          <a:p>
            <a:pPr eaLnBrk="1" hangingPunct="1"/>
            <a:r>
              <a:rPr lang="it-IT" sz="1400">
                <a:solidFill>
                  <a:schemeClr val="tx1"/>
                </a:solidFill>
                <a:latin typeface="Arial" pitchFamily="34" charset="0"/>
              </a:rPr>
              <a:t>Warehouse e mart</a:t>
            </a:r>
          </a:p>
        </p:txBody>
      </p:sp>
      <p:sp>
        <p:nvSpPr>
          <p:cNvPr id="126998" name="AutoShape 25"/>
          <p:cNvSpPr>
            <a:spLocks noChangeArrowheads="1"/>
          </p:cNvSpPr>
          <p:nvPr/>
        </p:nvSpPr>
        <p:spPr bwMode="auto">
          <a:xfrm>
            <a:off x="3571875" y="4456113"/>
            <a:ext cx="1366838" cy="360362"/>
          </a:xfrm>
          <a:prstGeom prst="leftArrow">
            <a:avLst>
              <a:gd name="adj1" fmla="val 50000"/>
              <a:gd name="adj2" fmla="val 94824"/>
            </a:avLst>
          </a:prstGeom>
          <a:solidFill>
            <a:schemeClr val="accent1"/>
          </a:solidFill>
          <a:ln w="9525">
            <a:solidFill>
              <a:schemeClr val="tx1"/>
            </a:solidFill>
            <a:miter lim="800000"/>
            <a:headEnd/>
            <a:tailEnd/>
          </a:ln>
        </p:spPr>
        <p:txBody>
          <a:bodyPr wrap="none" anchor="ctr"/>
          <a:lstStyle/>
          <a:p>
            <a:endParaRPr lang="it-IT" sz="1800">
              <a:solidFill>
                <a:schemeClr val="tx1"/>
              </a:solidFill>
              <a:latin typeface="Arial" pitchFamily="34" charset="0"/>
            </a:endParaRPr>
          </a:p>
        </p:txBody>
      </p:sp>
      <p:sp>
        <p:nvSpPr>
          <p:cNvPr id="126999" name="Text Box 26"/>
          <p:cNvSpPr txBox="1">
            <a:spLocks noChangeArrowheads="1"/>
          </p:cNvSpPr>
          <p:nvPr/>
        </p:nvSpPr>
        <p:spPr bwMode="auto">
          <a:xfrm>
            <a:off x="3571875" y="4941888"/>
            <a:ext cx="14605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400">
                <a:solidFill>
                  <a:schemeClr val="tx1"/>
                </a:solidFill>
                <a:latin typeface="Arial" pitchFamily="34" charset="0"/>
              </a:rPr>
              <a:t>Informazioni analitiche e sistemi di controllo dashboard</a:t>
            </a:r>
          </a:p>
        </p:txBody>
      </p:sp>
      <p:sp>
        <p:nvSpPr>
          <p:cNvPr id="127000" name="AutoShape 27"/>
          <p:cNvSpPr>
            <a:spLocks noChangeArrowheads="1"/>
          </p:cNvSpPr>
          <p:nvPr/>
        </p:nvSpPr>
        <p:spPr bwMode="auto">
          <a:xfrm>
            <a:off x="3563938" y="3946525"/>
            <a:ext cx="1368425" cy="360363"/>
          </a:xfrm>
          <a:prstGeom prst="rightArrow">
            <a:avLst>
              <a:gd name="adj1" fmla="val 50000"/>
              <a:gd name="adj2" fmla="val 94934"/>
            </a:avLst>
          </a:prstGeom>
          <a:solidFill>
            <a:schemeClr val="accent1"/>
          </a:solidFill>
          <a:ln w="9525">
            <a:solidFill>
              <a:schemeClr val="tx1"/>
            </a:solidFill>
            <a:miter lim="800000"/>
            <a:headEnd/>
            <a:tailEnd/>
          </a:ln>
        </p:spPr>
        <p:txBody>
          <a:bodyPr wrap="none" anchor="ctr"/>
          <a:lstStyle/>
          <a:p>
            <a:endParaRPr lang="it-IT" sz="1800">
              <a:solidFill>
                <a:schemeClr val="tx1"/>
              </a:solidFill>
              <a:latin typeface="Arial" pitchFamily="34" charset="0"/>
            </a:endParaRPr>
          </a:p>
        </p:txBody>
      </p:sp>
      <p:sp>
        <p:nvSpPr>
          <p:cNvPr id="127001" name="Text Box 28"/>
          <p:cNvSpPr txBox="1">
            <a:spLocks noChangeArrowheads="1"/>
          </p:cNvSpPr>
          <p:nvPr/>
        </p:nvSpPr>
        <p:spPr bwMode="auto">
          <a:xfrm>
            <a:off x="3571875" y="3286125"/>
            <a:ext cx="14605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400">
                <a:solidFill>
                  <a:schemeClr val="tx1"/>
                </a:solidFill>
                <a:latin typeface="Arial" pitchFamily="34" charset="0"/>
              </a:rPr>
              <a:t>Dati operativi sulla clientela</a:t>
            </a:r>
          </a:p>
        </p:txBody>
      </p:sp>
      <p:sp>
        <p:nvSpPr>
          <p:cNvPr id="127002" name="AutoShape 29"/>
          <p:cNvSpPr>
            <a:spLocks noChangeArrowheads="1"/>
          </p:cNvSpPr>
          <p:nvPr/>
        </p:nvSpPr>
        <p:spPr bwMode="auto">
          <a:xfrm>
            <a:off x="1476375" y="2420938"/>
            <a:ext cx="358775" cy="576262"/>
          </a:xfrm>
          <a:prstGeom prst="upArrow">
            <a:avLst>
              <a:gd name="adj1" fmla="val 50000"/>
              <a:gd name="adj2" fmla="val 40155"/>
            </a:avLst>
          </a:prstGeom>
          <a:solidFill>
            <a:schemeClr val="accent1"/>
          </a:solidFill>
          <a:ln w="9525">
            <a:solidFill>
              <a:schemeClr val="tx1"/>
            </a:solidFill>
            <a:prstDash val="sysDot"/>
            <a:miter lim="800000"/>
            <a:headEnd/>
            <a:tailEnd/>
          </a:ln>
        </p:spPr>
        <p:txBody>
          <a:bodyPr wrap="none" anchor="ctr"/>
          <a:lstStyle/>
          <a:p>
            <a:endParaRPr lang="it-IT" sz="1800">
              <a:solidFill>
                <a:schemeClr val="tx1"/>
              </a:solidFill>
              <a:latin typeface="Arial" pitchFamily="34" charset="0"/>
            </a:endParaRPr>
          </a:p>
        </p:txBody>
      </p:sp>
      <p:sp>
        <p:nvSpPr>
          <p:cNvPr id="127003" name="AutoShape 30"/>
          <p:cNvSpPr>
            <a:spLocks noChangeArrowheads="1"/>
          </p:cNvSpPr>
          <p:nvPr/>
        </p:nvSpPr>
        <p:spPr bwMode="auto">
          <a:xfrm>
            <a:off x="6084888" y="2420938"/>
            <a:ext cx="358775" cy="576262"/>
          </a:xfrm>
          <a:prstGeom prst="upArrow">
            <a:avLst>
              <a:gd name="adj1" fmla="val 50000"/>
              <a:gd name="adj2" fmla="val 40155"/>
            </a:avLst>
          </a:prstGeom>
          <a:solidFill>
            <a:schemeClr val="accent1"/>
          </a:solidFill>
          <a:ln w="9525">
            <a:solidFill>
              <a:schemeClr val="tx1"/>
            </a:solidFill>
            <a:miter lim="800000"/>
            <a:headEnd/>
            <a:tailEnd/>
          </a:ln>
        </p:spPr>
        <p:txBody>
          <a:bodyPr wrap="none" anchor="ctr"/>
          <a:lstStyle/>
          <a:p>
            <a:endParaRPr lang="it-IT" sz="1800">
              <a:solidFill>
                <a:schemeClr val="tx1"/>
              </a:solidFill>
              <a:latin typeface="Arial" pitchFamily="34" charset="0"/>
            </a:endParaRPr>
          </a:p>
        </p:txBody>
      </p:sp>
      <p:sp>
        <p:nvSpPr>
          <p:cNvPr id="127004" name="Text Box 31"/>
          <p:cNvSpPr txBox="1">
            <a:spLocks noChangeArrowheads="1"/>
          </p:cNvSpPr>
          <p:nvPr/>
        </p:nvSpPr>
        <p:spPr bwMode="auto">
          <a:xfrm>
            <a:off x="1887538" y="2490788"/>
            <a:ext cx="18923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400">
                <a:solidFill>
                  <a:schemeClr val="tx1"/>
                </a:solidFill>
                <a:latin typeface="Arial" pitchFamily="34" charset="0"/>
              </a:rPr>
              <a:t>Dati sui processi CRM</a:t>
            </a:r>
          </a:p>
        </p:txBody>
      </p:sp>
      <p:sp>
        <p:nvSpPr>
          <p:cNvPr id="127005" name="Text Box 32"/>
          <p:cNvSpPr txBox="1">
            <a:spLocks noChangeArrowheads="1"/>
          </p:cNvSpPr>
          <p:nvPr/>
        </p:nvSpPr>
        <p:spPr bwMode="auto">
          <a:xfrm>
            <a:off x="6588125" y="2406650"/>
            <a:ext cx="18923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2"/>
                </a:solidFill>
                <a:latin typeface="Garamond" pitchFamily="18" charset="0"/>
              </a:defRPr>
            </a:lvl1pPr>
            <a:lvl2pPr marL="742950" indent="-285750" eaLnBrk="0" hangingPunct="0">
              <a:defRPr sz="1000">
                <a:solidFill>
                  <a:schemeClr val="tx2"/>
                </a:solidFill>
                <a:latin typeface="Garamond" pitchFamily="18" charset="0"/>
              </a:defRPr>
            </a:lvl2pPr>
            <a:lvl3pPr marL="1143000" indent="-228600" eaLnBrk="0" hangingPunct="0">
              <a:defRPr sz="1000">
                <a:solidFill>
                  <a:schemeClr val="tx2"/>
                </a:solidFill>
                <a:latin typeface="Garamond" pitchFamily="18" charset="0"/>
              </a:defRPr>
            </a:lvl3pPr>
            <a:lvl4pPr marL="1600200" indent="-228600" eaLnBrk="0" hangingPunct="0">
              <a:defRPr sz="1000">
                <a:solidFill>
                  <a:schemeClr val="tx2"/>
                </a:solidFill>
                <a:latin typeface="Garamond" pitchFamily="18" charset="0"/>
              </a:defRPr>
            </a:lvl4pPr>
            <a:lvl5pPr marL="2057400" indent="-228600" eaLnBrk="0" hangingPunct="0">
              <a:defRPr sz="1000">
                <a:solidFill>
                  <a:schemeClr val="tx2"/>
                </a:solidFill>
                <a:latin typeface="Garamond" pitchFamily="18" charset="0"/>
              </a:defRPr>
            </a:lvl5pPr>
            <a:lvl6pPr marL="2514600" indent="-228600" eaLnBrk="0" fontAlgn="base" hangingPunct="0">
              <a:spcBef>
                <a:spcPct val="0"/>
              </a:spcBef>
              <a:spcAft>
                <a:spcPct val="0"/>
              </a:spcAft>
              <a:defRPr sz="1000">
                <a:solidFill>
                  <a:schemeClr val="tx2"/>
                </a:solidFill>
                <a:latin typeface="Garamond" pitchFamily="18" charset="0"/>
              </a:defRPr>
            </a:lvl6pPr>
            <a:lvl7pPr marL="2971800" indent="-228600" eaLnBrk="0" fontAlgn="base" hangingPunct="0">
              <a:spcBef>
                <a:spcPct val="0"/>
              </a:spcBef>
              <a:spcAft>
                <a:spcPct val="0"/>
              </a:spcAft>
              <a:defRPr sz="1000">
                <a:solidFill>
                  <a:schemeClr val="tx2"/>
                </a:solidFill>
                <a:latin typeface="Garamond" pitchFamily="18" charset="0"/>
              </a:defRPr>
            </a:lvl7pPr>
            <a:lvl8pPr marL="3429000" indent="-228600" eaLnBrk="0" fontAlgn="base" hangingPunct="0">
              <a:spcBef>
                <a:spcPct val="0"/>
              </a:spcBef>
              <a:spcAft>
                <a:spcPct val="0"/>
              </a:spcAft>
              <a:defRPr sz="1000">
                <a:solidFill>
                  <a:schemeClr val="tx2"/>
                </a:solidFill>
                <a:latin typeface="Garamond" pitchFamily="18" charset="0"/>
              </a:defRPr>
            </a:lvl8pPr>
            <a:lvl9pPr marL="3886200" indent="-228600" eaLnBrk="0" fontAlgn="base" hangingPunct="0">
              <a:spcBef>
                <a:spcPct val="0"/>
              </a:spcBef>
              <a:spcAft>
                <a:spcPct val="0"/>
              </a:spcAft>
              <a:defRPr sz="1000">
                <a:solidFill>
                  <a:schemeClr val="tx2"/>
                </a:solidFill>
                <a:latin typeface="Garamond" pitchFamily="18" charset="0"/>
              </a:defRPr>
            </a:lvl9pPr>
          </a:lstStyle>
          <a:p>
            <a:pPr eaLnBrk="1" hangingPunct="1"/>
            <a:r>
              <a:rPr lang="it-IT" sz="1400">
                <a:solidFill>
                  <a:schemeClr val="tx1"/>
                </a:solidFill>
                <a:latin typeface="Arial" pitchFamily="34" charset="0"/>
              </a:rPr>
              <a:t>Informazioni analitiche e sintetiche sui clienti</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idx="4294967295"/>
          </p:nvPr>
        </p:nvSpPr>
        <p:spPr/>
        <p:txBody>
          <a:bodyPr anchor="ctr"/>
          <a:lstStyle/>
          <a:p>
            <a:pPr eaLnBrk="1" hangingPunct="1"/>
            <a:r>
              <a:rPr lang="it-IT" smtClean="0"/>
              <a:t>Struttura organizzativa del CRM </a:t>
            </a:r>
          </a:p>
        </p:txBody>
      </p:sp>
      <p:graphicFrame>
        <p:nvGraphicFramePr>
          <p:cNvPr id="43088" name="Group 80"/>
          <p:cNvGraphicFramePr>
            <a:graphicFrameLocks noGrp="1"/>
          </p:cNvGraphicFramePr>
          <p:nvPr>
            <p:ph idx="4294967295"/>
          </p:nvPr>
        </p:nvGraphicFramePr>
        <p:xfrm>
          <a:off x="457200" y="1393825"/>
          <a:ext cx="8229600" cy="4741863"/>
        </p:xfrm>
        <a:graphic>
          <a:graphicData uri="http://schemas.openxmlformats.org/drawingml/2006/table">
            <a:tbl>
              <a:tblPr/>
              <a:tblGrid>
                <a:gridCol w="1646238"/>
                <a:gridCol w="1646237"/>
                <a:gridCol w="1644650"/>
                <a:gridCol w="1646238"/>
                <a:gridCol w="1646237"/>
              </a:tblGrid>
              <a:tr h="361950">
                <a:tc gridSpan="5">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CEO (</a:t>
                      </a:r>
                      <a:r>
                        <a:rPr kumimoji="0" lang="it-IT" sz="1100" b="0"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Chief</a:t>
                      </a:r>
                      <a:r>
                        <a:rPr kumimoji="0" lang="it-IT" sz="11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Executive </a:t>
                      </a:r>
                      <a:r>
                        <a:rPr kumimoji="0" lang="it-IT" sz="1100" b="0" i="0" u="none" strike="noStrike" cap="none" normalizeH="0" baseline="0" dirty="0" err="1" smtClean="0">
                          <a:ln>
                            <a:noFill/>
                          </a:ln>
                          <a:solidFill>
                            <a:schemeClr val="tx1"/>
                          </a:solidFill>
                          <a:effectLst/>
                          <a:latin typeface="Times New Roman" pitchFamily="18" charset="0"/>
                          <a:ea typeface="SimSun" pitchFamily="2" charset="-122"/>
                          <a:cs typeface="Times New Roman" pitchFamily="18" charset="0"/>
                        </a:rPr>
                        <a:t>Officer</a:t>
                      </a:r>
                      <a:r>
                        <a:rPr kumimoji="0" lang="it-IT" sz="11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 )</a:t>
                      </a:r>
                    </a:p>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Leadership aziendale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180975">
                <a:tc gridSpan="5">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26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266700">
                <a:tc gridSpan="5">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CRM</a:t>
                      </a:r>
                      <a:endParaRPr kumimoji="0" lang="it-IT" sz="1700" b="0" i="0" u="none" strike="noStrike" cap="none" normalizeH="0" baseline="0" dirty="0" smtClean="0">
                        <a:ln>
                          <a:noFill/>
                        </a:ln>
                        <a:solidFill>
                          <a:schemeClr val="tx1"/>
                        </a:solidFill>
                        <a:effectLst/>
                        <a:latin typeface="Arial" charset="0"/>
                        <a:ea typeface="SimSun"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487363">
                <a:tc gridSpan="5">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26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276225">
                <a:tc rowSpan="2">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Gestione della relazione</a:t>
                      </a:r>
                      <a:endParaRPr kumimoji="0" lang="it-IT" sz="17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Customer contact center</a:t>
                      </a:r>
                      <a:endParaRPr kumimoji="0" lang="it-IT" sz="17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c hMerge="1">
                  <a:txBody>
                    <a:bodyPr/>
                    <a:lstStyle/>
                    <a:p>
                      <a:endParaRPr lang="it-IT"/>
                    </a:p>
                  </a:txBody>
                  <a:tcPr/>
                </a:tc>
                <a:tc hMerge="1">
                  <a:txBody>
                    <a:bodyPr/>
                    <a:lstStyle/>
                    <a:p>
                      <a:endParaRPr lang="it-IT"/>
                    </a:p>
                  </a:txBody>
                  <a:tcPr/>
                </a:tc>
              </a:tr>
              <a:tr h="274638">
                <a:tc vMerge="1">
                  <a:txBody>
                    <a:bodyPr/>
                    <a:lstStyle/>
                    <a:p>
                      <a:endParaRPr lang="it-IT"/>
                    </a:p>
                  </a:txBody>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Call center</a:t>
                      </a:r>
                      <a:endParaRPr kumimoji="0" lang="it-IT" sz="17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dirty="0" smtClean="0">
                          <a:ln>
                            <a:noFill/>
                          </a:ln>
                          <a:solidFill>
                            <a:schemeClr val="tx1"/>
                          </a:solidFill>
                          <a:effectLst/>
                          <a:latin typeface="Times New Roman" pitchFamily="18" charset="0"/>
                          <a:ea typeface="SimSun" pitchFamily="2" charset="-122"/>
                          <a:cs typeface="Times New Roman" pitchFamily="18" charset="0"/>
                        </a:rPr>
                        <a:t>Web e-mail</a:t>
                      </a:r>
                      <a:endParaRPr kumimoji="0" lang="it-IT" sz="1700" b="0" i="0" u="none" strike="noStrike" cap="none" normalizeH="0" baseline="0" dirty="0" smtClean="0">
                        <a:ln>
                          <a:noFill/>
                        </a:ln>
                        <a:solidFill>
                          <a:schemeClr val="tx1"/>
                        </a:solidFill>
                        <a:effectLst/>
                        <a:latin typeface="Arial" charset="0"/>
                        <a:ea typeface="SimSun"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Wap / Gprs/ Sms</a:t>
                      </a:r>
                      <a:endParaRPr kumimoji="0" lang="it-IT" sz="17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Sales force automation</a:t>
                      </a:r>
                      <a:endParaRPr kumimoji="0" lang="it-IT" sz="17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4950">
                <a:tc gridSpan="5">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26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249238">
                <a:tc rowSpan="2">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Contenuti e servizi</a:t>
                      </a:r>
                      <a:endParaRPr kumimoji="0" lang="it-IT" sz="17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Marketing</a:t>
                      </a:r>
                      <a:endParaRPr kumimoji="0" lang="it-IT" sz="17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Vendite</a:t>
                      </a:r>
                      <a:endParaRPr kumimoji="0" lang="it-IT" sz="17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Customer care</a:t>
                      </a:r>
                      <a:endParaRPr kumimoji="0" lang="it-IT" sz="17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Logistica</a:t>
                      </a:r>
                      <a:endParaRPr kumimoji="0" lang="it-IT" sz="17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vMerge="1">
                  <a:txBody>
                    <a:bodyPr/>
                    <a:lstStyle/>
                    <a:p>
                      <a:endParaRPr lang="it-IT"/>
                    </a:p>
                  </a:txBody>
                  <a:tcPr/>
                </a:tc>
                <a:tc>
                  <a:txBody>
                    <a:bodyPr/>
                    <a:lstStyle/>
                    <a:p>
                      <a:pPr marL="6350" marR="0" lvl="0" indent="-635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Mktg relazionale segmentazione comunicazione Mktg personalizzato</a:t>
                      </a:r>
                      <a:endParaRPr kumimoji="0" lang="it-IT" sz="17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6350" marR="0" lvl="0" indent="-635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Qualità produzione, personalizzazione prodotti e servizi, gestione dei canali</a:t>
                      </a:r>
                      <a:endParaRPr kumimoji="0" lang="it-IT" sz="17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6350" marR="0" lvl="0" indent="-6350" algn="l"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Gestione dei punti di contatto. Sviluppo servizi ad elevato valore</a:t>
                      </a:r>
                      <a:endParaRPr kumimoji="0" lang="it-IT" sz="17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6350" marR="0" lvl="0" indent="-635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Rapidità ed efficienza del servizio</a:t>
                      </a:r>
                      <a:endParaRPr kumimoji="0" lang="it-IT" sz="17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87363">
                <a:tc gridSpan="5">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endParaRPr kumimoji="0" lang="it-IT" sz="26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r>
              <a:tr h="266700">
                <a:tc rowSpan="2">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Tecnologia</a:t>
                      </a:r>
                      <a:endParaRPr kumimoji="0" lang="it-IT" sz="17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Infrastruttura tecnologica</a:t>
                      </a:r>
                      <a:endParaRPr kumimoji="0" lang="it-IT" sz="17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c hMerge="1">
                  <a:txBody>
                    <a:bodyPr/>
                    <a:lstStyle/>
                    <a:p>
                      <a:endParaRPr lang="it-IT"/>
                    </a:p>
                  </a:txBody>
                  <a:tcPr/>
                </a:tc>
                <a:tc hMerge="1">
                  <a:txBody>
                    <a:bodyPr/>
                    <a:lstStyle/>
                    <a:p>
                      <a:endParaRPr lang="it-IT"/>
                    </a:p>
                  </a:txBody>
                  <a:tcPr/>
                </a:tc>
              </a:tr>
              <a:tr h="217488">
                <a:tc vMerge="1">
                  <a:txBody>
                    <a:bodyPr/>
                    <a:lstStyle/>
                    <a:p>
                      <a:endParaRPr lang="it-IT"/>
                    </a:p>
                  </a:txBody>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ERP</a:t>
                      </a:r>
                      <a:endParaRPr kumimoji="0" lang="it-IT" sz="17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Database</a:t>
                      </a:r>
                      <a:endParaRPr kumimoji="0" lang="it-IT" sz="17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Data warehouse</a:t>
                      </a:r>
                      <a:endParaRPr kumimoji="0" lang="it-IT" sz="17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
                          <a:schemeClr val="accent1"/>
                        </a:buClr>
                        <a:buSzPct val="65000"/>
                        <a:buFont typeface="Wingdings" pitchFamily="2" charset="2"/>
                        <a:buNone/>
                        <a:tabLst/>
                      </a:pPr>
                      <a:r>
                        <a:rPr kumimoji="0" lang="it-IT" sz="1100" b="0" i="0" u="none" strike="noStrike" cap="none" normalizeH="0" baseline="0" smtClean="0">
                          <a:ln>
                            <a:noFill/>
                          </a:ln>
                          <a:solidFill>
                            <a:schemeClr val="tx1"/>
                          </a:solidFill>
                          <a:effectLst/>
                          <a:latin typeface="Times New Roman" pitchFamily="18" charset="0"/>
                          <a:ea typeface="SimSun" pitchFamily="2" charset="-122"/>
                          <a:cs typeface="Times New Roman" pitchFamily="18" charset="0"/>
                        </a:rPr>
                        <a:t>Business Intelligence</a:t>
                      </a:r>
                      <a:endParaRPr kumimoji="0" lang="it-IT" sz="1700" b="0" i="0" u="none" strike="noStrike" cap="none" normalizeH="0" baseline="0" smtClean="0">
                        <a:ln>
                          <a:noFill/>
                        </a:ln>
                        <a:solidFill>
                          <a:schemeClr val="tx1"/>
                        </a:solidFill>
                        <a:effectLst/>
                        <a:latin typeface="Arial" charset="0"/>
                        <a:ea typeface="SimSun" pitchFamily="2" charset="-122"/>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31146" name="Line 254"/>
          <p:cNvSpPr>
            <a:spLocks noChangeShapeType="1"/>
          </p:cNvSpPr>
          <p:nvPr/>
        </p:nvSpPr>
        <p:spPr bwMode="auto">
          <a:xfrm>
            <a:off x="4572000" y="1798638"/>
            <a:ext cx="0"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31147" name="Line 255"/>
          <p:cNvSpPr>
            <a:spLocks noChangeShapeType="1"/>
          </p:cNvSpPr>
          <p:nvPr/>
        </p:nvSpPr>
        <p:spPr bwMode="auto">
          <a:xfrm>
            <a:off x="4572000" y="2576513"/>
            <a:ext cx="0"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idx="4294967295"/>
          </p:nvPr>
        </p:nvSpPr>
        <p:spPr>
          <a:xfrm>
            <a:off x="468313" y="2205038"/>
            <a:ext cx="8229600" cy="1143000"/>
          </a:xfrm>
        </p:spPr>
        <p:txBody>
          <a:bodyPr anchor="ctr"/>
          <a:lstStyle/>
          <a:p>
            <a:pPr eaLnBrk="1" hangingPunct="1"/>
            <a:r>
              <a:rPr lang="it-IT" b="1" smtClean="0">
                <a:solidFill>
                  <a:srgbClr val="FF3300"/>
                </a:solidFill>
              </a:rPr>
              <a:t>KDD e tecniche di CRM analitico</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idx="4294967295"/>
          </p:nvPr>
        </p:nvSpPr>
        <p:spPr/>
        <p:txBody>
          <a:bodyPr anchor="ctr"/>
          <a:lstStyle/>
          <a:p>
            <a:pPr eaLnBrk="1" hangingPunct="1"/>
            <a:r>
              <a:rPr lang="en-GB" altLang="zh-CN" sz="3800" smtClean="0"/>
              <a:t>KDD (knowledge discovery in databases, processo e tecniche)</a:t>
            </a:r>
            <a:r>
              <a:rPr lang="it-IT" altLang="zh-CN" sz="3800" smtClean="0"/>
              <a:t> </a:t>
            </a:r>
            <a:endParaRPr lang="it-IT" sz="3800" smtClean="0"/>
          </a:p>
        </p:txBody>
      </p:sp>
      <p:sp>
        <p:nvSpPr>
          <p:cNvPr id="134147" name="Rectangle 3"/>
          <p:cNvSpPr>
            <a:spLocks noGrp="1" noChangeArrowheads="1"/>
          </p:cNvSpPr>
          <p:nvPr>
            <p:ph type="body" idx="4294967295"/>
          </p:nvPr>
        </p:nvSpPr>
        <p:spPr/>
        <p:txBody>
          <a:bodyPr/>
          <a:lstStyle/>
          <a:p>
            <a:pPr eaLnBrk="1" hangingPunct="1"/>
            <a:r>
              <a:rPr lang="en-GB" sz="2600" smtClean="0"/>
              <a:t>Definizione del Problem solving space (business objectives determination)</a:t>
            </a:r>
          </a:p>
          <a:p>
            <a:pPr eaLnBrk="1" hangingPunct="1"/>
            <a:r>
              <a:rPr lang="en-GB" sz="2600" smtClean="0"/>
              <a:t>Data preparation</a:t>
            </a:r>
          </a:p>
          <a:p>
            <a:pPr lvl="1" eaLnBrk="1" hangingPunct="1"/>
            <a:r>
              <a:rPr lang="en-GB" sz="2200" smtClean="0"/>
              <a:t>Data selection</a:t>
            </a:r>
          </a:p>
          <a:p>
            <a:pPr lvl="1" eaLnBrk="1" hangingPunct="1"/>
            <a:r>
              <a:rPr lang="en-GB" sz="2200" smtClean="0"/>
              <a:t>Data preprocessing (Cleaning data, invalid, noise-outliers, missing value, skew distribution)</a:t>
            </a:r>
            <a:endParaRPr lang="it-IT" sz="2200" smtClean="0"/>
          </a:p>
          <a:p>
            <a:pPr eaLnBrk="1" hangingPunct="1"/>
            <a:r>
              <a:rPr lang="it-IT" sz="2600" smtClean="0"/>
              <a:t>Data transformation (omogeneizzazione dei dati)</a:t>
            </a:r>
            <a:endParaRPr lang="en-GB" sz="2600" smtClean="0"/>
          </a:p>
          <a:p>
            <a:pPr eaLnBrk="1" hangingPunct="1"/>
            <a:r>
              <a:rPr lang="en-GB" sz="2600" smtClean="0"/>
              <a:t>Data mining o altra tecnica di analisi dei dati</a:t>
            </a:r>
          </a:p>
          <a:p>
            <a:pPr eaLnBrk="1" hangingPunct="1"/>
            <a:r>
              <a:rPr lang="en-GB" sz="2600" smtClean="0"/>
              <a:t>Analysis of results (post processing)</a:t>
            </a:r>
            <a:endParaRPr lang="en-GB" altLang="zh-CN" sz="2600" smtClean="0"/>
          </a:p>
          <a:p>
            <a:pPr eaLnBrk="1" hangingPunct="1"/>
            <a:r>
              <a:rPr lang="en-GB" altLang="zh-CN" sz="2600" smtClean="0"/>
              <a:t>Assimilation of knowledge (azione di business)</a:t>
            </a:r>
            <a:r>
              <a:rPr lang="it-IT" altLang="zh-CN" sz="2600" smtClean="0"/>
              <a:t> </a:t>
            </a:r>
            <a:endParaRPr lang="it-IT" sz="2600" smtClean="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12" descr="proc4"/>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22238"/>
            <a:ext cx="9324975" cy="6994526"/>
          </a:xfr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RYSTALID" val="Crystal_2_1_WEBI_IndependentCell_1"/>
</p:tagLst>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ordi">
  <a:themeElements>
    <a:clrScheme name="Bordi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4200" b="0" i="0" u="none" strike="noStrike" cap="none" normalizeH="0" baseline="0" smtClean="0">
            <a:ln>
              <a:noFill/>
            </a:ln>
            <a:solidFill>
              <a:schemeClr val="tx2"/>
            </a:solidFill>
            <a:effectLst/>
            <a:latin typeface="Garamond"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4200" b="0" i="0" u="none" strike="noStrike" cap="none" normalizeH="0" baseline="0" smtClean="0">
            <a:ln>
              <a:noFill/>
            </a:ln>
            <a:solidFill>
              <a:schemeClr val="tx2"/>
            </a:solidFill>
            <a:effectLst/>
            <a:latin typeface="Garamond" pitchFamily="18" charset="0"/>
          </a:defRPr>
        </a:defPPr>
      </a:lstStyle>
    </a:lnDef>
  </a:objectDefaults>
  <a:extraClrSchemeLst>
    <a:extraClrScheme>
      <a:clrScheme name="Bordi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i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i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Bordi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Bordi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Bordi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Bordi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Bordi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Bordi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4200" b="0" i="0" u="none" strike="noStrike" cap="none" normalizeH="0" baseline="0" smtClean="0">
            <a:ln>
              <a:noFill/>
            </a:ln>
            <a:solidFill>
              <a:schemeClr val="tx2"/>
            </a:solidFill>
            <a:effectLst/>
            <a:latin typeface="Garamond"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4200" b="0" i="0" u="none" strike="noStrike" cap="none" normalizeH="0" baseline="0" smtClean="0">
            <a:ln>
              <a:noFill/>
            </a:ln>
            <a:solidFill>
              <a:schemeClr val="tx2"/>
            </a:solidFill>
            <a:effectLst/>
            <a:latin typeface="Garamond" pitchFamily="18"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Astro">
  <a:themeElements>
    <a:clrScheme name="Astr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stro">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29536</TotalTime>
  <Words>9439</Words>
  <Application>Microsoft Office PowerPoint</Application>
  <PresentationFormat>Presentazione su schermo (4:3)</PresentationFormat>
  <Paragraphs>1510</Paragraphs>
  <Slides>142</Slides>
  <Notes>32</Notes>
  <HiddenSlides>1</HiddenSlides>
  <MMClips>0</MMClips>
  <ScaleCrop>false</ScaleCrop>
  <HeadingPairs>
    <vt:vector size="6" baseType="variant">
      <vt:variant>
        <vt:lpstr>Tema</vt:lpstr>
      </vt:variant>
      <vt:variant>
        <vt:i4>3</vt:i4>
      </vt:variant>
      <vt:variant>
        <vt:lpstr>Server OLE incorporati</vt:lpstr>
      </vt:variant>
      <vt:variant>
        <vt:i4>6</vt:i4>
      </vt:variant>
      <vt:variant>
        <vt:lpstr>Titoli diapositive</vt:lpstr>
      </vt:variant>
      <vt:variant>
        <vt:i4>142</vt:i4>
      </vt:variant>
    </vt:vector>
  </HeadingPairs>
  <TitlesOfParts>
    <vt:vector size="151" baseType="lpstr">
      <vt:lpstr>Bordi</vt:lpstr>
      <vt:lpstr>Struttura predefinita</vt:lpstr>
      <vt:lpstr>Astro</vt:lpstr>
      <vt:lpstr>Grafico di Microsoft Excel</vt:lpstr>
      <vt:lpstr>Foglio di lavoro</vt:lpstr>
      <vt:lpstr>Worksheet</vt:lpstr>
      <vt:lpstr>Grafico</vt:lpstr>
      <vt:lpstr>Equation</vt:lpstr>
      <vt:lpstr>Fotografia di Photo Editor</vt:lpstr>
      <vt:lpstr>Business Intelligence (Sistemi informativi progredito d’azienda)</vt:lpstr>
      <vt:lpstr>Business Intelligence    </vt:lpstr>
      <vt:lpstr>Contenuti del corso - Materiale didattico di preparazione all’esame</vt:lpstr>
      <vt:lpstr>Presentazione standard di PowerPoint</vt:lpstr>
      <vt:lpstr>Presentazione standard di PowerPoint</vt:lpstr>
      <vt:lpstr>Presentazione standard di PowerPoint</vt:lpstr>
      <vt:lpstr>Presentazione standard di PowerPoint</vt:lpstr>
      <vt:lpstr>Come fare a…? Distinguiamo le tecnologie</vt:lpstr>
      <vt:lpstr>In breve:  Business Intelligence e SSBI  Web Marketing 2.0 Data e Text mining DSS (Sistemi Esperti) </vt:lpstr>
      <vt:lpstr>In breve:  Business Intelligence e Self-service Business Intelligence </vt:lpstr>
      <vt:lpstr>Business Intelligence   Sistema di misurazione, controllo e analisi delle performance aziendali. Supporta i processi decisionali</vt:lpstr>
      <vt:lpstr>Presentazione standard di PowerPoint</vt:lpstr>
      <vt:lpstr>Business intelligence (BI) e Self-service (SSBI)</vt:lpstr>
      <vt:lpstr>Business intelligence (BI) e Self-service (SSBI)</vt:lpstr>
      <vt:lpstr>Presentazione standard di PowerPoint</vt:lpstr>
      <vt:lpstr>Presentazione standard di PowerPoint</vt:lpstr>
      <vt:lpstr>Presentazione standard di PowerPoint</vt:lpstr>
      <vt:lpstr>Self-service Business Intelligence  (SSBI)</vt:lpstr>
      <vt:lpstr>Fasi di un processo di BI-SSBI in Excel</vt:lpstr>
      <vt:lpstr>Ruoli, aree, interlocutori della BI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Quali dati ci servono?</vt:lpstr>
      <vt:lpstr>Presentazione standard di PowerPoint</vt:lpstr>
      <vt:lpstr>‘One source, one truth’ vs ‘The western world is being measured using Excel’</vt:lpstr>
      <vt:lpstr>In breve:  Web Marketing 2.0</vt:lpstr>
      <vt:lpstr>Presentazione standard di PowerPoint</vt:lpstr>
      <vt:lpstr>Presentazione standard di PowerPoint</vt:lpstr>
      <vt:lpstr>Presentazione standard di PowerPoint</vt:lpstr>
      <vt:lpstr>Presentazione standard di PowerPoint</vt:lpstr>
      <vt:lpstr>Web e social media Marketing: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 breve:  Data e Text Mining, ES  (Tecniche di BI-CRM analitico)</vt:lpstr>
      <vt:lpstr>Tecniche induttive di BI-CRM</vt:lpstr>
      <vt:lpstr>Presentazione standard di PowerPoint</vt:lpstr>
      <vt:lpstr>Presentazione standard di PowerPoint</vt:lpstr>
      <vt:lpstr>Tecniche di BI-CRM analitico</vt:lpstr>
      <vt:lpstr>Presentazione standard di PowerPoint</vt:lpstr>
      <vt:lpstr> </vt:lpstr>
      <vt:lpstr>Presentazione standard di PowerPoint</vt:lpstr>
      <vt:lpstr>Presentazione standard di PowerPoint</vt:lpstr>
      <vt:lpstr>Presentazione standard di PowerPoint</vt:lpstr>
      <vt:lpstr>Presentazione standard di PowerPoint</vt:lpstr>
      <vt:lpstr>Business Intelligence </vt:lpstr>
      <vt:lpstr>Business intelligence  </vt:lpstr>
      <vt:lpstr>BI Tradizionale: tipico schemaLOB, OLTP, ER</vt:lpstr>
      <vt:lpstr>BI Tradizionale:  Data Warehouse (DWH)</vt:lpstr>
      <vt:lpstr>BI Tradizionale: DWH a stella</vt:lpstr>
      <vt:lpstr>Data warehouse pro e contro (vantaggi e svantaggi)</vt:lpstr>
      <vt:lpstr>Traditional BI</vt:lpstr>
      <vt:lpstr>Self Service BI</vt:lpstr>
      <vt:lpstr>Self Service BI: QlikView, Tableau, Zoho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Slice and dice (pivoting)</vt:lpstr>
      <vt:lpstr>Drill (pivoting)</vt:lpstr>
      <vt:lpstr>Intelligence geomarketing</vt:lpstr>
      <vt:lpstr>Area di influenza di un punto vendita</vt:lpstr>
      <vt:lpstr>Presentazione standard di PowerPoint</vt:lpstr>
      <vt:lpstr>Localizzazione dei clienti potenziali</vt:lpstr>
      <vt:lpstr>Distribuzione del fatturato e/o volumi di vendita per area manager/dealer</vt:lpstr>
      <vt:lpstr>Analisi delle perfomance Agenti</vt:lpstr>
      <vt:lpstr>Definizione di CRM (Customer Relationship Management) </vt:lpstr>
      <vt:lpstr>Definizione di CRM (Customer Relationship Management) </vt:lpstr>
      <vt:lpstr>CRM operativo, analitico, direzionale</vt:lpstr>
      <vt:lpstr>CRM operativo, analitico, direzionale</vt:lpstr>
      <vt:lpstr>Struttura organizzativa del CRM </vt:lpstr>
      <vt:lpstr>KDD e tecniche di CRM analitico</vt:lpstr>
      <vt:lpstr>KDD (knowledge discovery in databases, processo e tecniche) </vt:lpstr>
      <vt:lpstr>Presentazione standard di PowerPoint</vt:lpstr>
      <vt:lpstr>Tecniche di BI-CRM analitico</vt:lpstr>
      <vt:lpstr>Presentazione standard di PowerPoint</vt:lpstr>
      <vt:lpstr>Azienda Alfa  Esempio di esplorazione dei dati</vt:lpstr>
      <vt:lpstr> </vt:lpstr>
      <vt:lpstr> </vt:lpstr>
      <vt:lpstr> </vt:lpstr>
      <vt:lpstr>Presentazione standard di PowerPoint</vt:lpstr>
      <vt:lpstr> </vt:lpstr>
      <vt:lpstr> </vt:lpstr>
      <vt:lpstr>Tecniche Esplorative (Statistiche) Riduzione della dimensionalità Analisi delle Corrispondenze</vt:lpstr>
      <vt:lpstr> </vt:lpstr>
      <vt:lpstr>Link analysis: associazioni e sequenze  (A priori, Agrewal1994)</vt:lpstr>
      <vt:lpstr>Link analysis: associazioni e sequenze</vt:lpstr>
      <vt:lpstr>Association Discovery: MBA</vt:lpstr>
      <vt:lpstr>Presentazione standard di PowerPoint</vt:lpstr>
      <vt:lpstr>Sequential pattern discovery</vt:lpstr>
      <vt:lpstr>Cluster Analysis (Segmentazione )</vt:lpstr>
      <vt:lpstr>Modalità di Segmentazione: scelta delle variabili</vt:lpstr>
      <vt:lpstr>Modalità di Segmentazione  scelta delle variabili</vt:lpstr>
      <vt:lpstr>Modalità di Segmentazione  scelta delle variabili</vt:lpstr>
      <vt:lpstr>Modalità di Segmentazione  scelta delle variabili</vt:lpstr>
      <vt:lpstr>Obiettivi della Segmentazione</vt:lpstr>
      <vt:lpstr>Metodo di formazione dei gruppi (Gerarchico / non gerarchico)</vt:lpstr>
      <vt:lpstr>Segmentazione. Metodo delle K-medie</vt:lpstr>
      <vt:lpstr>Segmentazione. Metodo delle K-medie</vt:lpstr>
      <vt:lpstr>Segmentazione. Metodo delle K-medie</vt:lpstr>
      <vt:lpstr>Segmentazione. Metodo delle K-medie</vt:lpstr>
      <vt:lpstr>Segmentazione. Metodo delle K-medie</vt:lpstr>
      <vt:lpstr>Segmentazione. Indice Condorset</vt:lpstr>
      <vt:lpstr>Segmentazione. Indice Condorset</vt:lpstr>
      <vt:lpstr>Segmentazione. Indice Condorset</vt:lpstr>
      <vt:lpstr>Segmentazione. Indice Jaccard</vt:lpstr>
      <vt:lpstr>Predictive Modeling: (Classificazione)</vt:lpstr>
      <vt:lpstr>Classificazione. Alberi decisionali</vt:lpstr>
      <vt:lpstr>Selezione della variabile nodo</vt:lpstr>
      <vt:lpstr>Selezione della variabile nodo</vt:lpstr>
      <vt:lpstr>Selezione della variabile nodo</vt:lpstr>
      <vt:lpstr>Albero completo</vt:lpstr>
      <vt:lpstr>Matrice di confusione</vt:lpstr>
      <vt:lpstr>Esempi DM 1</vt:lpstr>
      <vt:lpstr>Esempi DM 2</vt:lpstr>
      <vt:lpstr>Esempi DM 3</vt:lpstr>
      <vt:lpstr>Esempi DM 4</vt:lpstr>
    </vt:vector>
  </TitlesOfParts>
  <Company>dep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Elementi di CRM</dc:title>
  <dc:creator>Your User Name</dc:creator>
  <cp:lastModifiedBy>bordoni-pc</cp:lastModifiedBy>
  <cp:revision>1243</cp:revision>
  <dcterms:created xsi:type="dcterms:W3CDTF">2004-08-15T09:43:34Z</dcterms:created>
  <dcterms:modified xsi:type="dcterms:W3CDTF">2015-09-01T09:53:43Z</dcterms:modified>
</cp:coreProperties>
</file>